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0"/>
  </p:notesMasterIdLst>
  <p:sldIdLst>
    <p:sldId id="261" r:id="rId3"/>
    <p:sldId id="262" r:id="rId4"/>
    <p:sldId id="256" r:id="rId5"/>
    <p:sldId id="263" r:id="rId6"/>
    <p:sldId id="264" r:id="rId7"/>
    <p:sldId id="265" r:id="rId8"/>
    <p:sldId id="266" r:id="rId9"/>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62"/>
            <p14:sldId id="256"/>
            <p14:sldId id="263"/>
            <p14:sldId id="264"/>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1C2C"/>
    <a:srgbClr val="E6E6E6"/>
    <a:srgbClr val="C9BF8D"/>
    <a:srgbClr val="C0B6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39" autoAdjust="0"/>
    <p:restoredTop sz="94685"/>
  </p:normalViewPr>
  <p:slideViewPr>
    <p:cSldViewPr snapToGrid="0">
      <p:cViewPr varScale="1">
        <p:scale>
          <a:sx n="108" d="100"/>
          <a:sy n="108" d="100"/>
        </p:scale>
        <p:origin x="106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003FB1-0803-4E1A-846B-70D9183617C7}" type="datetimeFigureOut">
              <a:rPr lang="en-US" smtClean="0"/>
              <a:t>6/8/2023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E45FBD-179D-4DC8-A42F-DC7DB1DC6868}" type="slidenum">
              <a:rPr lang="en-US" smtClean="0"/>
              <a:t>‹#›</a:t>
            </a:fld>
            <a:endParaRPr lang="en-US"/>
          </a:p>
        </p:txBody>
      </p:sp>
    </p:spTree>
    <p:extLst>
      <p:ext uri="{BB962C8B-B14F-4D97-AF65-F5344CB8AC3E}">
        <p14:creationId xmlns:p14="http://schemas.microsoft.com/office/powerpoint/2010/main" val="3409036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E45FBD-179D-4DC8-A42F-DC7DB1DC6868}" type="slidenum">
              <a:rPr lang="en-US" smtClean="0"/>
              <a:t>5</a:t>
            </a:fld>
            <a:endParaRPr lang="en-US"/>
          </a:p>
        </p:txBody>
      </p:sp>
    </p:spTree>
    <p:extLst>
      <p:ext uri="{BB962C8B-B14F-4D97-AF65-F5344CB8AC3E}">
        <p14:creationId xmlns:p14="http://schemas.microsoft.com/office/powerpoint/2010/main" val="1560890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FDD2C-F636-4BEE-99F1-0662890485BC}"/>
              </a:ext>
            </a:extLst>
          </p:cNvPr>
          <p:cNvSpPr txBox="1">
            <a:spLocks/>
          </p:cNvSpPr>
          <p:nvPr userDrawn="1"/>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P3.5-480</a:t>
            </a:r>
            <a:endParaRPr lang="en-AT" sz="1200" b="1" dirty="0">
              <a:solidFill>
                <a:schemeClr val="bg1"/>
              </a:solidFill>
              <a:latin typeface="Arial" panose="020B0604020202020204" pitchFamily="34" charset="0"/>
              <a:cs typeface="Arial" panose="020B0604020202020204" pitchFamily="34" charset="0"/>
            </a:endParaRPr>
          </a:p>
        </p:txBody>
      </p:sp>
      <p:grpSp>
        <p:nvGrpSpPr>
          <p:cNvPr id="3" name="Group 4">
            <a:extLst>
              <a:ext uri="{FF2B5EF4-FFF2-40B4-BE49-F238E27FC236}">
                <a16:creationId xmlns:a16="http://schemas.microsoft.com/office/drawing/2014/main" id="{AC99EEBC-ABE4-4580-A4E9-3318AD10A86D}"/>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530C0C63-875A-458C-843A-87B8A0F8BC9B}"/>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7">
              <a:extLst>
                <a:ext uri="{FF2B5EF4-FFF2-40B4-BE49-F238E27FC236}">
                  <a16:creationId xmlns:a16="http://schemas.microsoft.com/office/drawing/2014/main" id="{E4E27F05-372F-41B5-BF8C-C4BC7EEFA5C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 name="Freeform 8">
              <a:extLst>
                <a:ext uri="{FF2B5EF4-FFF2-40B4-BE49-F238E27FC236}">
                  <a16:creationId xmlns:a16="http://schemas.microsoft.com/office/drawing/2014/main" id="{DA8B5B79-B2C0-4C5C-B074-17705E9D7DB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06/08/2023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image" Target="../media/image7.png"/><Relationship Id="rId3" Type="http://schemas.openxmlformats.org/officeDocument/2006/relationships/image" Target="../media/image1.jpg"/><Relationship Id="rId7" Type="http://schemas.openxmlformats.org/officeDocument/2006/relationships/image" Target="../media/image4.png"/><Relationship Id="rId12" Type="http://schemas.openxmlformats.org/officeDocument/2006/relationships/slide" Target="../slides/slide6.x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 Target="../slides/slide3.xml"/><Relationship Id="rId11" Type="http://schemas.openxmlformats.org/officeDocument/2006/relationships/image" Target="../media/image6.png"/><Relationship Id="rId5" Type="http://schemas.openxmlformats.org/officeDocument/2006/relationships/image" Target="../media/image3.emf"/><Relationship Id="rId10" Type="http://schemas.openxmlformats.org/officeDocument/2006/relationships/slide" Target="../slides/slide5.xml"/><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8.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9.png"/><Relationship Id="rId18" Type="http://schemas.openxmlformats.org/officeDocument/2006/relationships/image" Target="../media/image11.emf"/><Relationship Id="rId3" Type="http://schemas.openxmlformats.org/officeDocument/2006/relationships/slideLayout" Target="../slideLayouts/slideLayout4.xml"/><Relationship Id="rId21" Type="http://schemas.openxmlformats.org/officeDocument/2006/relationships/slide" Target="../slides/slide3.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image" Target="../media/image2.png"/><Relationship Id="rId2" Type="http://schemas.openxmlformats.org/officeDocument/2006/relationships/slideLayout" Target="../slideLayouts/slideLayout3.xml"/><Relationship Id="rId16" Type="http://schemas.openxmlformats.org/officeDocument/2006/relationships/slide" Target="../slides/slide2.xml"/><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10.png"/><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image" Target="../media/image12.emf"/><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 Target="../slides/slide6.xml"/><Relationship Id="rId22" Type="http://schemas.openxmlformats.org/officeDocument/2006/relationships/slide" Target="../slides/slid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EA843651-03B3-4523-AB76-22C2CDD317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17458" y="112356"/>
            <a:ext cx="1371600" cy="1371600"/>
          </a:xfrm>
          <a:prstGeom prst="rect">
            <a:avLst/>
          </a:prstGeom>
        </p:spPr>
      </p:pic>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5"/>
          <a:stretch>
            <a:fillRect/>
          </a:stretch>
        </p:blipFill>
        <p:spPr>
          <a:xfrm>
            <a:off x="197124" y="400850"/>
            <a:ext cx="2039389" cy="1019695"/>
          </a:xfrm>
          <a:prstGeom prst="rect">
            <a:avLst/>
          </a:prstGeom>
        </p:spPr>
      </p:pic>
      <p:pic>
        <p:nvPicPr>
          <p:cNvPr id="14" name="Picture 13">
            <a:hlinkClick r:id="rId6"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7"/>
          <a:stretch>
            <a:fillRect/>
          </a:stretch>
        </p:blipFill>
        <p:spPr>
          <a:xfrm>
            <a:off x="324008" y="1927567"/>
            <a:ext cx="1785620" cy="723900"/>
          </a:xfrm>
          <a:prstGeom prst="rect">
            <a:avLst/>
          </a:prstGeom>
        </p:spPr>
      </p:pic>
      <p:pic>
        <p:nvPicPr>
          <p:cNvPr id="17" name="Picture 16">
            <a:hlinkClick r:id="rId8"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9"/>
          <a:stretch>
            <a:fillRect/>
          </a:stretch>
        </p:blipFill>
        <p:spPr>
          <a:xfrm>
            <a:off x="2828057" y="1927567"/>
            <a:ext cx="1785620" cy="723900"/>
          </a:xfrm>
          <a:prstGeom prst="rect">
            <a:avLst/>
          </a:prstGeom>
        </p:spPr>
      </p:pic>
      <p:pic>
        <p:nvPicPr>
          <p:cNvPr id="19" name="Picture 18">
            <a:hlinkClick r:id="rId10"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1"/>
          <a:stretch>
            <a:fillRect/>
          </a:stretch>
        </p:blipFill>
        <p:spPr>
          <a:xfrm>
            <a:off x="7578323" y="1927567"/>
            <a:ext cx="1785620" cy="723900"/>
          </a:xfrm>
          <a:prstGeom prst="rect">
            <a:avLst/>
          </a:prstGeom>
        </p:spPr>
      </p:pic>
      <p:pic>
        <p:nvPicPr>
          <p:cNvPr id="20" name="Picture 19">
            <a:hlinkClick r:id="rId12"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3"/>
          <a:stretch>
            <a:fillRect/>
          </a:stretch>
        </p:blipFill>
        <p:spPr>
          <a:xfrm>
            <a:off x="10082372" y="1927567"/>
            <a:ext cx="178562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4"/>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4" name="Group 4">
            <a:extLst>
              <a:ext uri="{FF2B5EF4-FFF2-40B4-BE49-F238E27FC236}">
                <a16:creationId xmlns:a16="http://schemas.microsoft.com/office/drawing/2014/main" id="{C9EF1D32-B119-4775-98FE-1B3B43ECA688}"/>
              </a:ext>
            </a:extLst>
          </p:cNvPr>
          <p:cNvGrpSpPr>
            <a:grpSpLocks noChangeAspect="1"/>
          </p:cNvGrpSpPr>
          <p:nvPr userDrawn="1"/>
        </p:nvGrpSpPr>
        <p:grpSpPr bwMode="auto">
          <a:xfrm>
            <a:off x="5162550" y="4986338"/>
            <a:ext cx="1866900" cy="1625600"/>
            <a:chOff x="3252" y="3141"/>
            <a:chExt cx="1176" cy="1024"/>
          </a:xfrm>
        </p:grpSpPr>
        <p:sp>
          <p:nvSpPr>
            <p:cNvPr id="45" name="AutoShape 3">
              <a:extLst>
                <a:ext uri="{FF2B5EF4-FFF2-40B4-BE49-F238E27FC236}">
                  <a16:creationId xmlns:a16="http://schemas.microsoft.com/office/drawing/2014/main" id="{58C2CB62-DA30-4F6B-8F66-18EB7CC1C958}"/>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5">
              <a:extLst>
                <a:ext uri="{FF2B5EF4-FFF2-40B4-BE49-F238E27FC236}">
                  <a16:creationId xmlns:a16="http://schemas.microsoft.com/office/drawing/2014/main" id="{58576DBA-8ED0-4E88-AD0B-D083C81B1447}"/>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6">
              <a:extLst>
                <a:ext uri="{FF2B5EF4-FFF2-40B4-BE49-F238E27FC236}">
                  <a16:creationId xmlns:a16="http://schemas.microsoft.com/office/drawing/2014/main" id="{9D75295B-9A66-4E36-BE62-A02FFEEADCEF}"/>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10BBDA-AE55-4B59-9A09-B5D9CEB95D42}"/>
              </a:ext>
            </a:extLst>
          </p:cNvPr>
          <p:cNvSpPr txBox="1"/>
          <p:nvPr userDrawn="1"/>
        </p:nvSpPr>
        <p:spPr>
          <a:xfrm>
            <a:off x="11174645" y="3843991"/>
            <a:ext cx="723900" cy="246221"/>
          </a:xfrm>
          <a:prstGeom prst="rect">
            <a:avLst/>
          </a:prstGeom>
          <a:noFill/>
        </p:spPr>
        <p:txBody>
          <a:bodyPr wrap="square" rtlCol="0">
            <a:spAutoFit/>
          </a:bodyPr>
          <a:lstStyle/>
          <a:p>
            <a:pPr algn="ctr"/>
            <a:r>
              <a:rPr lang="en-US" sz="1000" dirty="0">
                <a:solidFill>
                  <a:srgbClr val="C9BF8D"/>
                </a:solidFill>
                <a:latin typeface="Bahnschrift Condensed" panose="020B0502040204020203" pitchFamily="34" charset="0"/>
              </a:rPr>
              <a:t>CONCLUSION</a:t>
            </a:r>
          </a:p>
        </p:txBody>
      </p:sp>
      <p:sp>
        <p:nvSpPr>
          <p:cNvPr id="25" name="TextBox 24">
            <a:extLst>
              <a:ext uri="{FF2B5EF4-FFF2-40B4-BE49-F238E27FC236}">
                <a16:creationId xmlns:a16="http://schemas.microsoft.com/office/drawing/2014/main" id="{37F4F338-52EB-41D3-AC81-99557F8972CD}"/>
              </a:ext>
            </a:extLst>
          </p:cNvPr>
          <p:cNvSpPr txBox="1"/>
          <p:nvPr userDrawn="1"/>
        </p:nvSpPr>
        <p:spPr>
          <a:xfrm>
            <a:off x="11160125" y="3534461"/>
            <a:ext cx="723900" cy="246221"/>
          </a:xfrm>
          <a:prstGeom prst="rect">
            <a:avLst/>
          </a:prstGeom>
          <a:noFill/>
        </p:spPr>
        <p:txBody>
          <a:bodyPr wrap="square" rtlCol="0">
            <a:spAutoFit/>
          </a:bodyPr>
          <a:lstStyle/>
          <a:p>
            <a:pPr algn="ctr"/>
            <a:r>
              <a:rPr lang="en-US" sz="1000" dirty="0">
                <a:solidFill>
                  <a:srgbClr val="C9BF8D"/>
                </a:solidFill>
                <a:latin typeface="Bahnschrift Condensed" panose="020B0502040204020203" pitchFamily="34" charset="0"/>
              </a:rPr>
              <a:t>RESULTS</a:t>
            </a:r>
          </a:p>
        </p:txBody>
      </p:sp>
      <p:sp>
        <p:nvSpPr>
          <p:cNvPr id="29" name="TextBox 28">
            <a:extLst>
              <a:ext uri="{FF2B5EF4-FFF2-40B4-BE49-F238E27FC236}">
                <a16:creationId xmlns:a16="http://schemas.microsoft.com/office/drawing/2014/main" id="{52D91291-CDFC-45FE-9FA1-253665F8BF8D}"/>
              </a:ext>
            </a:extLst>
          </p:cNvPr>
          <p:cNvSpPr txBox="1"/>
          <p:nvPr userDrawn="1"/>
        </p:nvSpPr>
        <p:spPr>
          <a:xfrm>
            <a:off x="11160125" y="3230619"/>
            <a:ext cx="723900" cy="246221"/>
          </a:xfrm>
          <a:prstGeom prst="rect">
            <a:avLst/>
          </a:prstGeom>
          <a:noFill/>
        </p:spPr>
        <p:txBody>
          <a:bodyPr wrap="square" rtlCol="0">
            <a:spAutoFit/>
          </a:bodyPr>
          <a:lstStyle/>
          <a:p>
            <a:pPr algn="ctr"/>
            <a:r>
              <a:rPr lang="en-US" sz="1000" dirty="0">
                <a:solidFill>
                  <a:srgbClr val="C9BF8D"/>
                </a:solidFill>
                <a:latin typeface="Bahnschrift Condensed" panose="020B0502040204020203" pitchFamily="34" charset="0"/>
              </a:rPr>
              <a:t>METHODS</a:t>
            </a:r>
          </a:p>
        </p:txBody>
      </p:sp>
      <p:sp>
        <p:nvSpPr>
          <p:cNvPr id="30" name="TextBox 29">
            <a:extLst>
              <a:ext uri="{FF2B5EF4-FFF2-40B4-BE49-F238E27FC236}">
                <a16:creationId xmlns:a16="http://schemas.microsoft.com/office/drawing/2014/main" id="{4AC66E4C-0DE7-4207-ACF5-994C22C0EFED}"/>
              </a:ext>
            </a:extLst>
          </p:cNvPr>
          <p:cNvSpPr txBox="1"/>
          <p:nvPr userDrawn="1"/>
        </p:nvSpPr>
        <p:spPr>
          <a:xfrm>
            <a:off x="11149245" y="2921089"/>
            <a:ext cx="774700" cy="246221"/>
          </a:xfrm>
          <a:prstGeom prst="rect">
            <a:avLst/>
          </a:prstGeom>
          <a:noFill/>
        </p:spPr>
        <p:txBody>
          <a:bodyPr wrap="square" rtlCol="0">
            <a:spAutoFit/>
          </a:bodyPr>
          <a:lstStyle/>
          <a:p>
            <a:pPr algn="ctr"/>
            <a:r>
              <a:rPr lang="en-US" sz="1000" dirty="0">
                <a:solidFill>
                  <a:srgbClr val="C9BF8D"/>
                </a:solidFill>
                <a:latin typeface="Bahnschrift Condensed" panose="020B0502040204020203" pitchFamily="34" charset="0"/>
              </a:rPr>
              <a:t>INTRODUCTION</a:t>
            </a:r>
          </a:p>
        </p:txBody>
      </p:sp>
      <p:sp>
        <p:nvSpPr>
          <p:cNvPr id="31" name="TextBox 30">
            <a:extLst>
              <a:ext uri="{FF2B5EF4-FFF2-40B4-BE49-F238E27FC236}">
                <a16:creationId xmlns:a16="http://schemas.microsoft.com/office/drawing/2014/main" id="{09281841-2084-46F5-90E0-2D8F18F0CB4D}"/>
              </a:ext>
            </a:extLst>
          </p:cNvPr>
          <p:cNvSpPr txBox="1"/>
          <p:nvPr userDrawn="1"/>
        </p:nvSpPr>
        <p:spPr>
          <a:xfrm>
            <a:off x="11134725" y="2618964"/>
            <a:ext cx="774700" cy="246221"/>
          </a:xfrm>
          <a:prstGeom prst="rect">
            <a:avLst/>
          </a:prstGeom>
          <a:noFill/>
        </p:spPr>
        <p:txBody>
          <a:bodyPr wrap="square" rtlCol="0">
            <a:spAutoFit/>
          </a:bodyPr>
          <a:lstStyle/>
          <a:p>
            <a:pPr algn="ctr"/>
            <a:r>
              <a:rPr lang="en-US" sz="1000" dirty="0">
                <a:solidFill>
                  <a:srgbClr val="C9BF8D"/>
                </a:solidFill>
                <a:latin typeface="Bahnschrift Condensed" panose="020B0502040204020203" pitchFamily="34" charset="0"/>
              </a:rPr>
              <a:t>OBJECTIVES</a:t>
            </a:r>
          </a:p>
        </p:txBody>
      </p:sp>
      <p:pic>
        <p:nvPicPr>
          <p:cNvPr id="20" name="Picture 19">
            <a:hlinkClick r:id="rId14"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15"/>
          <a:stretch>
            <a:fillRect/>
          </a:stretch>
        </p:blipFill>
        <p:spPr>
          <a:xfrm>
            <a:off x="11060217" y="3874142"/>
            <a:ext cx="933450" cy="181841"/>
          </a:xfrm>
          <a:prstGeom prst="rect">
            <a:avLst/>
          </a:prstGeom>
        </p:spPr>
      </p:pic>
      <p:pic>
        <p:nvPicPr>
          <p:cNvPr id="7" name="Picture 6">
            <a:hlinkClick r:id="rId16"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15"/>
          <a:stretch>
            <a:fillRect/>
          </a:stretch>
        </p:blipFill>
        <p:spPr>
          <a:xfrm>
            <a:off x="11060217" y="2649150"/>
            <a:ext cx="933450" cy="181841"/>
          </a:xfrm>
          <a:prstGeom prst="rect">
            <a:avLst/>
          </a:prstGeom>
        </p:spPr>
      </p:pic>
      <p:pic>
        <p:nvPicPr>
          <p:cNvPr id="28" name="Picture 27">
            <a:extLst>
              <a:ext uri="{FF2B5EF4-FFF2-40B4-BE49-F238E27FC236}">
                <a16:creationId xmlns:a16="http://schemas.microsoft.com/office/drawing/2014/main" id="{203F310D-37D6-405E-8870-A9D2FEF5AC08}"/>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797512" y="113846"/>
            <a:ext cx="1280160" cy="1280160"/>
          </a:xfrm>
          <a:prstGeom prst="rect">
            <a:avLst/>
          </a:prstGeom>
        </p:spPr>
      </p:pic>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8"/>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9"/>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20"/>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21"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5"/>
          <a:stretch>
            <a:fillRect/>
          </a:stretch>
        </p:blipFill>
        <p:spPr>
          <a:xfrm>
            <a:off x="11069870" y="2955701"/>
            <a:ext cx="933450" cy="181841"/>
          </a:xfrm>
          <a:prstGeom prst="rect">
            <a:avLst/>
          </a:prstGeom>
        </p:spPr>
      </p:pic>
      <p:pic>
        <p:nvPicPr>
          <p:cNvPr id="18" name="Picture 17">
            <a:hlinkClick r:id="rId22"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15"/>
          <a:stretch>
            <a:fillRect/>
          </a:stretch>
        </p:blipFill>
        <p:spPr>
          <a:xfrm>
            <a:off x="11060217" y="3262810"/>
            <a:ext cx="933450" cy="181841"/>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15"/>
          <a:stretch>
            <a:fillRect/>
          </a:stretch>
        </p:blipFill>
        <p:spPr>
          <a:xfrm>
            <a:off x="11060217" y="3569640"/>
            <a:ext cx="933450" cy="181841"/>
          </a:xfrm>
          <a:prstGeom prst="rect">
            <a:avLst/>
          </a:prstGeom>
        </p:spPr>
      </p:pic>
      <p:sp>
        <p:nvSpPr>
          <p:cNvPr id="27" name="Title 1">
            <a:extLst>
              <a:ext uri="{FF2B5EF4-FFF2-40B4-BE49-F238E27FC236}">
                <a16:creationId xmlns:a16="http://schemas.microsoft.com/office/drawing/2014/main" id="{97F78B23-DF75-4830-ADC5-D4F66251F4C5}"/>
              </a:ext>
            </a:extLst>
          </p:cNvPr>
          <p:cNvSpPr txBox="1">
            <a:spLocks/>
          </p:cNvSpPr>
          <p:nvPr userDrawn="1"/>
        </p:nvSpPr>
        <p:spPr>
          <a:xfrm>
            <a:off x="10770878" y="6283209"/>
            <a:ext cx="1531435" cy="448574"/>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P3.5-480</a:t>
            </a:r>
            <a:endParaRPr lang="en-AT" sz="1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image" Target="../media/image24.emf"/><Relationship Id="rId7" Type="http://schemas.openxmlformats.org/officeDocument/2006/relationships/image" Target="../media/image27.png"/><Relationship Id="rId12"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image" Target="../media/image240.png"/><Relationship Id="rId10" Type="http://schemas.openxmlformats.org/officeDocument/2006/relationships/image" Target="../media/image29.png"/><Relationship Id="rId4" Type="http://schemas.openxmlformats.org/officeDocument/2006/relationships/image" Target="../media/image25.emf"/><Relationship Id="rId9" Type="http://schemas.openxmlformats.org/officeDocument/2006/relationships/image" Target="../media/image280.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41577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Modeling Low Frequency Wind-Generated</a:t>
            </a:r>
          </a:p>
          <a:p>
            <a:pPr algn="ctr"/>
            <a:r>
              <a:rPr lang="en-US" b="1" dirty="0">
                <a:solidFill>
                  <a:schemeClr val="bg1"/>
                </a:solidFill>
                <a:latin typeface="Arial" panose="020B0604020202020204" pitchFamily="34" charset="0"/>
                <a:cs typeface="Arial" panose="020B0604020202020204" pitchFamily="34" charset="0"/>
              </a:rPr>
              <a:t>Underwater Acoustic Noise</a:t>
            </a:r>
          </a:p>
          <a:p>
            <a:pPr algn="ctr"/>
            <a:endParaRPr lang="en-AT" b="1" dirty="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Christopher Stockinger, John Hartman, Preston Wilson</a:t>
            </a:r>
            <a:endParaRPr lang="en-AT" dirty="0">
              <a:solidFill>
                <a:schemeClr val="bg1"/>
              </a:solidFill>
              <a:latin typeface="Arial" panose="020B0604020202020204" pitchFamily="34" charset="0"/>
              <a:cs typeface="Arial" panose="020B0604020202020204" pitchFamily="34" charset="0"/>
            </a:endParaRPr>
          </a:p>
          <a:p>
            <a:pPr algn="ctr"/>
            <a:r>
              <a:rPr lang="en-US" sz="1400" dirty="0">
                <a:solidFill>
                  <a:schemeClr val="bg1"/>
                </a:solidFill>
                <a:latin typeface="Arial" panose="020B0604020202020204" pitchFamily="34" charset="0"/>
                <a:cs typeface="Arial" panose="020B0604020202020204" pitchFamily="34" charset="0"/>
              </a:rPr>
              <a:t>Applied Research Laboratories, The University of Texas at Austin</a:t>
            </a:r>
            <a:endParaRPr lang="en-AT"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Shipping is often assumed to dominate ambient underwater acoustic noise</a:t>
            </a:r>
          </a:p>
          <a:p>
            <a:r>
              <a:rPr lang="en-US" sz="1200" dirty="0">
                <a:latin typeface="Arial" panose="020B0604020202020204" pitchFamily="34" charset="0"/>
                <a:cs typeface="Arial" panose="020B0604020202020204" pitchFamily="34" charset="0"/>
              </a:rPr>
              <a:t>levels from 10 to 100 Hz, however, the data  acquired from the north hydrophone triplet of Crozet Island provides unique wind noise observations with minimal shipping interference.</a:t>
            </a: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First, acoustic noise was correlated to local wind speed, and second, the regional wind was modeled through a source density and propagation model. The local estimated total intensity and the regional source intensity were both related to wind speed through a power relation with the same exponent.</a:t>
            </a: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Frequency and wind speed dependent NL and SL are computed empirically from two years of acoustic and wind data. An important observation is that the exponent </a:t>
            </a:r>
            <a:r>
              <a:rPr lang="en-US" sz="1200" i="1" dirty="0">
                <a:latin typeface="Arial" panose="020B0604020202020204" pitchFamily="34" charset="0"/>
                <a:cs typeface="Arial" panose="020B0604020202020204" pitchFamily="34" charset="0"/>
              </a:rPr>
              <a:t>n</a:t>
            </a:r>
            <a:r>
              <a:rPr lang="en-US" sz="1200" dirty="0">
                <a:latin typeface="Arial" panose="020B0604020202020204" pitchFamily="34" charset="0"/>
                <a:cs typeface="Arial" panose="020B0604020202020204" pitchFamily="34" charset="0"/>
              </a:rPr>
              <a:t> increases as frequency decreases and reaches a value </a:t>
            </a:r>
            <a:r>
              <a:rPr lang="en-US" sz="1200" i="1" dirty="0">
                <a:latin typeface="Arial" panose="020B0604020202020204" pitchFamily="34" charset="0"/>
                <a:cs typeface="Arial" panose="020B0604020202020204" pitchFamily="34" charset="0"/>
              </a:rPr>
              <a:t>n</a:t>
            </a:r>
            <a:r>
              <a:rPr lang="en-US" sz="1200" dirty="0">
                <a:latin typeface="Arial" panose="020B0604020202020204" pitchFamily="34" charset="0"/>
                <a:cs typeface="Arial" panose="020B0604020202020204" pitchFamily="34" charset="0"/>
              </a:rPr>
              <a:t> &gt; 7 at</a:t>
            </a:r>
          </a:p>
          <a:p>
            <a:r>
              <a:rPr lang="en-US" sz="1200" dirty="0">
                <a:latin typeface="Arial" panose="020B0604020202020204" pitchFamily="34" charset="0"/>
                <a:cs typeface="Arial" panose="020B0604020202020204" pitchFamily="34" charset="0"/>
              </a:rPr>
              <a:t>10 Hz, which is much larger than the </a:t>
            </a:r>
            <a:r>
              <a:rPr lang="en-US" sz="1200" i="1" dirty="0">
                <a:latin typeface="Arial" panose="020B0604020202020204" pitchFamily="34" charset="0"/>
                <a:cs typeface="Arial" panose="020B0604020202020204" pitchFamily="34" charset="0"/>
              </a:rPr>
              <a:t>n</a:t>
            </a:r>
            <a:r>
              <a:rPr lang="en-US" sz="1200" dirty="0">
                <a:latin typeface="Arial" panose="020B0604020202020204" pitchFamily="34" charset="0"/>
                <a:cs typeface="Arial" panose="020B0604020202020204" pitchFamily="34" charset="0"/>
              </a:rPr>
              <a:t> = 3.5 often</a:t>
            </a:r>
          </a:p>
          <a:p>
            <a:r>
              <a:rPr lang="en-US" sz="1200" dirty="0">
                <a:latin typeface="Arial" panose="020B0604020202020204" pitchFamily="34" charset="0"/>
                <a:cs typeface="Arial" panose="020B0604020202020204" pitchFamily="34" charset="0"/>
              </a:rPr>
              <a:t>measured at 300 Hz</a:t>
            </a: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 local wind correlation model is sufficient when overhead wind speed is high, but the regional source layer model is required when the local wind is low. Future works includes performing analysis on more locations and to test the wind speed limitations of the model.</a:t>
            </a:r>
          </a:p>
        </p:txBody>
      </p:sp>
      <p:sp>
        <p:nvSpPr>
          <p:cNvPr id="8" name="Title 1">
            <a:extLst>
              <a:ext uri="{FF2B5EF4-FFF2-40B4-BE49-F238E27FC236}">
                <a16:creationId xmlns:a16="http://schemas.microsoft.com/office/drawing/2014/main" id="{C446763E-4C03-4017-B7C6-3AE055863A4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chemeClr val="bg1"/>
                </a:solidFill>
                <a:latin typeface="Arial" panose="020B0604020202020204" pitchFamily="34" charset="0"/>
                <a:cs typeface="Arial" panose="020B0604020202020204" pitchFamily="34" charset="0"/>
              </a:rPr>
              <a:t>Project Overview</a:t>
            </a:r>
            <a:endParaRPr lang="en-AT" dirty="0">
              <a:solidFill>
                <a:schemeClr val="bg1"/>
              </a:solidFill>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77098B2F-42E2-4057-9E1A-A84A97C6FE3B}"/>
              </a:ext>
            </a:extLst>
          </p:cNvPr>
          <p:cNvSpPr txBox="1">
            <a:spLocks/>
          </p:cNvSpPr>
          <p:nvPr/>
        </p:nvSpPr>
        <p:spPr bwMode="auto">
          <a:xfrm>
            <a:off x="0" y="1259225"/>
            <a:ext cx="10360241"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18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Motivation</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Shipping has historically dominated ambient underwater acoustic Noise Levels (NL) from 10 to 100 Hz, however, the data from the north hydrophone triplet of the Comprehensive Nuclear-Test-Ban Treaty (CTBT) station at Crozet Island provides unique wind noise observations with minimal shipping interference.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0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Objectives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The </a:t>
            </a:r>
            <a:r>
              <a:rPr lang="en-US" sz="1800" kern="0" dirty="0">
                <a:solidFill>
                  <a:sysClr val="windowText" lastClr="000000"/>
                </a:solidFill>
                <a:latin typeface="Arial" panose="020B0604020202020204" pitchFamily="34" charset="0"/>
                <a:cs typeface="Arial" panose="020B0604020202020204" pitchFamily="34" charset="0"/>
              </a:rPr>
              <a:t>objective is to update</a:t>
            </a:r>
            <a:r>
              <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modeling accuracy of the wind noise contribution to low frequency NL and develop methods to accurately predict long-range wind-generated NL.</a:t>
            </a:r>
          </a:p>
          <a:p>
            <a:pPr marL="400050">
              <a:buFont typeface="Arial" panose="020B0604020202020204" pitchFamily="34" charset="0"/>
              <a:buChar char="•"/>
              <a:defRPr/>
            </a:pPr>
            <a:r>
              <a:rPr lang="en-US" sz="2000" kern="0" dirty="0">
                <a:solidFill>
                  <a:sysClr val="windowText" lastClr="000000"/>
                </a:solidFill>
                <a:latin typeface="Arial" panose="020B0604020202020204" pitchFamily="34" charset="0"/>
                <a:cs typeface="Arial" panose="020B0604020202020204" pitchFamily="34" charset="0"/>
              </a:rPr>
              <a:t>Acknowledgments</a:t>
            </a:r>
            <a:endParaRPr kumimoji="0" lang="en-US" sz="20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lvl="1">
              <a:defRPr/>
            </a:pPr>
            <a:r>
              <a:rPr lang="en-US" sz="1800" dirty="0">
                <a:latin typeface="Arial" panose="020B0604020202020204" pitchFamily="34" charset="0"/>
                <a:cs typeface="Arial" panose="020B0604020202020204" pitchFamily="34" charset="0"/>
              </a:rPr>
              <a:t>We want to thank Mario </a:t>
            </a:r>
            <a:r>
              <a:rPr lang="en-US" sz="1800" dirty="0" err="1">
                <a:latin typeface="Arial" panose="020B0604020202020204" pitchFamily="34" charset="0"/>
                <a:cs typeface="Arial" panose="020B0604020202020204" pitchFamily="34" charset="0"/>
              </a:rPr>
              <a:t>Zampolli</a:t>
            </a:r>
            <a:r>
              <a:rPr lang="en-US" sz="1800" dirty="0">
                <a:latin typeface="Arial" panose="020B0604020202020204" pitchFamily="34" charset="0"/>
                <a:cs typeface="Arial" panose="020B0604020202020204" pitchFamily="34" charset="0"/>
              </a:rPr>
              <a:t> and the scientist at the Comprehensive Nuclear-Test-Ban Treaty Organization (CTBTO) for their assistance with the acoustic data.</a:t>
            </a:r>
            <a:endParaRPr lang="en-US" sz="1800" kern="0" dirty="0">
              <a:solidFill>
                <a:sysClr val="windowText" lastClr="000000"/>
              </a:solidFill>
              <a:latin typeface="Arial" panose="020B0604020202020204" pitchFamily="34" charset="0"/>
              <a:cs typeface="Arial" panose="020B0604020202020204" pitchFamily="34" charset="0"/>
            </a:endParaRPr>
          </a:p>
          <a:p>
            <a:pPr lvl="1"/>
            <a:r>
              <a:rPr lang="en-US" sz="1800" dirty="0">
                <a:latin typeface="Arial" panose="020B0604020202020204" pitchFamily="34" charset="0"/>
                <a:cs typeface="Arial" panose="020B0604020202020204" pitchFamily="34" charset="0"/>
              </a:rPr>
              <a:t>This research is supported by the Office of Naval Research (ONR) through Task Force Ocean and the Naval Oceanographic Office (NAVO).</a:t>
            </a:r>
          </a:p>
        </p:txBody>
      </p:sp>
      <p:sp>
        <p:nvSpPr>
          <p:cNvPr id="7" name="Title 1">
            <a:extLst>
              <a:ext uri="{FF2B5EF4-FFF2-40B4-BE49-F238E27FC236}">
                <a16:creationId xmlns:a16="http://schemas.microsoft.com/office/drawing/2014/main" id="{75C34354-666F-4019-8C67-E5AB08EA5D9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B7A19C88-0BAC-4F25-9C94-BA20998ACE8E}"/>
              </a:ext>
            </a:extLst>
          </p:cNvPr>
          <p:cNvGrpSpPr/>
          <p:nvPr/>
        </p:nvGrpSpPr>
        <p:grpSpPr>
          <a:xfrm>
            <a:off x="2836451" y="5528092"/>
            <a:ext cx="4813918" cy="1270135"/>
            <a:chOff x="1563359" y="3481475"/>
            <a:chExt cx="5876879" cy="1550594"/>
          </a:xfrm>
        </p:grpSpPr>
        <p:pic>
          <p:nvPicPr>
            <p:cNvPr id="8" name="Picture 7">
              <a:extLst>
                <a:ext uri="{FF2B5EF4-FFF2-40B4-BE49-F238E27FC236}">
                  <a16:creationId xmlns:a16="http://schemas.microsoft.com/office/drawing/2014/main" id="{615A6854-E133-43F0-A528-016A04023B19}"/>
                </a:ext>
              </a:extLst>
            </p:cNvPr>
            <p:cNvPicPr>
              <a:picLocks noChangeAspect="1"/>
            </p:cNvPicPr>
            <p:nvPr/>
          </p:nvPicPr>
          <p:blipFill rotWithShape="1">
            <a:blip r:embed="rId2"/>
            <a:srcRect l="24177" t="13840" r="23545" b="18818"/>
            <a:stretch/>
          </p:blipFill>
          <p:spPr>
            <a:xfrm>
              <a:off x="5974692" y="3481475"/>
              <a:ext cx="1465546" cy="1415868"/>
            </a:xfrm>
            <a:prstGeom prst="rect">
              <a:avLst/>
            </a:prstGeom>
          </p:spPr>
        </p:pic>
        <p:pic>
          <p:nvPicPr>
            <p:cNvPr id="9" name="Picture 8" descr="ONR_Logo.jpg">
              <a:extLst>
                <a:ext uri="{FF2B5EF4-FFF2-40B4-BE49-F238E27FC236}">
                  <a16:creationId xmlns:a16="http://schemas.microsoft.com/office/drawing/2014/main" id="{36EA8A01-9ABA-44E1-B973-D89BC82E676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959" b="94215" l="3030" r="96537"/>
                      </a14:imgEffect>
                    </a14:imgLayer>
                  </a14:imgProps>
                </a:ext>
                <a:ext uri="{28A0092B-C50C-407E-A947-70E740481C1C}">
                  <a14:useLocalDpi xmlns:a14="http://schemas.microsoft.com/office/drawing/2010/main" val="0"/>
                </a:ext>
              </a:extLst>
            </a:blip>
            <a:stretch>
              <a:fillRect/>
            </a:stretch>
          </p:blipFill>
          <p:spPr>
            <a:xfrm>
              <a:off x="2979227" y="3481475"/>
              <a:ext cx="2995465" cy="1550594"/>
            </a:xfrm>
            <a:prstGeom prst="rect">
              <a:avLst/>
            </a:prstGeom>
          </p:spPr>
        </p:pic>
        <p:pic>
          <p:nvPicPr>
            <p:cNvPr id="10" name="Picture 9">
              <a:extLst>
                <a:ext uri="{FF2B5EF4-FFF2-40B4-BE49-F238E27FC236}">
                  <a16:creationId xmlns:a16="http://schemas.microsoft.com/office/drawing/2014/main" id="{42FD338D-C83F-456D-95B5-4C5ACB343C4F}"/>
                </a:ext>
              </a:extLst>
            </p:cNvPr>
            <p:cNvPicPr>
              <a:picLocks noChangeAspect="1"/>
            </p:cNvPicPr>
            <p:nvPr/>
          </p:nvPicPr>
          <p:blipFill>
            <a:blip r:embed="rId5"/>
            <a:stretch>
              <a:fillRect/>
            </a:stretch>
          </p:blipFill>
          <p:spPr>
            <a:xfrm>
              <a:off x="1563359" y="3548838"/>
              <a:ext cx="1415868" cy="1415868"/>
            </a:xfrm>
            <a:prstGeom prst="rect">
              <a:avLst/>
            </a:prstGeom>
          </p:spPr>
        </p:pic>
      </p:grpSp>
    </p:spTree>
    <p:extLst>
      <p:ext uri="{BB962C8B-B14F-4D97-AF65-F5344CB8AC3E}">
        <p14:creationId xmlns:p14="http://schemas.microsoft.com/office/powerpoint/2010/main" val="2229705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AD2F51D-6C42-4664-9F95-3847725E16CB}"/>
              </a:ext>
            </a:extLst>
          </p:cNvPr>
          <p:cNvGrpSpPr/>
          <p:nvPr/>
        </p:nvGrpSpPr>
        <p:grpSpPr>
          <a:xfrm>
            <a:off x="7017371" y="1142400"/>
            <a:ext cx="3488925" cy="1757530"/>
            <a:chOff x="7017371" y="1142400"/>
            <a:chExt cx="3488925" cy="1757530"/>
          </a:xfrm>
        </p:grpSpPr>
        <p:grpSp>
          <p:nvGrpSpPr>
            <p:cNvPr id="10" name="Group 9">
              <a:extLst>
                <a:ext uri="{FF2B5EF4-FFF2-40B4-BE49-F238E27FC236}">
                  <a16:creationId xmlns:a16="http://schemas.microsoft.com/office/drawing/2014/main" id="{F08FCD46-F6B9-4A0A-A69C-99C86FCE701A}"/>
                </a:ext>
              </a:extLst>
            </p:cNvPr>
            <p:cNvGrpSpPr/>
            <p:nvPr/>
          </p:nvGrpSpPr>
          <p:grpSpPr>
            <a:xfrm>
              <a:off x="7017371" y="1142400"/>
              <a:ext cx="3488925" cy="1757530"/>
              <a:chOff x="6920900" y="1146964"/>
              <a:chExt cx="3488925" cy="1757530"/>
            </a:xfrm>
          </p:grpSpPr>
          <p:sp>
            <p:nvSpPr>
              <p:cNvPr id="9" name="Rectangle 8">
                <a:extLst>
                  <a:ext uri="{FF2B5EF4-FFF2-40B4-BE49-F238E27FC236}">
                    <a16:creationId xmlns:a16="http://schemas.microsoft.com/office/drawing/2014/main" id="{22EE7AC6-7393-4441-86F8-30C9E07F89DC}"/>
                  </a:ext>
                </a:extLst>
              </p:cNvPr>
              <p:cNvSpPr/>
              <p:nvPr/>
            </p:nvSpPr>
            <p:spPr>
              <a:xfrm>
                <a:off x="6951216" y="1171852"/>
                <a:ext cx="3426780" cy="173264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E660519-DD76-4FF0-A92E-1F6D6F310658}"/>
                  </a:ext>
                </a:extLst>
              </p:cNvPr>
              <p:cNvPicPr>
                <a:picLocks noChangeAspect="1"/>
              </p:cNvPicPr>
              <p:nvPr/>
            </p:nvPicPr>
            <p:blipFill>
              <a:blip r:embed="rId2"/>
              <a:stretch>
                <a:fillRect/>
              </a:stretch>
            </p:blipFill>
            <p:spPr>
              <a:xfrm>
                <a:off x="6920900" y="1146964"/>
                <a:ext cx="3488925" cy="1757530"/>
              </a:xfrm>
              <a:prstGeom prst="rect">
                <a:avLst/>
              </a:prstGeom>
            </p:spPr>
          </p:pic>
        </p:grpSp>
        <p:sp>
          <p:nvSpPr>
            <p:cNvPr id="14" name="Rectangle 13">
              <a:extLst>
                <a:ext uri="{FF2B5EF4-FFF2-40B4-BE49-F238E27FC236}">
                  <a16:creationId xmlns:a16="http://schemas.microsoft.com/office/drawing/2014/main" id="{F11A2623-976F-40CC-B288-F1C629C71D30}"/>
                </a:ext>
              </a:extLst>
            </p:cNvPr>
            <p:cNvSpPr/>
            <p:nvPr/>
          </p:nvSpPr>
          <p:spPr>
            <a:xfrm>
              <a:off x="8352135" y="1193423"/>
              <a:ext cx="365760" cy="131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chemeClr val="bg1"/>
                </a:solidFill>
                <a:latin typeface="Arial" panose="020B0604020202020204" pitchFamily="34" charset="0"/>
                <a:cs typeface="Arial" panose="020B0604020202020204" pitchFamily="34" charset="0"/>
              </a:rPr>
              <a:t>Introduction</a:t>
            </a:r>
            <a:endParaRPr lang="en-AT" dirty="0">
              <a:solidFill>
                <a:schemeClr val="bg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746A5752-D3B5-42E2-BD56-321166446DC9}"/>
              </a:ext>
            </a:extLst>
          </p:cNvPr>
          <p:cNvSpPr txBox="1">
            <a:spLocks/>
          </p:cNvSpPr>
          <p:nvPr/>
        </p:nvSpPr>
        <p:spPr bwMode="auto">
          <a:xfrm>
            <a:off x="2" y="1098196"/>
            <a:ext cx="6249878" cy="5759803"/>
          </a:xfrm>
          <a:prstGeom prst="rect">
            <a:avLst/>
          </a:prstGeom>
          <a:noFill/>
          <a:ln>
            <a:noFill/>
          </a:ln>
          <a:extLst>
            <a:ext uri="{909E8E84-426E-40dd-AFC4-6F175D3DCCD1}">
              <a14:hiddenFill xmlns="" xmlns:a14="http://schemas.microsoft.com/office/drawing/2010/main" xmlns:mc="http://schemas.openxmlformats.org/markup-compatibility/2006">
                <a:solidFill>
                  <a:srgbClr val="FFFFFF"/>
                </a:solidFill>
              </a14:hiddenFill>
            </a:ext>
            <a:ext uri="{91240B29-F687-4f45-9708-019B960494DF}">
              <a14:hiddenLine xmlns="" xmlns:a14="http://schemas.microsoft.com/office/drawing/2010/main" xmlns:mc="http://schemas.openxmlformats.org/markup-compatibility/2006" w="9525">
                <a:solidFill>
                  <a:srgbClr val="000000"/>
                </a:solidFill>
                <a:miter lim="800000"/>
                <a:headEnd/>
                <a:tailEnd/>
              </a14:hiddenLine>
            </a:ext>
            <a:ext uri="{FAA26D3D-D897-4be2-8F04-BA451C77F1D7}">
              <ma14:placeholderFlag xmlns:ma14="http://schemas.microsoft.com/office/mac/drawingml/2011/main" xmlns="" xmlns:a14="http://schemas.microsoft.com/office/drawing/2010/main" xmlns:mc="http://schemas.openxmlformats.org/markup-compatibility/2006" val="1"/>
            </a:ext>
          </a:extLst>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18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342900" marR="0" lvl="0" indent="-342900" algn="l" defTabSz="914400" rtl="0" eaLnBrk="0" fontAlgn="base" latinLnBrk="0" hangingPunct="0">
              <a:lnSpc>
                <a:spcPct val="100000"/>
              </a:lnSpc>
              <a:spcBef>
                <a:spcPts val="300"/>
              </a:spcBef>
              <a:spcAft>
                <a:spcPts val="300"/>
              </a:spcAft>
              <a:buClrTx/>
              <a:buSzTx/>
              <a:buFontTx/>
              <a:buChar char="•"/>
              <a:tabLst/>
              <a:defRPr/>
            </a:pPr>
            <a:r>
              <a:rPr kumimoji="0" lang="en-US" sz="20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Wind-related noise sources</a:t>
            </a:r>
          </a:p>
          <a:p>
            <a:pPr marL="914400" marR="0" lvl="1" indent="-457200" algn="l" defTabSz="914400" rtl="0" eaLnBrk="0" fontAlgn="base" latinLnBrk="0" hangingPunct="0">
              <a:lnSpc>
                <a:spcPct val="100000"/>
              </a:lnSpc>
              <a:spcBef>
                <a:spcPts val="300"/>
              </a:spcBef>
              <a:spcAft>
                <a:spcPts val="300"/>
              </a:spcAft>
              <a:buClrTx/>
              <a:buSzTx/>
              <a:buFont typeface="+mj-lt"/>
              <a:buAutoNum type="arabicPeriod"/>
              <a:tabLst/>
              <a:defRPr/>
            </a:pPr>
            <a:r>
              <a:rPr kumimoji="0" lang="en-US" sz="1800" b="0" i="0" u="sng"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Breaking waves</a:t>
            </a:r>
            <a:r>
              <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create ocean spray and droplets.</a:t>
            </a:r>
          </a:p>
          <a:p>
            <a:pPr marL="914400" marR="0" lvl="1" indent="-457200" algn="l" defTabSz="914400" rtl="0" eaLnBrk="0" fontAlgn="base" latinLnBrk="0" hangingPunct="0">
              <a:lnSpc>
                <a:spcPct val="100000"/>
              </a:lnSpc>
              <a:spcBef>
                <a:spcPts val="300"/>
              </a:spcBef>
              <a:spcAft>
                <a:spcPts val="300"/>
              </a:spcAft>
              <a:buClrTx/>
              <a:buSzTx/>
              <a:buFont typeface="+mj-lt"/>
              <a:buAutoNum type="arabicPeriod"/>
              <a:tabLst/>
              <a:defRPr/>
            </a:pPr>
            <a:r>
              <a:rPr kumimoji="0" lang="en-US" sz="1800" b="0" i="0" u="sng"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Turbulent eddies</a:t>
            </a:r>
            <a:r>
              <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from the motion of the waves and wind near the ocean surface.</a:t>
            </a:r>
          </a:p>
          <a:p>
            <a:pPr marL="914400" marR="0" lvl="1" indent="-457200" algn="l" defTabSz="914400" rtl="0" eaLnBrk="0" fontAlgn="base" latinLnBrk="0" hangingPunct="0">
              <a:lnSpc>
                <a:spcPct val="100000"/>
              </a:lnSpc>
              <a:spcBef>
                <a:spcPts val="300"/>
              </a:spcBef>
              <a:spcAft>
                <a:spcPts val="300"/>
              </a:spcAft>
              <a:buClrTx/>
              <a:buSzTx/>
              <a:buFont typeface="+mj-lt"/>
              <a:buAutoNum type="arabicPeriod"/>
              <a:tabLst/>
              <a:defRPr/>
            </a:pPr>
            <a:r>
              <a:rPr kumimoji="0" lang="en-US" sz="1800" b="0" i="0" u="sng"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Bubble cloud oscillation</a:t>
            </a:r>
            <a:r>
              <a:rPr kumimoji="0" lang="en-US" sz="18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allows for low frequency radiation.</a:t>
            </a:r>
          </a:p>
          <a:p>
            <a:pPr>
              <a:spcBef>
                <a:spcPts val="300"/>
              </a:spcBef>
              <a:spcAft>
                <a:spcPts val="300"/>
              </a:spcAft>
            </a:pPr>
            <a:r>
              <a:rPr lang="en-US" sz="2000" dirty="0">
                <a:latin typeface="Arial" panose="020B0604020202020204" pitchFamily="34" charset="0"/>
                <a:cs typeface="Arial" panose="020B0604020202020204" pitchFamily="34" charset="0"/>
              </a:rPr>
              <a:t>CTBT acoustic triplet north of Crozet Island</a:t>
            </a:r>
          </a:p>
          <a:p>
            <a:pPr lvl="1">
              <a:spcBef>
                <a:spcPts val="300"/>
              </a:spcBef>
              <a:spcAft>
                <a:spcPts val="300"/>
              </a:spcAft>
            </a:pPr>
            <a:r>
              <a:rPr lang="en-US" sz="1800" dirty="0">
                <a:latin typeface="Arial" panose="020B0604020202020204" pitchFamily="34" charset="0"/>
                <a:cs typeface="Arial" panose="020B0604020202020204" pitchFamily="34" charset="0"/>
              </a:rPr>
              <a:t>Horizontal triplet have a sampling frequency of 250 Hz.</a:t>
            </a:r>
          </a:p>
          <a:p>
            <a:pPr lvl="1">
              <a:spcBef>
                <a:spcPts val="300"/>
              </a:spcBef>
              <a:spcAft>
                <a:spcPts val="300"/>
              </a:spcAft>
            </a:pPr>
            <a:r>
              <a:rPr lang="en-US" sz="1800" dirty="0">
                <a:latin typeface="Arial" panose="020B0604020202020204" pitchFamily="34" charset="0"/>
                <a:cs typeface="Arial" panose="020B0604020202020204" pitchFamily="34" charset="0"/>
              </a:rPr>
              <a:t>Processed year around coverage from 2018 – 2020.</a:t>
            </a:r>
          </a:p>
          <a:p>
            <a:pPr lvl="1">
              <a:spcBef>
                <a:spcPts val="300"/>
              </a:spcBef>
              <a:spcAft>
                <a:spcPts val="300"/>
              </a:spcAft>
            </a:pPr>
            <a:r>
              <a:rPr lang="en-US" sz="1800" dirty="0">
                <a:latin typeface="Arial" panose="020B0604020202020204" pitchFamily="34" charset="0"/>
                <a:cs typeface="Arial" panose="020B0604020202020204" pitchFamily="34" charset="0"/>
              </a:rPr>
              <a:t>Bathymetric features to the northwest block shipping noise off the coast of Africa.</a:t>
            </a:r>
          </a:p>
          <a:p>
            <a:pPr>
              <a:spcBef>
                <a:spcPts val="300"/>
              </a:spcBef>
              <a:spcAft>
                <a:spcPts val="300"/>
              </a:spcAft>
            </a:pPr>
            <a:r>
              <a:rPr lang="en-US" sz="2000" dirty="0">
                <a:latin typeface="Arial" panose="020B0604020202020204" pitchFamily="34" charset="0"/>
                <a:cs typeface="Arial" panose="020B0604020202020204" pitchFamily="34" charset="0"/>
              </a:rPr>
              <a:t>ASCAT wind speed data </a:t>
            </a:r>
          </a:p>
          <a:p>
            <a:pPr lvl="1">
              <a:spcBef>
                <a:spcPts val="300"/>
              </a:spcBef>
              <a:spcAft>
                <a:spcPts val="300"/>
              </a:spcAft>
            </a:pPr>
            <a:r>
              <a:rPr lang="en-US" sz="1800" dirty="0">
                <a:latin typeface="Arial" panose="020B0604020202020204" pitchFamily="34" charset="0"/>
                <a:cs typeface="Arial" panose="020B0604020202020204" pitchFamily="34" charset="0"/>
              </a:rPr>
              <a:t>Four satellite </a:t>
            </a:r>
            <a:r>
              <a:rPr lang="en-US" sz="1800" dirty="0" err="1">
                <a:latin typeface="Arial" panose="020B0604020202020204" pitchFamily="34" charset="0"/>
                <a:cs typeface="Arial" panose="020B0604020202020204" pitchFamily="34" charset="0"/>
              </a:rPr>
              <a:t>scatterometers</a:t>
            </a:r>
            <a:r>
              <a:rPr lang="en-US" sz="1800" dirty="0">
                <a:latin typeface="Arial" panose="020B0604020202020204" pitchFamily="34" charset="0"/>
                <a:cs typeface="Arial" panose="020B0604020202020204" pitchFamily="34" charset="0"/>
              </a:rPr>
              <a:t> processed by NOAA/NESDIS.</a:t>
            </a:r>
          </a:p>
          <a:p>
            <a:pPr lvl="1">
              <a:spcBef>
                <a:spcPts val="300"/>
              </a:spcBef>
              <a:spcAft>
                <a:spcPts val="300"/>
              </a:spcAft>
            </a:pPr>
            <a:r>
              <a:rPr lang="en-US" sz="1800" dirty="0">
                <a:latin typeface="Arial" panose="020B0604020202020204" pitchFamily="34" charset="0"/>
                <a:cs typeface="Arial" panose="020B0604020202020204" pitchFamily="34" charset="0"/>
              </a:rPr>
              <a:t>The satellites measure sea surface roughness and converts to wind speed and calibrates the estimates from weather buoys.</a:t>
            </a:r>
          </a:p>
          <a:p>
            <a:pPr lvl="1">
              <a:spcBef>
                <a:spcPts val="300"/>
              </a:spcBef>
              <a:spcAft>
                <a:spcPts val="300"/>
              </a:spcAft>
            </a:pPr>
            <a:r>
              <a:rPr lang="en-US" sz="1800" dirty="0">
                <a:latin typeface="Arial" panose="020B0604020202020204" pitchFamily="34" charset="0"/>
                <a:cs typeface="Arial" panose="020B0604020202020204" pitchFamily="34" charset="0"/>
              </a:rPr>
              <a:t>The data is combined with a numerical weather predictor from the European Center for Medium Weather Forecasts (ECMWF).</a:t>
            </a:r>
          </a:p>
          <a:p>
            <a:pPr lvl="1">
              <a:spcBef>
                <a:spcPts val="300"/>
              </a:spcBef>
              <a:spcAft>
                <a:spcPts val="300"/>
              </a:spcAft>
            </a:pPr>
            <a:r>
              <a:rPr lang="en-US" sz="1800" dirty="0">
                <a:latin typeface="Arial" panose="020B0604020202020204" pitchFamily="34" charset="0"/>
                <a:cs typeface="Arial" panose="020B0604020202020204" pitchFamily="34" charset="0"/>
              </a:rPr>
              <a:t>Provides area estimates of wind speed are in increment of 6 hours with 25km spacing.</a:t>
            </a:r>
          </a:p>
        </p:txBody>
      </p:sp>
      <p:sp>
        <p:nvSpPr>
          <p:cNvPr id="6" name="TextBox 5">
            <a:extLst>
              <a:ext uri="{FF2B5EF4-FFF2-40B4-BE49-F238E27FC236}">
                <a16:creationId xmlns:a16="http://schemas.microsoft.com/office/drawing/2014/main" id="{8A648E0A-3DC3-47C4-95B3-AAC4BA9D5B5D}"/>
              </a:ext>
            </a:extLst>
          </p:cNvPr>
          <p:cNvSpPr txBox="1"/>
          <p:nvPr/>
        </p:nvSpPr>
        <p:spPr>
          <a:xfrm>
            <a:off x="8552915" y="2525411"/>
            <a:ext cx="1983697" cy="400110"/>
          </a:xfrm>
          <a:prstGeom prst="rect">
            <a:avLst/>
          </a:prstGeom>
          <a:noFill/>
        </p:spPr>
        <p:txBody>
          <a:bodyPr wrap="square" rtlCol="0">
            <a:spAutoFit/>
          </a:bodyPr>
          <a:lstStyle/>
          <a:p>
            <a:pPr algn="ctr"/>
            <a:r>
              <a:rPr lang="en-US" sz="1000" dirty="0"/>
              <a:t>The air-sea interaction zone (Similar to Carey and Evans, 2011)</a:t>
            </a:r>
          </a:p>
        </p:txBody>
      </p:sp>
      <p:pic>
        <p:nvPicPr>
          <p:cNvPr id="11" name="Picture 10">
            <a:extLst>
              <a:ext uri="{FF2B5EF4-FFF2-40B4-BE49-F238E27FC236}">
                <a16:creationId xmlns:a16="http://schemas.microsoft.com/office/drawing/2014/main" id="{7D039B43-8333-4F69-A800-F7C6BE9E0CEC}"/>
              </a:ext>
            </a:extLst>
          </p:cNvPr>
          <p:cNvPicPr>
            <a:picLocks noChangeAspect="1"/>
          </p:cNvPicPr>
          <p:nvPr/>
        </p:nvPicPr>
        <p:blipFill rotWithShape="1">
          <a:blip r:embed="rId3"/>
          <a:srcRect l="57921" b="13223"/>
          <a:stretch/>
        </p:blipFill>
        <p:spPr>
          <a:xfrm>
            <a:off x="8851214" y="2977143"/>
            <a:ext cx="2040348" cy="2272144"/>
          </a:xfrm>
          <a:prstGeom prst="rect">
            <a:avLst/>
          </a:prstGeom>
        </p:spPr>
      </p:pic>
      <p:pic>
        <p:nvPicPr>
          <p:cNvPr id="12" name="Picture 11">
            <a:extLst>
              <a:ext uri="{FF2B5EF4-FFF2-40B4-BE49-F238E27FC236}">
                <a16:creationId xmlns:a16="http://schemas.microsoft.com/office/drawing/2014/main" id="{B5A006CA-E0CB-4D96-8EA1-D4CB83B14181}"/>
              </a:ext>
            </a:extLst>
          </p:cNvPr>
          <p:cNvPicPr>
            <a:picLocks noChangeAspect="1"/>
          </p:cNvPicPr>
          <p:nvPr/>
        </p:nvPicPr>
        <p:blipFill>
          <a:blip r:embed="rId4"/>
          <a:stretch>
            <a:fillRect/>
          </a:stretch>
        </p:blipFill>
        <p:spPr>
          <a:xfrm>
            <a:off x="6096000" y="5369847"/>
            <a:ext cx="5225386" cy="1644085"/>
          </a:xfrm>
          <a:prstGeom prst="rect">
            <a:avLst/>
          </a:prstGeom>
        </p:spPr>
      </p:pic>
      <p:grpSp>
        <p:nvGrpSpPr>
          <p:cNvPr id="3" name="Group 2">
            <a:extLst>
              <a:ext uri="{FF2B5EF4-FFF2-40B4-BE49-F238E27FC236}">
                <a16:creationId xmlns:a16="http://schemas.microsoft.com/office/drawing/2014/main" id="{84F42E78-248D-43A3-92C9-23C81EF43D02}"/>
              </a:ext>
            </a:extLst>
          </p:cNvPr>
          <p:cNvGrpSpPr/>
          <p:nvPr/>
        </p:nvGrpSpPr>
        <p:grpSpPr>
          <a:xfrm>
            <a:off x="6484659" y="2986021"/>
            <a:ext cx="2393189" cy="2383826"/>
            <a:chOff x="6484152" y="2986021"/>
            <a:chExt cx="2393189" cy="2383826"/>
          </a:xfrm>
        </p:grpSpPr>
        <p:pic>
          <p:nvPicPr>
            <p:cNvPr id="13" name="Picture 12">
              <a:extLst>
                <a:ext uri="{FF2B5EF4-FFF2-40B4-BE49-F238E27FC236}">
                  <a16:creationId xmlns:a16="http://schemas.microsoft.com/office/drawing/2014/main" id="{C180255B-8627-448C-89A6-CFB45714D0A1}"/>
                </a:ext>
              </a:extLst>
            </p:cNvPr>
            <p:cNvPicPr>
              <a:picLocks noChangeAspect="1"/>
            </p:cNvPicPr>
            <p:nvPr/>
          </p:nvPicPr>
          <p:blipFill rotWithShape="1">
            <a:blip r:embed="rId3"/>
            <a:srcRect r="45788"/>
            <a:stretch/>
          </p:blipFill>
          <p:spPr>
            <a:xfrm>
              <a:off x="6484152" y="2986021"/>
              <a:ext cx="2393189" cy="2383826"/>
            </a:xfrm>
            <a:prstGeom prst="rect">
              <a:avLst/>
            </a:prstGeom>
          </p:spPr>
        </p:pic>
        <p:sp>
          <p:nvSpPr>
            <p:cNvPr id="16" name="TextBox 15">
              <a:extLst>
                <a:ext uri="{FF2B5EF4-FFF2-40B4-BE49-F238E27FC236}">
                  <a16:creationId xmlns:a16="http://schemas.microsoft.com/office/drawing/2014/main" id="{E6CAB462-1525-4E14-9620-B53827EB7177}"/>
                </a:ext>
              </a:extLst>
            </p:cNvPr>
            <p:cNvSpPr txBox="1"/>
            <p:nvPr/>
          </p:nvSpPr>
          <p:spPr>
            <a:xfrm>
              <a:off x="6950985" y="3078207"/>
              <a:ext cx="729761" cy="276999"/>
            </a:xfrm>
            <a:prstGeom prst="rect">
              <a:avLst/>
            </a:prstGeom>
            <a:noFill/>
          </p:spPr>
          <p:txBody>
            <a:bodyPr wrap="square" rtlCol="0">
              <a:spAutoFit/>
            </a:bodyPr>
            <a:lstStyle/>
            <a:p>
              <a:pPr algn="ctr"/>
              <a:r>
                <a:rPr lang="en-US" sz="1200" dirty="0">
                  <a:solidFill>
                    <a:schemeClr val="bg1"/>
                  </a:solidFill>
                </a:rPr>
                <a:t>Africa</a:t>
              </a:r>
            </a:p>
          </p:txBody>
        </p:sp>
        <p:sp>
          <p:nvSpPr>
            <p:cNvPr id="17" name="TextBox 16">
              <a:extLst>
                <a:ext uri="{FF2B5EF4-FFF2-40B4-BE49-F238E27FC236}">
                  <a16:creationId xmlns:a16="http://schemas.microsoft.com/office/drawing/2014/main" id="{F50B214E-5261-4368-9293-9E8CC3012935}"/>
                </a:ext>
              </a:extLst>
            </p:cNvPr>
            <p:cNvSpPr txBox="1"/>
            <p:nvPr/>
          </p:nvSpPr>
          <p:spPr>
            <a:xfrm>
              <a:off x="7189785" y="4820275"/>
              <a:ext cx="1182563" cy="276999"/>
            </a:xfrm>
            <a:prstGeom prst="rect">
              <a:avLst/>
            </a:prstGeom>
            <a:noFill/>
          </p:spPr>
          <p:txBody>
            <a:bodyPr wrap="square" rtlCol="0">
              <a:spAutoFit/>
            </a:bodyPr>
            <a:lstStyle/>
            <a:p>
              <a:pPr algn="ctr"/>
              <a:r>
                <a:rPr lang="en-US" sz="1200" dirty="0">
                  <a:solidFill>
                    <a:schemeClr val="bg1"/>
                  </a:solidFill>
                </a:rPr>
                <a:t>Antarctica</a:t>
              </a:r>
            </a:p>
          </p:txBody>
        </p:sp>
      </p:grpSp>
      <p:sp>
        <p:nvSpPr>
          <p:cNvPr id="18" name="Title 1">
            <a:extLst>
              <a:ext uri="{FF2B5EF4-FFF2-40B4-BE49-F238E27FC236}">
                <a16:creationId xmlns:a16="http://schemas.microsoft.com/office/drawing/2014/main" id="{4FB22118-A815-4B5C-9E9A-894BFBC24271}"/>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7453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9" name="Content Placeholder 2">
                <a:extLst>
                  <a:ext uri="{FF2B5EF4-FFF2-40B4-BE49-F238E27FC236}">
                    <a16:creationId xmlns:a16="http://schemas.microsoft.com/office/drawing/2014/main" id="{3DA26636-3EBC-49D8-BB02-3EB9904EDBF6}"/>
                  </a:ext>
                </a:extLst>
              </p:cNvPr>
              <p:cNvSpPr txBox="1">
                <a:spLocks/>
              </p:cNvSpPr>
              <p:nvPr/>
            </p:nvSpPr>
            <p:spPr bwMode="auto">
              <a:xfrm>
                <a:off x="1" y="1381151"/>
                <a:ext cx="5425440" cy="2974888"/>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18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spcBef>
                    <a:spcPts val="400"/>
                  </a:spcBef>
                  <a:spcAft>
                    <a:spcPts val="400"/>
                  </a:spcAft>
                </a:pPr>
                <a:r>
                  <a:rPr kumimoji="0" lang="en-US" sz="16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Local correlation:</a:t>
                </a:r>
              </a:p>
              <a:p>
                <a:pPr marL="0" marR="0" lvl="0" indent="0" algn="ctr" defTabSz="914400" rtl="0" eaLnBrk="0" fontAlgn="base" latinLnBrk="0" hangingPunct="0">
                  <a:lnSpc>
                    <a:spcPct val="100000"/>
                  </a:lnSpc>
                  <a:spcBef>
                    <a:spcPts val="400"/>
                  </a:spcBef>
                  <a:spcAft>
                    <a:spcPts val="400"/>
                  </a:spcAft>
                  <a:buClrTx/>
                  <a:buSzTx/>
                  <a:buFontTx/>
                  <a:buNone/>
                  <a:tabLst/>
                  <a:defRPr/>
                </a:pPr>
                <a14:m>
                  <m:oMath xmlns:m="http://schemas.openxmlformats.org/officeDocument/2006/math">
                    <m:r>
                      <m:rPr>
                        <m:sty m:val="p"/>
                      </m:rPr>
                      <a:rPr kumimoji="0" lang="en-US" sz="1400" b="0" i="0" u="none" strike="noStrike" kern="0" cap="none" spc="0" normalizeH="0" baseline="0" noProof="0" smtClean="0">
                        <a:ln>
                          <a:noFill/>
                        </a:ln>
                        <a:solidFill>
                          <a:srgbClr val="FF0000"/>
                        </a:solidFill>
                        <a:effectLst/>
                        <a:uLnTx/>
                        <a:uFillTx/>
                        <a:latin typeface="Cambria Math" panose="02040503050406030204" pitchFamily="18" charset="0"/>
                      </a:rPr>
                      <m:t>NL</m:t>
                    </m:r>
                    <m:r>
                      <a:rPr kumimoji="0" lang="en-US" sz="1400" b="0" i="1" u="none" strike="noStrike" kern="0" cap="none" spc="0" normalizeH="0" baseline="0" noProof="0">
                        <a:ln>
                          <a:noFill/>
                        </a:ln>
                        <a:solidFill>
                          <a:sysClr val="windowText" lastClr="000000"/>
                        </a:solidFill>
                        <a:effectLst/>
                        <a:uLnTx/>
                        <a:uFillTx/>
                        <a:latin typeface="Cambria Math" panose="02040503050406030204" pitchFamily="18" charset="0"/>
                      </a:rPr>
                      <m:t>=</m:t>
                    </m:r>
                    <m:sSub>
                      <m:sSubPr>
                        <m:ctrlPr>
                          <a:rPr kumimoji="0" lang="en-US" sz="1400" b="0" i="1" u="none" strike="noStrike" kern="0" cap="none" spc="0" normalizeH="0" baseline="0" noProof="0" smtClean="0">
                            <a:ln>
                              <a:noFill/>
                            </a:ln>
                            <a:solidFill>
                              <a:srgbClr val="00B050"/>
                            </a:solidFill>
                            <a:effectLst/>
                            <a:uLnTx/>
                            <a:uFillTx/>
                            <a:latin typeface="Cambria Math" panose="02040503050406030204" pitchFamily="18" charset="0"/>
                          </a:rPr>
                        </m:ctrlPr>
                      </m:sSubPr>
                      <m:e>
                        <m:r>
                          <m:rPr>
                            <m:sty m:val="p"/>
                          </m:rPr>
                          <a:rPr kumimoji="0" lang="en-US" sz="1400" b="0" i="0" u="none" strike="noStrike" kern="0" cap="none" spc="0" normalizeH="0" baseline="0" noProof="0" smtClean="0">
                            <a:ln>
                              <a:noFill/>
                            </a:ln>
                            <a:solidFill>
                              <a:srgbClr val="00B050"/>
                            </a:solidFill>
                            <a:effectLst/>
                            <a:uLnTx/>
                            <a:uFillTx/>
                            <a:latin typeface="Cambria Math" panose="02040503050406030204" pitchFamily="18" charset="0"/>
                          </a:rPr>
                          <m:t>NL</m:t>
                        </m:r>
                      </m:e>
                      <m:sub>
                        <m:r>
                          <m:rPr>
                            <m:sty m:val="p"/>
                          </m:rPr>
                          <a:rPr kumimoji="0" lang="en-US" sz="1400" b="0" i="0" u="none" strike="noStrike" kern="0" cap="none" spc="0" normalizeH="0" baseline="0" noProof="0" smtClean="0">
                            <a:ln>
                              <a:noFill/>
                            </a:ln>
                            <a:solidFill>
                              <a:srgbClr val="00B050"/>
                            </a:solidFill>
                            <a:effectLst/>
                            <a:uLnTx/>
                            <a:uFillTx/>
                            <a:latin typeface="Cambria Math" panose="02040503050406030204" pitchFamily="18" charset="0"/>
                          </a:rPr>
                          <m:t>wind</m:t>
                        </m:r>
                      </m:sub>
                    </m:sSub>
                    <m:r>
                      <a:rPr kumimoji="0" lang="en-US" sz="1400" b="0" i="1" u="none" strike="noStrike" kern="0" cap="none" spc="0" normalizeH="0" baseline="0" noProof="0">
                        <a:ln>
                          <a:noFill/>
                        </a:ln>
                        <a:solidFill>
                          <a:sysClr val="windowText" lastClr="000000"/>
                        </a:solidFill>
                        <a:effectLst/>
                        <a:uLnTx/>
                        <a:uFillTx/>
                        <a:latin typeface="Cambria Math" panose="02040503050406030204" pitchFamily="18" charset="0"/>
                      </a:rPr>
                      <m:t>⊕</m:t>
                    </m:r>
                    <m:sSub>
                      <m:sSubPr>
                        <m:ctrlPr>
                          <a:rPr kumimoji="0" lang="en-US" sz="1400" b="0" i="1" u="none" strike="noStrike" kern="0" cap="none" spc="0" normalizeH="0" baseline="0" noProof="0" smtClean="0">
                            <a:ln>
                              <a:noFill/>
                            </a:ln>
                            <a:solidFill>
                              <a:srgbClr val="0F0FFF"/>
                            </a:solidFill>
                            <a:effectLst/>
                            <a:uLnTx/>
                            <a:uFillTx/>
                            <a:latin typeface="Cambria Math" panose="02040503050406030204" pitchFamily="18" charset="0"/>
                          </a:rPr>
                        </m:ctrlPr>
                      </m:sSubPr>
                      <m:e>
                        <m:r>
                          <m:rPr>
                            <m:sty m:val="p"/>
                          </m:rPr>
                          <a:rPr kumimoji="0" lang="en-US" sz="1400" b="0" i="0" u="none" strike="noStrike" kern="0" cap="none" spc="0" normalizeH="0" baseline="0" noProof="0" smtClean="0">
                            <a:ln>
                              <a:noFill/>
                            </a:ln>
                            <a:solidFill>
                              <a:srgbClr val="0F0FFF"/>
                            </a:solidFill>
                            <a:effectLst/>
                            <a:uLnTx/>
                            <a:uFillTx/>
                            <a:latin typeface="Cambria Math" panose="02040503050406030204" pitchFamily="18" charset="0"/>
                          </a:rPr>
                          <m:t>NL</m:t>
                        </m:r>
                      </m:e>
                      <m:sub>
                        <m:r>
                          <m:rPr>
                            <m:sty m:val="p"/>
                          </m:rPr>
                          <a:rPr kumimoji="0" lang="en-US" sz="1400" b="0" i="0" u="none" strike="noStrike" kern="0" cap="none" spc="0" normalizeH="0" baseline="0" noProof="0" smtClean="0">
                            <a:ln>
                              <a:noFill/>
                            </a:ln>
                            <a:solidFill>
                              <a:srgbClr val="0F0FFF"/>
                            </a:solidFill>
                            <a:effectLst/>
                            <a:uLnTx/>
                            <a:uFillTx/>
                            <a:latin typeface="Cambria Math" panose="02040503050406030204" pitchFamily="18" charset="0"/>
                          </a:rPr>
                          <m:t>other</m:t>
                        </m:r>
                      </m:sub>
                    </m:sSub>
                  </m:oMath>
                </a14:m>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p>
              <a:p>
                <a:pPr marL="0" marR="0" lvl="0" indent="0" algn="ctr" defTabSz="914400" rtl="0" eaLnBrk="0" fontAlgn="base" latinLnBrk="0" hangingPunct="0">
                  <a:lnSpc>
                    <a:spcPct val="100000"/>
                  </a:lnSpc>
                  <a:spcBef>
                    <a:spcPts val="400"/>
                  </a:spcBef>
                  <a:spcAft>
                    <a:spcPts val="400"/>
                  </a:spcAft>
                  <a:buClrTx/>
                  <a:buSzTx/>
                  <a:buFontTx/>
                  <a:buNone/>
                  <a:tabLst/>
                  <a:defRPr/>
                </a:pPr>
                <a14:m>
                  <m:oMath xmlns:m="http://schemas.openxmlformats.org/officeDocument/2006/math">
                    <m:sSub>
                      <m:sSubPr>
                        <m:ctrlPr>
                          <a:rPr kumimoji="0" lang="en-US" sz="1400" b="0" i="1" u="none" strike="noStrike" kern="0" cap="none" spc="0" normalizeH="0" baseline="0" noProof="0">
                            <a:ln>
                              <a:noFill/>
                            </a:ln>
                            <a:solidFill>
                              <a:srgbClr val="00B050"/>
                            </a:solidFill>
                            <a:effectLst/>
                            <a:uLnTx/>
                            <a:uFillTx/>
                            <a:latin typeface="Cambria Math" panose="02040503050406030204" pitchFamily="18" charset="0"/>
                          </a:rPr>
                        </m:ctrlPr>
                      </m:sSubPr>
                      <m:e>
                        <m:r>
                          <m:rPr>
                            <m:sty m:val="p"/>
                          </m:rPr>
                          <a:rPr kumimoji="0" lang="en-US" sz="1400" b="0" i="0" u="none" strike="noStrike" kern="0" cap="none" spc="0" normalizeH="0" baseline="0" noProof="0">
                            <a:ln>
                              <a:noFill/>
                            </a:ln>
                            <a:solidFill>
                              <a:srgbClr val="00B050"/>
                            </a:solidFill>
                            <a:effectLst/>
                            <a:uLnTx/>
                            <a:uFillTx/>
                            <a:latin typeface="Cambria Math" panose="02040503050406030204" pitchFamily="18" charset="0"/>
                          </a:rPr>
                          <m:t>NL</m:t>
                        </m:r>
                      </m:e>
                      <m:sub>
                        <m:r>
                          <m:rPr>
                            <m:sty m:val="p"/>
                          </m:rPr>
                          <a:rPr kumimoji="0" lang="en-US" sz="1400" b="0" i="0" u="none" strike="noStrike" kern="0" cap="none" spc="0" normalizeH="0" baseline="0" noProof="0">
                            <a:ln>
                              <a:noFill/>
                            </a:ln>
                            <a:solidFill>
                              <a:srgbClr val="00B050"/>
                            </a:solidFill>
                            <a:effectLst/>
                            <a:uLnTx/>
                            <a:uFillTx/>
                            <a:latin typeface="Cambria Math" panose="02040503050406030204" pitchFamily="18" charset="0"/>
                          </a:rPr>
                          <m:t>wind</m:t>
                        </m:r>
                      </m:sub>
                    </m:sSub>
                    <m:d>
                      <m:dPr>
                        <m:ctrlPr>
                          <a:rPr kumimoji="0" lang="en-US" sz="1400" b="0" i="1" u="none" strike="noStrike" kern="0" cap="none" spc="0" normalizeH="0" baseline="0" noProof="0">
                            <a:ln>
                              <a:noFill/>
                            </a:ln>
                            <a:solidFill>
                              <a:srgbClr val="00B050"/>
                            </a:solidFill>
                            <a:effectLst/>
                            <a:uLnTx/>
                            <a:uFillTx/>
                            <a:latin typeface="Cambria Math" panose="02040503050406030204" pitchFamily="18" charset="0"/>
                          </a:rPr>
                        </m:ctrlPr>
                      </m:dPr>
                      <m:e>
                        <m:r>
                          <a:rPr kumimoji="0" lang="en-US" sz="1400" b="0" i="1" u="none" strike="noStrike" kern="0" cap="none" spc="0" normalizeH="0" baseline="0" noProof="0">
                            <a:ln>
                              <a:noFill/>
                            </a:ln>
                            <a:solidFill>
                              <a:srgbClr val="00B050"/>
                            </a:solidFill>
                            <a:effectLst/>
                            <a:uLnTx/>
                            <a:uFillTx/>
                            <a:latin typeface="Cambria Math" panose="02040503050406030204" pitchFamily="18" charset="0"/>
                          </a:rPr>
                          <m:t>𝑓</m:t>
                        </m:r>
                      </m:e>
                    </m:d>
                    <m:r>
                      <a:rPr kumimoji="0" lang="en-US" sz="1400" b="0" i="1" u="none" strike="noStrike" kern="0" cap="none" spc="0" normalizeH="0" baseline="0" noProof="0">
                        <a:ln>
                          <a:noFill/>
                        </a:ln>
                        <a:solidFill>
                          <a:srgbClr val="00B050"/>
                        </a:solidFill>
                        <a:effectLst/>
                        <a:uLnTx/>
                        <a:uFillTx/>
                        <a:latin typeface="Cambria Math" panose="02040503050406030204" pitchFamily="18" charset="0"/>
                      </a:rPr>
                      <m:t>=</m:t>
                    </m:r>
                    <m:r>
                      <a:rPr kumimoji="0" lang="en-US" sz="1400" b="0" i="1" u="none" strike="noStrike" kern="0" cap="none" spc="0" normalizeH="0" baseline="0" noProof="0">
                        <a:ln>
                          <a:noFill/>
                        </a:ln>
                        <a:solidFill>
                          <a:srgbClr val="00B050"/>
                        </a:solidFill>
                        <a:effectLst/>
                        <a:uLnTx/>
                        <a:uFillTx/>
                        <a:latin typeface="Cambria Math" panose="02040503050406030204" pitchFamily="18" charset="0"/>
                      </a:rPr>
                      <m:t>𝐵</m:t>
                    </m:r>
                    <m:d>
                      <m:dPr>
                        <m:ctrlPr>
                          <a:rPr kumimoji="0" lang="en-US" sz="1400" b="0" i="1" u="none" strike="noStrike" kern="0" cap="none" spc="0" normalizeH="0" baseline="0" noProof="0">
                            <a:ln>
                              <a:noFill/>
                            </a:ln>
                            <a:solidFill>
                              <a:srgbClr val="00B050"/>
                            </a:solidFill>
                            <a:effectLst/>
                            <a:uLnTx/>
                            <a:uFillTx/>
                            <a:latin typeface="Cambria Math" panose="02040503050406030204" pitchFamily="18" charset="0"/>
                          </a:rPr>
                        </m:ctrlPr>
                      </m:dPr>
                      <m:e>
                        <m:r>
                          <a:rPr kumimoji="0" lang="en-US" sz="1400" b="0" i="1" u="none" strike="noStrike" kern="0" cap="none" spc="0" normalizeH="0" baseline="0" noProof="0">
                            <a:ln>
                              <a:noFill/>
                            </a:ln>
                            <a:solidFill>
                              <a:srgbClr val="00B050"/>
                            </a:solidFill>
                            <a:effectLst/>
                            <a:uLnTx/>
                            <a:uFillTx/>
                            <a:latin typeface="Cambria Math" panose="02040503050406030204" pitchFamily="18" charset="0"/>
                          </a:rPr>
                          <m:t>𝑓</m:t>
                        </m:r>
                      </m:e>
                    </m:d>
                    <m:r>
                      <a:rPr kumimoji="0" lang="en-US" sz="1400" b="0" i="1" u="none" strike="noStrike" kern="0" cap="none" spc="0" normalizeH="0" baseline="0" noProof="0">
                        <a:ln>
                          <a:noFill/>
                        </a:ln>
                        <a:solidFill>
                          <a:srgbClr val="00B050"/>
                        </a:solidFill>
                        <a:effectLst/>
                        <a:uLnTx/>
                        <a:uFillTx/>
                        <a:latin typeface="Cambria Math" panose="02040503050406030204" pitchFamily="18" charset="0"/>
                      </a:rPr>
                      <m:t>+10</m:t>
                    </m:r>
                    <m:r>
                      <a:rPr kumimoji="0" lang="en-US" sz="1400" b="0" i="1" u="none" strike="noStrike" kern="0" cap="none" spc="0" normalizeH="0" baseline="0" noProof="0">
                        <a:ln>
                          <a:noFill/>
                        </a:ln>
                        <a:solidFill>
                          <a:srgbClr val="00B050"/>
                        </a:solidFill>
                        <a:effectLst/>
                        <a:uLnTx/>
                        <a:uFillTx/>
                        <a:latin typeface="Cambria Math" panose="02040503050406030204" pitchFamily="18" charset="0"/>
                      </a:rPr>
                      <m:t>𝑛</m:t>
                    </m:r>
                    <m:d>
                      <m:dPr>
                        <m:ctrlPr>
                          <a:rPr kumimoji="0" lang="en-US" sz="1400" b="0" i="1" u="none" strike="noStrike" kern="0" cap="none" spc="0" normalizeH="0" baseline="0" noProof="0">
                            <a:ln>
                              <a:noFill/>
                            </a:ln>
                            <a:solidFill>
                              <a:srgbClr val="00B050"/>
                            </a:solidFill>
                            <a:effectLst/>
                            <a:uLnTx/>
                            <a:uFillTx/>
                            <a:latin typeface="Cambria Math" panose="02040503050406030204" pitchFamily="18" charset="0"/>
                          </a:rPr>
                        </m:ctrlPr>
                      </m:dPr>
                      <m:e>
                        <m:r>
                          <a:rPr kumimoji="0" lang="en-US" sz="1400" b="0" i="1" u="none" strike="noStrike" kern="0" cap="none" spc="0" normalizeH="0" baseline="0" noProof="0">
                            <a:ln>
                              <a:noFill/>
                            </a:ln>
                            <a:solidFill>
                              <a:srgbClr val="00B050"/>
                            </a:solidFill>
                            <a:effectLst/>
                            <a:uLnTx/>
                            <a:uFillTx/>
                            <a:latin typeface="Cambria Math" panose="02040503050406030204" pitchFamily="18" charset="0"/>
                          </a:rPr>
                          <m:t>𝑓</m:t>
                        </m:r>
                      </m:e>
                    </m:d>
                    <m:func>
                      <m:funcPr>
                        <m:ctrlPr>
                          <a:rPr kumimoji="0" lang="en-US" sz="1400" b="0" i="1" u="none" strike="noStrike" kern="0" cap="none" spc="0" normalizeH="0" baseline="0" noProof="0">
                            <a:ln>
                              <a:noFill/>
                            </a:ln>
                            <a:solidFill>
                              <a:srgbClr val="00B050"/>
                            </a:solidFill>
                            <a:effectLst/>
                            <a:uLnTx/>
                            <a:uFillTx/>
                            <a:latin typeface="Cambria Math" panose="02040503050406030204" pitchFamily="18" charset="0"/>
                          </a:rPr>
                        </m:ctrlPr>
                      </m:funcPr>
                      <m:fName>
                        <m:sSub>
                          <m:sSubPr>
                            <m:ctrlPr>
                              <a:rPr kumimoji="0" lang="en-US" sz="1400" b="0" i="1" u="none" strike="noStrike" kern="0" cap="none" spc="0" normalizeH="0" baseline="0" noProof="0">
                                <a:ln>
                                  <a:noFill/>
                                </a:ln>
                                <a:solidFill>
                                  <a:srgbClr val="00B050"/>
                                </a:solidFill>
                                <a:effectLst/>
                                <a:uLnTx/>
                                <a:uFillTx/>
                                <a:latin typeface="Cambria Math" panose="02040503050406030204" pitchFamily="18" charset="0"/>
                              </a:rPr>
                            </m:ctrlPr>
                          </m:sSubPr>
                          <m:e>
                            <m:r>
                              <m:rPr>
                                <m:sty m:val="p"/>
                              </m:rPr>
                              <a:rPr kumimoji="0" lang="en-US" sz="1400" b="0" i="0" u="none" strike="noStrike" kern="0" cap="none" spc="0" normalizeH="0" baseline="0" noProof="0">
                                <a:ln>
                                  <a:noFill/>
                                </a:ln>
                                <a:solidFill>
                                  <a:srgbClr val="00B050"/>
                                </a:solidFill>
                                <a:effectLst/>
                                <a:uLnTx/>
                                <a:uFillTx/>
                                <a:latin typeface="Cambria Math" panose="02040503050406030204" pitchFamily="18" charset="0"/>
                              </a:rPr>
                              <m:t>log</m:t>
                            </m:r>
                          </m:e>
                          <m:sub>
                            <m:r>
                              <a:rPr kumimoji="0" lang="en-US" sz="1400" b="0" i="1" u="none" strike="noStrike" kern="0" cap="none" spc="0" normalizeH="0" baseline="0" noProof="0">
                                <a:ln>
                                  <a:noFill/>
                                </a:ln>
                                <a:solidFill>
                                  <a:srgbClr val="00B050"/>
                                </a:solidFill>
                                <a:effectLst/>
                                <a:uLnTx/>
                                <a:uFillTx/>
                                <a:latin typeface="Cambria Math" panose="02040503050406030204" pitchFamily="18" charset="0"/>
                              </a:rPr>
                              <m:t>10</m:t>
                            </m:r>
                          </m:sub>
                        </m:sSub>
                      </m:fName>
                      <m:e>
                        <m:d>
                          <m:dPr>
                            <m:ctrlPr>
                              <a:rPr kumimoji="0" lang="en-US" sz="1400" b="0" i="1" u="none" strike="noStrike" kern="0" cap="none" spc="0" normalizeH="0" baseline="0" noProof="0">
                                <a:ln>
                                  <a:noFill/>
                                </a:ln>
                                <a:solidFill>
                                  <a:srgbClr val="00B050"/>
                                </a:solidFill>
                                <a:effectLst/>
                                <a:uLnTx/>
                                <a:uFillTx/>
                                <a:latin typeface="Cambria Math" panose="02040503050406030204" pitchFamily="18" charset="0"/>
                              </a:rPr>
                            </m:ctrlPr>
                          </m:dPr>
                          <m:e>
                            <m:r>
                              <a:rPr kumimoji="0" lang="en-US" sz="1400" b="0" i="1" u="none" strike="noStrike" kern="0" cap="none" spc="0" normalizeH="0" baseline="0" noProof="0">
                                <a:ln>
                                  <a:noFill/>
                                </a:ln>
                                <a:solidFill>
                                  <a:srgbClr val="00B050"/>
                                </a:solidFill>
                                <a:effectLst/>
                                <a:uLnTx/>
                                <a:uFillTx/>
                                <a:latin typeface="Cambria Math" panose="02040503050406030204" pitchFamily="18" charset="0"/>
                              </a:rPr>
                              <m:t>𝑈</m:t>
                            </m:r>
                            <m:r>
                              <a:rPr kumimoji="0" lang="en-US" sz="1400" b="0" i="1" u="none" strike="noStrike" kern="0" cap="none" spc="0" normalizeH="0" baseline="0" noProof="0" smtClean="0">
                                <a:ln>
                                  <a:noFill/>
                                </a:ln>
                                <a:solidFill>
                                  <a:srgbClr val="00B050"/>
                                </a:solidFill>
                                <a:effectLst/>
                                <a:uLnTx/>
                                <a:uFillTx/>
                                <a:latin typeface="Cambria Math" panose="02040503050406030204" pitchFamily="18" charset="0"/>
                              </a:rPr>
                              <m:t>/</m:t>
                            </m:r>
                            <m:sSub>
                              <m:sSubPr>
                                <m:ctrlPr>
                                  <a:rPr kumimoji="0" lang="en-US" sz="1400" b="0" i="1" u="none" strike="noStrike" kern="0" cap="none" spc="0" normalizeH="0" baseline="0" noProof="0" smtClean="0">
                                    <a:ln>
                                      <a:noFill/>
                                    </a:ln>
                                    <a:solidFill>
                                      <a:srgbClr val="00B050"/>
                                    </a:solidFill>
                                    <a:effectLst/>
                                    <a:uLnTx/>
                                    <a:uFillTx/>
                                    <a:latin typeface="Cambria Math" panose="02040503050406030204" pitchFamily="18" charset="0"/>
                                  </a:rPr>
                                </m:ctrlPr>
                              </m:sSubPr>
                              <m:e>
                                <m:r>
                                  <a:rPr kumimoji="0" lang="en-US" sz="1400" b="0" i="1" u="none" strike="noStrike" kern="0" cap="none" spc="0" normalizeH="0" baseline="0" noProof="0" smtClean="0">
                                    <a:ln>
                                      <a:noFill/>
                                    </a:ln>
                                    <a:solidFill>
                                      <a:srgbClr val="00B050"/>
                                    </a:solidFill>
                                    <a:effectLst/>
                                    <a:uLnTx/>
                                    <a:uFillTx/>
                                    <a:latin typeface="Cambria Math" panose="02040503050406030204" pitchFamily="18" charset="0"/>
                                  </a:rPr>
                                  <m:t>𝑈</m:t>
                                </m:r>
                              </m:e>
                              <m:sub>
                                <m:r>
                                  <a:rPr kumimoji="0" lang="en-US" sz="1400" b="0" i="1" u="none" strike="noStrike" kern="0" cap="none" spc="0" normalizeH="0" baseline="0" noProof="0" smtClean="0">
                                    <a:ln>
                                      <a:noFill/>
                                    </a:ln>
                                    <a:solidFill>
                                      <a:srgbClr val="00B050"/>
                                    </a:solidFill>
                                    <a:effectLst/>
                                    <a:uLnTx/>
                                    <a:uFillTx/>
                                    <a:latin typeface="Cambria Math" panose="02040503050406030204" pitchFamily="18" charset="0"/>
                                  </a:rPr>
                                  <m:t>0</m:t>
                                </m:r>
                              </m:sub>
                            </m:sSub>
                          </m:e>
                        </m:d>
                      </m:e>
                    </m:func>
                  </m:oMath>
                </a14:m>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p>
              <a:p>
                <a:pPr marL="0" marR="0" lvl="0" indent="0" algn="ctr" defTabSz="914400" rtl="0" eaLnBrk="0" fontAlgn="base" latinLnBrk="0" hangingPunct="0">
                  <a:lnSpc>
                    <a:spcPct val="100000"/>
                  </a:lnSpc>
                  <a:spcBef>
                    <a:spcPts val="400"/>
                  </a:spcBef>
                  <a:spcAft>
                    <a:spcPts val="400"/>
                  </a:spcAft>
                  <a:buClrTx/>
                  <a:buSzTx/>
                  <a:buFontTx/>
                  <a:buNone/>
                  <a:tabLst/>
                  <a:defRPr/>
                </a:pPr>
                <a14:m>
                  <m:oMath xmlns:m="http://schemas.openxmlformats.org/officeDocument/2006/math">
                    <m:sSub>
                      <m:sSubPr>
                        <m:ctrlPr>
                          <a:rPr kumimoji="0" lang="en-US" sz="1400" b="0" i="1" u="none" strike="noStrike" kern="0" cap="none" spc="0" normalizeH="0" baseline="0" noProof="0">
                            <a:ln>
                              <a:noFill/>
                            </a:ln>
                            <a:solidFill>
                              <a:srgbClr val="0F0FFF"/>
                            </a:solidFill>
                            <a:effectLst/>
                            <a:uLnTx/>
                            <a:uFillTx/>
                            <a:latin typeface="Cambria Math" panose="02040503050406030204" pitchFamily="18" charset="0"/>
                          </a:rPr>
                        </m:ctrlPr>
                      </m:sSubPr>
                      <m:e>
                        <m:r>
                          <m:rPr>
                            <m:sty m:val="p"/>
                          </m:rPr>
                          <a:rPr kumimoji="0" lang="en-US" sz="1400" b="0" i="0" u="none" strike="noStrike" kern="0" cap="none" spc="0" normalizeH="0" baseline="0" noProof="0">
                            <a:ln>
                              <a:noFill/>
                            </a:ln>
                            <a:solidFill>
                              <a:srgbClr val="0F0FFF"/>
                            </a:solidFill>
                            <a:effectLst/>
                            <a:uLnTx/>
                            <a:uFillTx/>
                            <a:latin typeface="Cambria Math" panose="02040503050406030204" pitchFamily="18" charset="0"/>
                          </a:rPr>
                          <m:t>NL</m:t>
                        </m:r>
                      </m:e>
                      <m:sub>
                        <m:r>
                          <m:rPr>
                            <m:sty m:val="p"/>
                          </m:rPr>
                          <a:rPr kumimoji="0" lang="en-US" sz="1400" b="0" i="0" u="none" strike="noStrike" kern="0" cap="none" spc="0" normalizeH="0" baseline="0" noProof="0">
                            <a:ln>
                              <a:noFill/>
                            </a:ln>
                            <a:solidFill>
                              <a:srgbClr val="0F0FFF"/>
                            </a:solidFill>
                            <a:effectLst/>
                            <a:uLnTx/>
                            <a:uFillTx/>
                            <a:latin typeface="Cambria Math" panose="02040503050406030204" pitchFamily="18" charset="0"/>
                          </a:rPr>
                          <m:t>other</m:t>
                        </m:r>
                      </m:sub>
                    </m:sSub>
                    <m:d>
                      <m:dPr>
                        <m:ctrlPr>
                          <a:rPr kumimoji="0" lang="en-US" sz="1400" b="0" i="1" u="none" strike="noStrike" kern="0" cap="none" spc="0" normalizeH="0" baseline="0" noProof="0">
                            <a:ln>
                              <a:noFill/>
                            </a:ln>
                            <a:solidFill>
                              <a:srgbClr val="0F0FFF"/>
                            </a:solidFill>
                            <a:effectLst/>
                            <a:uLnTx/>
                            <a:uFillTx/>
                            <a:latin typeface="Cambria Math" panose="02040503050406030204" pitchFamily="18" charset="0"/>
                          </a:rPr>
                        </m:ctrlPr>
                      </m:dPr>
                      <m:e>
                        <m:r>
                          <a:rPr kumimoji="0" lang="en-US" sz="1400" b="0" i="1" u="none" strike="noStrike" kern="0" cap="none" spc="0" normalizeH="0" baseline="0" noProof="0">
                            <a:ln>
                              <a:noFill/>
                            </a:ln>
                            <a:solidFill>
                              <a:srgbClr val="0F0FFF"/>
                            </a:solidFill>
                            <a:effectLst/>
                            <a:uLnTx/>
                            <a:uFillTx/>
                            <a:latin typeface="Cambria Math" panose="02040503050406030204" pitchFamily="18" charset="0"/>
                          </a:rPr>
                          <m:t>𝑓</m:t>
                        </m:r>
                      </m:e>
                    </m:d>
                    <m:r>
                      <a:rPr kumimoji="0" lang="en-US" sz="1400" b="0" i="1" u="none" strike="noStrike" kern="0" cap="none" spc="0" normalizeH="0" baseline="0" noProof="0">
                        <a:ln>
                          <a:noFill/>
                        </a:ln>
                        <a:solidFill>
                          <a:srgbClr val="0F0FFF"/>
                        </a:solidFill>
                        <a:effectLst/>
                        <a:uLnTx/>
                        <a:uFillTx/>
                        <a:latin typeface="Cambria Math" panose="02040503050406030204" pitchFamily="18" charset="0"/>
                      </a:rPr>
                      <m:t>=</m:t>
                    </m:r>
                    <m:r>
                      <a:rPr kumimoji="0" lang="en-US" sz="1400" b="0" i="1" u="none" strike="noStrike" kern="0" cap="none" spc="0" normalizeH="0" baseline="0" noProof="0">
                        <a:ln>
                          <a:noFill/>
                        </a:ln>
                        <a:solidFill>
                          <a:srgbClr val="0F0FFF"/>
                        </a:solidFill>
                        <a:effectLst/>
                        <a:uLnTx/>
                        <a:uFillTx/>
                        <a:latin typeface="Cambria Math" panose="02040503050406030204" pitchFamily="18" charset="0"/>
                      </a:rPr>
                      <m:t>𝐶</m:t>
                    </m:r>
                    <m:d>
                      <m:dPr>
                        <m:ctrlPr>
                          <a:rPr kumimoji="0" lang="en-US" sz="1400" b="0" i="1" u="none" strike="noStrike" kern="0" cap="none" spc="0" normalizeH="0" baseline="0" noProof="0">
                            <a:ln>
                              <a:noFill/>
                            </a:ln>
                            <a:solidFill>
                              <a:srgbClr val="0F0FFF"/>
                            </a:solidFill>
                            <a:effectLst/>
                            <a:uLnTx/>
                            <a:uFillTx/>
                            <a:latin typeface="Cambria Math" panose="02040503050406030204" pitchFamily="18" charset="0"/>
                          </a:rPr>
                        </m:ctrlPr>
                      </m:dPr>
                      <m:e>
                        <m:r>
                          <a:rPr kumimoji="0" lang="en-US" sz="1400" b="0" i="1" u="none" strike="noStrike" kern="0" cap="none" spc="0" normalizeH="0" baseline="0" noProof="0">
                            <a:ln>
                              <a:noFill/>
                            </a:ln>
                            <a:solidFill>
                              <a:srgbClr val="0F0FFF"/>
                            </a:solidFill>
                            <a:effectLst/>
                            <a:uLnTx/>
                            <a:uFillTx/>
                            <a:latin typeface="Cambria Math" panose="02040503050406030204" pitchFamily="18" charset="0"/>
                          </a:rPr>
                          <m:t>𝑓</m:t>
                        </m:r>
                      </m:e>
                    </m:d>
                  </m:oMath>
                </a14:m>
                <a:r>
                  <a:rPr kumimoji="0" lang="en-US" sz="16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p>
              <a:p>
                <a:pPr lvl="1">
                  <a:spcBef>
                    <a:spcPts val="400"/>
                  </a:spcBef>
                  <a:spcAft>
                    <a:spcPts val="400"/>
                  </a:spcAft>
                  <a:defRPr/>
                </a:pPr>
                <a:r>
                  <a:rPr kumimoji="0" lang="en-US" sz="1400" b="0" i="0" u="none" strike="noStrike" kern="0" cap="none" spc="0" normalizeH="0" baseline="0" noProof="0" dirty="0" err="1">
                    <a:ln>
                      <a:noFill/>
                    </a:ln>
                    <a:solidFill>
                      <a:srgbClr val="00B050"/>
                    </a:solidFill>
                    <a:effectLst/>
                    <a:uLnTx/>
                    <a:uFillTx/>
                    <a:latin typeface="Arial" panose="020B0604020202020204" pitchFamily="34" charset="0"/>
                    <a:cs typeface="Arial" panose="020B0604020202020204" pitchFamily="34" charset="0"/>
                  </a:rPr>
                  <a:t>NL</a:t>
                </a:r>
                <a:r>
                  <a:rPr kumimoji="0" lang="en-US" sz="1400" b="0" i="0" u="none" strike="noStrike" kern="0" cap="none" spc="0" normalizeH="0" baseline="-25000" noProof="0" dirty="0" err="1">
                    <a:ln>
                      <a:noFill/>
                    </a:ln>
                    <a:solidFill>
                      <a:srgbClr val="00B050"/>
                    </a:solidFill>
                    <a:effectLst/>
                    <a:uLnTx/>
                    <a:uFillTx/>
                    <a:latin typeface="Arial" panose="020B0604020202020204" pitchFamily="34" charset="0"/>
                    <a:cs typeface="Arial" panose="020B0604020202020204" pitchFamily="34" charset="0"/>
                  </a:rPr>
                  <a:t>wind</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represents noise correlated to local wind,</a:t>
                </a:r>
              </a:p>
              <a:p>
                <a:pPr marL="457200" lvl="1" indent="0">
                  <a:spcBef>
                    <a:spcPts val="400"/>
                  </a:spcBef>
                  <a:spcAft>
                    <a:spcPts val="400"/>
                  </a:spcAft>
                  <a:buNone/>
                  <a:defRPr/>
                </a:pPr>
                <a:r>
                  <a:rPr lang="en-US" sz="1400" kern="0" dirty="0">
                    <a:solidFill>
                      <a:sysClr val="windowText" lastClr="000000"/>
                    </a:solidFill>
                    <a:latin typeface="Arial" panose="020B0604020202020204" pitchFamily="34" charset="0"/>
                    <a:cs typeface="Arial" panose="020B0604020202020204" pitchFamily="34" charset="0"/>
                  </a:rPr>
                  <a:t> 	</a:t>
                </a:r>
                <a14:m>
                  <m:oMath xmlns:m="http://schemas.openxmlformats.org/officeDocument/2006/math">
                    <m:r>
                      <a:rPr lang="en-US" sz="1400" i="1" kern="0">
                        <a:solidFill>
                          <a:sysClr val="windowText" lastClr="000000"/>
                        </a:solidFill>
                        <a:latin typeface="Cambria Math" panose="02040503050406030204" pitchFamily="18" charset="0"/>
                      </a:rPr>
                      <m:t>𝑝</m:t>
                    </m:r>
                    <m:sSup>
                      <m:sSupPr>
                        <m:ctrlPr>
                          <a:rPr lang="en-US" sz="1400" i="1" kern="0">
                            <a:solidFill>
                              <a:sysClr val="windowText" lastClr="000000"/>
                            </a:solidFill>
                            <a:latin typeface="Cambria Math" panose="02040503050406030204" pitchFamily="18" charset="0"/>
                          </a:rPr>
                        </m:ctrlPr>
                      </m:sSupPr>
                      <m:e>
                        <m:d>
                          <m:dPr>
                            <m:ctrlPr>
                              <a:rPr lang="en-US" sz="1400" i="1" kern="0">
                                <a:solidFill>
                                  <a:sysClr val="windowText" lastClr="000000"/>
                                </a:solidFill>
                                <a:latin typeface="Cambria Math" panose="02040503050406030204" pitchFamily="18" charset="0"/>
                              </a:rPr>
                            </m:ctrlPr>
                          </m:dPr>
                          <m:e>
                            <m:r>
                              <a:rPr lang="en-US" sz="1400" i="1" kern="0">
                                <a:solidFill>
                                  <a:sysClr val="windowText" lastClr="000000"/>
                                </a:solidFill>
                                <a:latin typeface="Cambria Math" panose="02040503050406030204" pitchFamily="18" charset="0"/>
                              </a:rPr>
                              <m:t>𝑓</m:t>
                            </m:r>
                          </m:e>
                        </m:d>
                      </m:e>
                      <m:sup>
                        <m:r>
                          <a:rPr lang="en-US" sz="1400" i="1" kern="0">
                            <a:solidFill>
                              <a:sysClr val="windowText" lastClr="000000"/>
                            </a:solidFill>
                            <a:latin typeface="Cambria Math" panose="02040503050406030204" pitchFamily="18" charset="0"/>
                          </a:rPr>
                          <m:t>2</m:t>
                        </m:r>
                      </m:sup>
                    </m:sSup>
                    <m:r>
                      <a:rPr lang="en-US" sz="1400" i="1" kern="0">
                        <a:solidFill>
                          <a:sysClr val="windowText" lastClr="000000"/>
                        </a:solidFill>
                        <a:latin typeface="Cambria Math" panose="02040503050406030204" pitchFamily="18" charset="0"/>
                      </a:rPr>
                      <m:t>=</m:t>
                    </m:r>
                    <m:r>
                      <a:rPr lang="en-US" sz="1400" i="1" kern="0">
                        <a:solidFill>
                          <a:sysClr val="windowText" lastClr="000000"/>
                        </a:solidFill>
                        <a:latin typeface="Cambria Math" panose="02040503050406030204" pitchFamily="18" charset="0"/>
                      </a:rPr>
                      <m:t>𝑏</m:t>
                    </m:r>
                    <m:d>
                      <m:dPr>
                        <m:ctrlPr>
                          <a:rPr lang="en-US" sz="1400" i="1" kern="0">
                            <a:solidFill>
                              <a:sysClr val="windowText" lastClr="000000"/>
                            </a:solidFill>
                            <a:latin typeface="Cambria Math" panose="02040503050406030204" pitchFamily="18" charset="0"/>
                          </a:rPr>
                        </m:ctrlPr>
                      </m:dPr>
                      <m:e>
                        <m:r>
                          <a:rPr lang="en-US" sz="1400" i="1" kern="0">
                            <a:solidFill>
                              <a:sysClr val="windowText" lastClr="000000"/>
                            </a:solidFill>
                            <a:latin typeface="Cambria Math" panose="02040503050406030204" pitchFamily="18" charset="0"/>
                          </a:rPr>
                          <m:t>𝑓</m:t>
                        </m:r>
                      </m:e>
                    </m:d>
                    <m:sSup>
                      <m:sSupPr>
                        <m:ctrlPr>
                          <a:rPr lang="en-US" sz="1400" i="1" kern="0">
                            <a:solidFill>
                              <a:sysClr val="windowText" lastClr="000000"/>
                            </a:solidFill>
                            <a:latin typeface="Cambria Math" panose="02040503050406030204" pitchFamily="18" charset="0"/>
                          </a:rPr>
                        </m:ctrlPr>
                      </m:sSupPr>
                      <m:e>
                        <m:d>
                          <m:dPr>
                            <m:ctrlPr>
                              <a:rPr lang="en-US" sz="1400" i="1" kern="0">
                                <a:solidFill>
                                  <a:sysClr val="windowText" lastClr="000000"/>
                                </a:solidFill>
                                <a:latin typeface="Cambria Math" panose="02040503050406030204" pitchFamily="18" charset="0"/>
                              </a:rPr>
                            </m:ctrlPr>
                          </m:dPr>
                          <m:e>
                            <m:f>
                              <m:fPr>
                                <m:type m:val="lin"/>
                                <m:ctrlPr>
                                  <a:rPr lang="en-US" sz="1400" i="1" kern="0">
                                    <a:solidFill>
                                      <a:sysClr val="windowText" lastClr="000000"/>
                                    </a:solidFill>
                                    <a:latin typeface="Cambria Math" panose="02040503050406030204" pitchFamily="18" charset="0"/>
                                  </a:rPr>
                                </m:ctrlPr>
                              </m:fPr>
                              <m:num>
                                <m:r>
                                  <a:rPr lang="en-US" sz="1400" i="1" kern="0">
                                    <a:solidFill>
                                      <a:sysClr val="windowText" lastClr="000000"/>
                                    </a:solidFill>
                                    <a:latin typeface="Cambria Math" panose="02040503050406030204" pitchFamily="18" charset="0"/>
                                  </a:rPr>
                                  <m:t>𝑈</m:t>
                                </m:r>
                              </m:num>
                              <m:den>
                                <m:sSub>
                                  <m:sSubPr>
                                    <m:ctrlPr>
                                      <a:rPr lang="en-US" sz="1400" i="1" kern="0">
                                        <a:solidFill>
                                          <a:sysClr val="windowText" lastClr="000000"/>
                                        </a:solidFill>
                                        <a:latin typeface="Cambria Math" panose="02040503050406030204" pitchFamily="18" charset="0"/>
                                      </a:rPr>
                                    </m:ctrlPr>
                                  </m:sSubPr>
                                  <m:e>
                                    <m:r>
                                      <a:rPr lang="en-US" sz="1400" i="1" kern="0">
                                        <a:solidFill>
                                          <a:sysClr val="windowText" lastClr="000000"/>
                                        </a:solidFill>
                                        <a:latin typeface="Cambria Math" panose="02040503050406030204" pitchFamily="18" charset="0"/>
                                      </a:rPr>
                                      <m:t>𝑈</m:t>
                                    </m:r>
                                  </m:e>
                                  <m:sub>
                                    <m:r>
                                      <a:rPr lang="en-US" sz="1400" i="1" kern="0">
                                        <a:solidFill>
                                          <a:sysClr val="windowText" lastClr="000000"/>
                                        </a:solidFill>
                                        <a:latin typeface="Cambria Math" panose="02040503050406030204" pitchFamily="18" charset="0"/>
                                      </a:rPr>
                                      <m:t>0</m:t>
                                    </m:r>
                                  </m:sub>
                                </m:sSub>
                              </m:den>
                            </m:f>
                          </m:e>
                        </m:d>
                      </m:e>
                      <m:sup>
                        <m:r>
                          <a:rPr lang="en-US" sz="1400" i="1" kern="0">
                            <a:solidFill>
                              <a:sysClr val="windowText" lastClr="000000"/>
                            </a:solidFill>
                            <a:latin typeface="Cambria Math" panose="02040503050406030204" pitchFamily="18" charset="0"/>
                          </a:rPr>
                          <m:t>𝑛</m:t>
                        </m:r>
                        <m:d>
                          <m:dPr>
                            <m:ctrlPr>
                              <a:rPr lang="en-US" sz="1400" i="1" kern="0">
                                <a:solidFill>
                                  <a:sysClr val="windowText" lastClr="000000"/>
                                </a:solidFill>
                                <a:latin typeface="Cambria Math" panose="02040503050406030204" pitchFamily="18" charset="0"/>
                              </a:rPr>
                            </m:ctrlPr>
                          </m:dPr>
                          <m:e>
                            <m:r>
                              <a:rPr lang="en-US" sz="1400" i="1" kern="0">
                                <a:solidFill>
                                  <a:sysClr val="windowText" lastClr="000000"/>
                                </a:solidFill>
                                <a:latin typeface="Cambria Math" panose="02040503050406030204" pitchFamily="18" charset="0"/>
                              </a:rPr>
                              <m:t>𝑓</m:t>
                            </m:r>
                          </m:e>
                        </m:d>
                      </m:sup>
                    </m:sSup>
                  </m:oMath>
                </a14:m>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p>
              <a:p>
                <a:pPr marL="742950" marR="0" lvl="1" indent="-285750" algn="l" defTabSz="914400" rtl="0" eaLnBrk="0" fontAlgn="base" latinLnBrk="0" hangingPunct="0">
                  <a:lnSpc>
                    <a:spcPct val="100000"/>
                  </a:lnSpc>
                  <a:spcBef>
                    <a:spcPts val="400"/>
                  </a:spcBef>
                  <a:spcAft>
                    <a:spcPts val="400"/>
                  </a:spcAft>
                  <a:buClrTx/>
                  <a:buSzTx/>
                  <a:buFontTx/>
                  <a:buChar char="–"/>
                  <a:tabLst/>
                  <a:defRPr/>
                </a:pPr>
                <a:r>
                  <a:rPr kumimoji="0" lang="en-US" sz="1400" b="0" i="0" u="none" strike="noStrike" kern="0" cap="none" spc="0" normalizeH="0" baseline="0" noProof="0" dirty="0" err="1">
                    <a:ln>
                      <a:noFill/>
                    </a:ln>
                    <a:solidFill>
                      <a:srgbClr val="0F0FFF"/>
                    </a:solidFill>
                    <a:effectLst/>
                    <a:uLnTx/>
                    <a:uFillTx/>
                    <a:latin typeface="Arial" panose="020B0604020202020204" pitchFamily="34" charset="0"/>
                    <a:cs typeface="Arial" panose="020B0604020202020204" pitchFamily="34" charset="0"/>
                  </a:rPr>
                  <a:t>NL</a:t>
                </a:r>
                <a:r>
                  <a:rPr kumimoji="0" lang="en-US" sz="1400" b="0" i="0" u="none" strike="noStrike" kern="0" cap="none" spc="0" normalizeH="0" baseline="-25000" noProof="0" dirty="0" err="1">
                    <a:ln>
                      <a:noFill/>
                    </a:ln>
                    <a:solidFill>
                      <a:srgbClr val="0F0FFF"/>
                    </a:solidFill>
                    <a:effectLst/>
                    <a:uLnTx/>
                    <a:uFillTx/>
                    <a:latin typeface="Arial" panose="020B0604020202020204" pitchFamily="34" charset="0"/>
                    <a:cs typeface="Arial" panose="020B0604020202020204" pitchFamily="34" charset="0"/>
                  </a:rPr>
                  <a:t>other</a:t>
                </a:r>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represents non overhead wind correlated noise that is driven by distant shipping and even distant wind.</a:t>
                </a:r>
              </a:p>
              <a:p>
                <a:pPr>
                  <a:spcBef>
                    <a:spcPts val="400"/>
                  </a:spcBef>
                  <a:spcAft>
                    <a:spcPts val="400"/>
                  </a:spcAft>
                </a:pPr>
                <a:r>
                  <a:rPr kumimoji="0" lang="en-US" sz="16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There are very few published correlations below 50 Hz due to ship noise contamination.</a:t>
                </a:r>
              </a:p>
            </p:txBody>
          </p:sp>
        </mc:Choice>
        <mc:Fallback xmlns="">
          <p:sp>
            <p:nvSpPr>
              <p:cNvPr id="29" name="Content Placeholder 2">
                <a:extLst>
                  <a:ext uri="{FF2B5EF4-FFF2-40B4-BE49-F238E27FC236}">
                    <a16:creationId xmlns:a16="http://schemas.microsoft.com/office/drawing/2014/main" id="{3DA26636-3EBC-49D8-BB02-3EB9904EDBF6}"/>
                  </a:ext>
                </a:extLst>
              </p:cNvPr>
              <p:cNvSpPr txBox="1">
                <a:spLocks noRot="1" noChangeAspect="1" noMove="1" noResize="1" noEditPoints="1" noAdjustHandles="1" noChangeArrowheads="1" noChangeShapeType="1" noTextEdit="1"/>
              </p:cNvSpPr>
              <p:nvPr/>
            </p:nvSpPr>
            <p:spPr bwMode="auto">
              <a:xfrm>
                <a:off x="1" y="1381151"/>
                <a:ext cx="5425440" cy="2974888"/>
              </a:xfrm>
              <a:prstGeom prst="rect">
                <a:avLst/>
              </a:prstGeom>
              <a:blipFill>
                <a:blip r:embed="rId2"/>
                <a:stretch>
                  <a:fillRect l="-449" t="-1434" r="-1573"/>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a14="http://schemas.microsoft.com/office/drawing/2010/main" val="1"/>
                </a:ext>
              </a:extLst>
            </p:spPr>
            <p:txBody>
              <a:bodyPr/>
              <a:lstStyle/>
              <a:p>
                <a:r>
                  <a:rPr lang="en-US">
                    <a:noFill/>
                  </a:rPr>
                  <a:t> </a:t>
                </a:r>
              </a:p>
            </p:txBody>
          </p:sp>
        </mc:Fallback>
      </mc:AlternateContent>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chemeClr val="bg1"/>
                </a:solidFill>
                <a:latin typeface="Arial" panose="020B0604020202020204" pitchFamily="34" charset="0"/>
                <a:cs typeface="Arial" panose="020B0604020202020204" pitchFamily="34" charset="0"/>
              </a:rPr>
              <a:t>Modeling Methods</a:t>
            </a:r>
            <a:endParaRPr lang="en-AT" dirty="0">
              <a:solidFill>
                <a:schemeClr val="bg1"/>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15738149-3B3D-469B-885D-4CFDA68CAF8B}"/>
              </a:ext>
            </a:extLst>
          </p:cNvPr>
          <p:cNvPicPr>
            <a:picLocks noChangeAspect="1"/>
          </p:cNvPicPr>
          <p:nvPr/>
        </p:nvPicPr>
        <p:blipFill rotWithShape="1">
          <a:blip r:embed="rId3"/>
          <a:srcRect r="1766"/>
          <a:stretch/>
        </p:blipFill>
        <p:spPr>
          <a:xfrm>
            <a:off x="7670812" y="4755387"/>
            <a:ext cx="3038334" cy="1698555"/>
          </a:xfrm>
          <a:prstGeom prst="rect">
            <a:avLst/>
          </a:prstGeom>
        </p:spPr>
      </p:pic>
      <p:grpSp>
        <p:nvGrpSpPr>
          <p:cNvPr id="17" name="Group 16">
            <a:extLst>
              <a:ext uri="{FF2B5EF4-FFF2-40B4-BE49-F238E27FC236}">
                <a16:creationId xmlns:a16="http://schemas.microsoft.com/office/drawing/2014/main" id="{97C61961-8305-41ED-B11C-A9A00CB58547}"/>
              </a:ext>
            </a:extLst>
          </p:cNvPr>
          <p:cNvGrpSpPr/>
          <p:nvPr/>
        </p:nvGrpSpPr>
        <p:grpSpPr>
          <a:xfrm>
            <a:off x="5664722" y="4692819"/>
            <a:ext cx="1988672" cy="1966833"/>
            <a:chOff x="4867050" y="4562035"/>
            <a:chExt cx="2199640" cy="2175484"/>
          </a:xfrm>
        </p:grpSpPr>
        <p:pic>
          <p:nvPicPr>
            <p:cNvPr id="7" name="Picture 6">
              <a:extLst>
                <a:ext uri="{FF2B5EF4-FFF2-40B4-BE49-F238E27FC236}">
                  <a16:creationId xmlns:a16="http://schemas.microsoft.com/office/drawing/2014/main" id="{EFF9D219-CC5C-47F6-8388-C4281E432079}"/>
                </a:ext>
              </a:extLst>
            </p:cNvPr>
            <p:cNvPicPr>
              <a:picLocks noChangeAspect="1"/>
            </p:cNvPicPr>
            <p:nvPr/>
          </p:nvPicPr>
          <p:blipFill rotWithShape="1">
            <a:blip r:embed="rId4"/>
            <a:srcRect r="20109"/>
            <a:stretch/>
          </p:blipFill>
          <p:spPr>
            <a:xfrm>
              <a:off x="4867050" y="4562035"/>
              <a:ext cx="1963654" cy="2175484"/>
            </a:xfrm>
            <a:prstGeom prst="rect">
              <a:avLst/>
            </a:prstGeom>
          </p:spPr>
        </p:pic>
        <p:pic>
          <p:nvPicPr>
            <p:cNvPr id="16" name="Picture 15">
              <a:extLst>
                <a:ext uri="{FF2B5EF4-FFF2-40B4-BE49-F238E27FC236}">
                  <a16:creationId xmlns:a16="http://schemas.microsoft.com/office/drawing/2014/main" id="{20BC524E-19A5-4CBA-8E91-038EAFD94A1E}"/>
                </a:ext>
              </a:extLst>
            </p:cNvPr>
            <p:cNvPicPr>
              <a:picLocks noChangeAspect="1"/>
            </p:cNvPicPr>
            <p:nvPr/>
          </p:nvPicPr>
          <p:blipFill rotWithShape="1">
            <a:blip r:embed="rId4"/>
            <a:srcRect l="79059" t="64134" r="7337" b="22379"/>
            <a:stretch/>
          </p:blipFill>
          <p:spPr>
            <a:xfrm>
              <a:off x="6732319" y="5959727"/>
              <a:ext cx="334371" cy="293428"/>
            </a:xfrm>
            <a:prstGeom prst="rect">
              <a:avLst/>
            </a:prstGeom>
          </p:spPr>
        </p:pic>
      </p:grpSp>
      <p:grpSp>
        <p:nvGrpSpPr>
          <p:cNvPr id="20" name="Group 19">
            <a:extLst>
              <a:ext uri="{FF2B5EF4-FFF2-40B4-BE49-F238E27FC236}">
                <a16:creationId xmlns:a16="http://schemas.microsoft.com/office/drawing/2014/main" id="{79782F99-4073-4F54-B324-AE28A14112DF}"/>
              </a:ext>
            </a:extLst>
          </p:cNvPr>
          <p:cNvGrpSpPr/>
          <p:nvPr/>
        </p:nvGrpSpPr>
        <p:grpSpPr>
          <a:xfrm>
            <a:off x="5574" y="4128260"/>
            <a:ext cx="3570757" cy="2707848"/>
            <a:chOff x="6566130" y="1460092"/>
            <a:chExt cx="3518902" cy="2668524"/>
          </a:xfrm>
        </p:grpSpPr>
        <p:pic>
          <p:nvPicPr>
            <p:cNvPr id="3" name="Picture 2">
              <a:extLst>
                <a:ext uri="{FF2B5EF4-FFF2-40B4-BE49-F238E27FC236}">
                  <a16:creationId xmlns:a16="http://schemas.microsoft.com/office/drawing/2014/main" id="{5DF484FD-E441-4808-B08A-7FE3DF1335DE}"/>
                </a:ext>
              </a:extLst>
            </p:cNvPr>
            <p:cNvPicPr>
              <a:picLocks noChangeAspect="1"/>
            </p:cNvPicPr>
            <p:nvPr/>
          </p:nvPicPr>
          <p:blipFill rotWithShape="1">
            <a:blip r:embed="rId5">
              <a:clrChange>
                <a:clrFrom>
                  <a:srgbClr val="FFFFFF"/>
                </a:clrFrom>
                <a:clrTo>
                  <a:srgbClr val="FFFFFF">
                    <a:alpha val="0"/>
                  </a:srgbClr>
                </a:clrTo>
              </a:clrChange>
            </a:blip>
            <a:srcRect l="5724" b="9276"/>
            <a:stretch/>
          </p:blipFill>
          <p:spPr>
            <a:xfrm>
              <a:off x="6783977" y="1509203"/>
              <a:ext cx="3301055" cy="2392237"/>
            </a:xfrm>
            <a:prstGeom prst="rect">
              <a:avLst/>
            </a:prstGeom>
          </p:spPr>
        </p:pic>
        <p:sp>
          <p:nvSpPr>
            <p:cNvPr id="18" name="TextBox 17">
              <a:extLst>
                <a:ext uri="{FF2B5EF4-FFF2-40B4-BE49-F238E27FC236}">
                  <a16:creationId xmlns:a16="http://schemas.microsoft.com/office/drawing/2014/main" id="{110A4608-7A4E-49F1-9EB7-86BB99AD3B56}"/>
                </a:ext>
              </a:extLst>
            </p:cNvPr>
            <p:cNvSpPr txBox="1"/>
            <p:nvPr/>
          </p:nvSpPr>
          <p:spPr>
            <a:xfrm>
              <a:off x="7358475" y="3820839"/>
              <a:ext cx="1951630" cy="307777"/>
            </a:xfrm>
            <a:prstGeom prst="rect">
              <a:avLst/>
            </a:prstGeom>
            <a:noFill/>
          </p:spPr>
          <p:txBody>
            <a:bodyPr wrap="square" rtlCol="0">
              <a:spAutoFit/>
            </a:bodyPr>
            <a:lstStyle/>
            <a:p>
              <a:pPr algn="ctr"/>
              <a:r>
                <a:rPr lang="en-US" sz="1400" dirty="0"/>
                <a:t>Local Wind Speed (</a:t>
              </a:r>
              <a:r>
                <a:rPr lang="en-US" sz="1400" dirty="0" err="1"/>
                <a:t>kts</a:t>
              </a:r>
              <a:r>
                <a:rPr lang="en-US" sz="1400" dirty="0"/>
                <a:t>)</a:t>
              </a:r>
            </a:p>
          </p:txBody>
        </p:sp>
        <p:sp>
          <p:nvSpPr>
            <p:cNvPr id="19" name="TextBox 18">
              <a:extLst>
                <a:ext uri="{FF2B5EF4-FFF2-40B4-BE49-F238E27FC236}">
                  <a16:creationId xmlns:a16="http://schemas.microsoft.com/office/drawing/2014/main" id="{55D3992D-2DA3-47BD-8DEF-023754614B82}"/>
                </a:ext>
              </a:extLst>
            </p:cNvPr>
            <p:cNvSpPr txBox="1"/>
            <p:nvPr/>
          </p:nvSpPr>
          <p:spPr>
            <a:xfrm rot="16200000">
              <a:off x="5447365" y="2578857"/>
              <a:ext cx="2545308" cy="307777"/>
            </a:xfrm>
            <a:prstGeom prst="rect">
              <a:avLst/>
            </a:prstGeom>
            <a:noFill/>
          </p:spPr>
          <p:txBody>
            <a:bodyPr wrap="square" rtlCol="0">
              <a:spAutoFit/>
            </a:bodyPr>
            <a:lstStyle/>
            <a:p>
              <a:pPr algn="ctr"/>
              <a:r>
                <a:rPr lang="en-US" sz="1400" dirty="0"/>
                <a:t>NL (dB//</a:t>
              </a:r>
              <a:r>
                <a:rPr lang="el-GR" sz="1400" dirty="0"/>
                <a:t>μ</a:t>
              </a:r>
              <a:r>
                <a:rPr lang="en-US" sz="1400" dirty="0"/>
                <a:t>Pa</a:t>
              </a:r>
              <a:r>
                <a:rPr lang="en-US" sz="1400" baseline="30000" dirty="0"/>
                <a:t>2</a:t>
              </a:r>
              <a:r>
                <a:rPr lang="en-US" sz="1400" dirty="0"/>
                <a:t>/Hz)</a:t>
              </a:r>
            </a:p>
          </p:txBody>
        </p:sp>
      </p:grpSp>
      <p:cxnSp>
        <p:nvCxnSpPr>
          <p:cNvPr id="23" name="Straight Connector 22">
            <a:extLst>
              <a:ext uri="{FF2B5EF4-FFF2-40B4-BE49-F238E27FC236}">
                <a16:creationId xmlns:a16="http://schemas.microsoft.com/office/drawing/2014/main" id="{6CC15A47-9304-4518-9A9F-43017000CDC0}"/>
              </a:ext>
            </a:extLst>
          </p:cNvPr>
          <p:cNvCxnSpPr>
            <a:cxnSpLocks/>
          </p:cNvCxnSpPr>
          <p:nvPr/>
        </p:nvCxnSpPr>
        <p:spPr>
          <a:xfrm>
            <a:off x="5425440" y="1018892"/>
            <a:ext cx="20307" cy="5895710"/>
          </a:xfrm>
          <a:prstGeom prst="line">
            <a:avLst/>
          </a:prstGeom>
          <a:ln w="19050">
            <a:solidFill>
              <a:srgbClr val="131C2C"/>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6E02680-259D-42E4-B415-B74A53E38F49}"/>
              </a:ext>
            </a:extLst>
          </p:cNvPr>
          <p:cNvSpPr txBox="1"/>
          <p:nvPr/>
        </p:nvSpPr>
        <p:spPr>
          <a:xfrm>
            <a:off x="602041" y="1039997"/>
            <a:ext cx="4221360" cy="369332"/>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Wind Model 1: Locally Correlated Noise</a:t>
            </a:r>
          </a:p>
        </p:txBody>
      </p:sp>
      <p:sp>
        <p:nvSpPr>
          <p:cNvPr id="28" name="TextBox 27">
            <a:extLst>
              <a:ext uri="{FF2B5EF4-FFF2-40B4-BE49-F238E27FC236}">
                <a16:creationId xmlns:a16="http://schemas.microsoft.com/office/drawing/2014/main" id="{D4C4AC43-9CF4-47A0-BD30-7E6AADA07E6C}"/>
              </a:ext>
            </a:extLst>
          </p:cNvPr>
          <p:cNvSpPr txBox="1"/>
          <p:nvPr/>
        </p:nvSpPr>
        <p:spPr>
          <a:xfrm>
            <a:off x="5724312" y="1039997"/>
            <a:ext cx="4766775" cy="369332"/>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Wind Model 2: Regional Source Layer Model</a:t>
            </a:r>
          </a:p>
        </p:txBody>
      </p:sp>
      <p:sp>
        <p:nvSpPr>
          <p:cNvPr id="31" name="TextBox 30">
            <a:extLst>
              <a:ext uri="{FF2B5EF4-FFF2-40B4-BE49-F238E27FC236}">
                <a16:creationId xmlns:a16="http://schemas.microsoft.com/office/drawing/2014/main" id="{B7A9DD9B-CC07-490E-8128-2A1DB5C9A2AF}"/>
              </a:ext>
            </a:extLst>
          </p:cNvPr>
          <p:cNvSpPr txBox="1"/>
          <p:nvPr/>
        </p:nvSpPr>
        <p:spPr>
          <a:xfrm>
            <a:off x="3220730" y="4617674"/>
            <a:ext cx="2283090" cy="1384995"/>
          </a:xfrm>
          <a:prstGeom prst="rect">
            <a:avLst/>
          </a:prstGeom>
          <a:noFill/>
        </p:spPr>
        <p:txBody>
          <a:bodyPr wrap="square" rtlCol="0">
            <a:spAutoFit/>
          </a:bodyPr>
          <a:lstStyle/>
          <a:p>
            <a:r>
              <a:rPr lang="en-US" sz="1200" b="1" u="sng" dirty="0">
                <a:latin typeface="Arial" panose="020B0604020202020204" pitchFamily="34" charset="0"/>
                <a:cs typeface="Arial" panose="020B0604020202020204" pitchFamily="34" charset="0"/>
              </a:rPr>
              <a:t>Note</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Acoustic data is the median value within 30 minutes of the corresponding wind data time</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One observation (black dot) every 6 hours</a:t>
            </a:r>
          </a:p>
        </p:txBody>
      </p:sp>
      <mc:AlternateContent xmlns:mc="http://schemas.openxmlformats.org/markup-compatibility/2006" xmlns:a14="http://schemas.microsoft.com/office/drawing/2010/main">
        <mc:Choice Requires="a14">
          <p:sp>
            <p:nvSpPr>
              <p:cNvPr id="32" name="Content Placeholder 2">
                <a:extLst>
                  <a:ext uri="{FF2B5EF4-FFF2-40B4-BE49-F238E27FC236}">
                    <a16:creationId xmlns:a16="http://schemas.microsoft.com/office/drawing/2014/main" id="{8DE8FB97-DE99-46F7-938B-3993AFFCDD2B}"/>
                  </a:ext>
                </a:extLst>
              </p:cNvPr>
              <p:cNvSpPr txBox="1">
                <a:spLocks/>
              </p:cNvSpPr>
              <p:nvPr/>
            </p:nvSpPr>
            <p:spPr bwMode="auto">
              <a:xfrm>
                <a:off x="5445747" y="1381150"/>
                <a:ext cx="5323905" cy="3724277"/>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18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342900" marR="0" lvl="0" indent="-342900" algn="l" defTabSz="914400" rtl="0" eaLnBrk="0" fontAlgn="base" latinLnBrk="0" hangingPunct="0">
                  <a:lnSpc>
                    <a:spcPct val="100000"/>
                  </a:lnSpc>
                  <a:spcBef>
                    <a:spcPts val="400"/>
                  </a:spcBef>
                  <a:spcAft>
                    <a:spcPts val="400"/>
                  </a:spcAft>
                  <a:buClrTx/>
                  <a:buSzTx/>
                  <a:buFontTx/>
                  <a:buChar char="•"/>
                  <a:tabLst/>
                  <a:defRPr/>
                </a:pPr>
                <a:r>
                  <a:rPr kumimoji="0" lang="en-US" sz="16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Source intensity from a grid of wind speed values</a:t>
                </a:r>
              </a:p>
              <a:p>
                <a:pPr marL="0" lvl="0" indent="0" algn="ctr">
                  <a:spcBef>
                    <a:spcPts val="400"/>
                  </a:spcBef>
                  <a:spcAft>
                    <a:spcPts val="400"/>
                  </a:spcAft>
                  <a:buNone/>
                </a:pPr>
                <a14:m>
                  <m:oMath xmlns:m="http://schemas.openxmlformats.org/officeDocument/2006/math">
                    <m:sSub>
                      <m:sSubPr>
                        <m:ctrlPr>
                          <a:rPr kumimoji="0" lang="en-US" sz="1400" b="0" i="1" u="none" strike="noStrike" kern="0" cap="none" spc="0" normalizeH="0" baseline="0" noProof="0">
                            <a:ln>
                              <a:noFill/>
                            </a:ln>
                            <a:solidFill>
                              <a:sysClr val="windowText" lastClr="000000"/>
                            </a:solidFill>
                            <a:effectLst/>
                            <a:uLnTx/>
                            <a:uFillTx/>
                            <a:latin typeface="Cambria Math" panose="02040503050406030204" pitchFamily="18" charset="0"/>
                          </a:rPr>
                        </m:ctrlPr>
                      </m:sSubPr>
                      <m:e>
                        <m:r>
                          <a:rPr kumimoji="0" lang="en-US" sz="1400" b="0" i="1" u="none" strike="noStrike" kern="0" cap="none" spc="0" normalizeH="0" baseline="0" noProof="0">
                            <a:ln>
                              <a:noFill/>
                            </a:ln>
                            <a:solidFill>
                              <a:sysClr val="windowText" lastClr="000000"/>
                            </a:solidFill>
                            <a:effectLst/>
                            <a:uLnTx/>
                            <a:uFillTx/>
                            <a:latin typeface="Cambria Math" panose="02040503050406030204" pitchFamily="18" charset="0"/>
                          </a:rPr>
                          <m:t>𝐼</m:t>
                        </m:r>
                      </m:e>
                      <m:sub>
                        <m:r>
                          <m:rPr>
                            <m:sty m:val="p"/>
                          </m:rPr>
                          <a:rPr kumimoji="0" lang="en-US" sz="1400" b="0" i="0" u="none" strike="noStrike" kern="0" cap="none" spc="0" normalizeH="0" baseline="0" noProof="0">
                            <a:ln>
                              <a:noFill/>
                            </a:ln>
                            <a:solidFill>
                              <a:sysClr val="windowText" lastClr="000000"/>
                            </a:solidFill>
                            <a:effectLst/>
                            <a:uLnTx/>
                            <a:uFillTx/>
                            <a:latin typeface="Cambria Math" panose="02040503050406030204" pitchFamily="18" charset="0"/>
                          </a:rPr>
                          <m:t>source</m:t>
                        </m:r>
                      </m:sub>
                    </m:sSub>
                    <m:r>
                      <a:rPr kumimoji="0" lang="en-US" sz="1400" b="0" i="1" u="none" strike="noStrike" kern="0" cap="none" spc="0" normalizeH="0" baseline="0" noProof="0">
                        <a:ln>
                          <a:noFill/>
                        </a:ln>
                        <a:solidFill>
                          <a:sysClr val="windowText" lastClr="000000"/>
                        </a:solidFill>
                        <a:effectLst/>
                        <a:uLnTx/>
                        <a:uFillTx/>
                        <a:latin typeface="Cambria Math" panose="02040503050406030204" pitchFamily="18" charset="0"/>
                      </a:rPr>
                      <m:t>(</m:t>
                    </m:r>
                    <m:r>
                      <a:rPr kumimoji="0" lang="en-US" sz="1400" b="0" i="1" u="none" strike="noStrike" kern="0" cap="none" spc="0" normalizeH="0" baseline="0" noProof="0">
                        <a:ln>
                          <a:noFill/>
                        </a:ln>
                        <a:solidFill>
                          <a:sysClr val="windowText" lastClr="000000"/>
                        </a:solidFill>
                        <a:effectLst/>
                        <a:uLnTx/>
                        <a:uFillTx/>
                        <a:latin typeface="Cambria Math" panose="02040503050406030204" pitchFamily="18" charset="0"/>
                      </a:rPr>
                      <m:t>𝑥</m:t>
                    </m:r>
                    <m:r>
                      <a:rPr kumimoji="0" lang="en-US" sz="1400" b="0" i="1" u="none" strike="noStrike" kern="0" cap="none" spc="0" normalizeH="0" baseline="0" noProof="0">
                        <a:ln>
                          <a:noFill/>
                        </a:ln>
                        <a:solidFill>
                          <a:sysClr val="windowText" lastClr="000000"/>
                        </a:solidFill>
                        <a:effectLst/>
                        <a:uLnTx/>
                        <a:uFillTx/>
                        <a:latin typeface="Cambria Math" panose="02040503050406030204" pitchFamily="18" charset="0"/>
                      </a:rPr>
                      <m:t>,</m:t>
                    </m:r>
                    <m:r>
                      <a:rPr kumimoji="0" lang="en-US" sz="1400" b="0" i="1" u="none" strike="noStrike" kern="0" cap="none" spc="0" normalizeH="0" baseline="0" noProof="0">
                        <a:ln>
                          <a:noFill/>
                        </a:ln>
                        <a:solidFill>
                          <a:sysClr val="windowText" lastClr="000000"/>
                        </a:solidFill>
                        <a:effectLst/>
                        <a:uLnTx/>
                        <a:uFillTx/>
                        <a:latin typeface="Cambria Math" panose="02040503050406030204" pitchFamily="18" charset="0"/>
                      </a:rPr>
                      <m:t>𝑦</m:t>
                    </m:r>
                    <m:r>
                      <a:rPr kumimoji="0" lang="en-US" sz="1400" b="0" i="1" u="none" strike="noStrike" kern="0" cap="none" spc="0" normalizeH="0" baseline="0" noProof="0">
                        <a:ln>
                          <a:noFill/>
                        </a:ln>
                        <a:solidFill>
                          <a:sysClr val="windowText" lastClr="000000"/>
                        </a:solidFill>
                        <a:effectLst/>
                        <a:uLnTx/>
                        <a:uFillTx/>
                        <a:latin typeface="Cambria Math" panose="02040503050406030204" pitchFamily="18" charset="0"/>
                      </a:rPr>
                      <m:t>,</m:t>
                    </m:r>
                    <m:r>
                      <a:rPr kumimoji="0" lang="en-US" sz="1400" b="0" i="1" u="none" strike="noStrike" kern="0" cap="none" spc="0" normalizeH="0" baseline="0" noProof="0">
                        <a:ln>
                          <a:noFill/>
                        </a:ln>
                        <a:solidFill>
                          <a:sysClr val="windowText" lastClr="000000"/>
                        </a:solidFill>
                        <a:effectLst/>
                        <a:uLnTx/>
                        <a:uFillTx/>
                        <a:latin typeface="Cambria Math" panose="02040503050406030204" pitchFamily="18" charset="0"/>
                      </a:rPr>
                      <m:t>𝑓</m:t>
                    </m:r>
                    <m:r>
                      <a:rPr kumimoji="0" lang="en-US" sz="1400" b="0" i="1" u="none" strike="noStrike" kern="0" cap="none" spc="0" normalizeH="0" baseline="0" noProof="0">
                        <a:ln>
                          <a:noFill/>
                        </a:ln>
                        <a:solidFill>
                          <a:sysClr val="windowText" lastClr="000000"/>
                        </a:solidFill>
                        <a:effectLst/>
                        <a:uLnTx/>
                        <a:uFillTx/>
                        <a:latin typeface="Cambria Math" panose="02040503050406030204" pitchFamily="18" charset="0"/>
                      </a:rPr>
                      <m:t>,</m:t>
                    </m:r>
                    <m:r>
                      <a:rPr kumimoji="0" lang="en-US" sz="1400" b="0" i="1" u="none" strike="noStrike" kern="0" cap="none" spc="0" normalizeH="0" baseline="0" noProof="0">
                        <a:ln>
                          <a:noFill/>
                        </a:ln>
                        <a:solidFill>
                          <a:sysClr val="windowText" lastClr="000000"/>
                        </a:solidFill>
                        <a:effectLst/>
                        <a:uLnTx/>
                        <a:uFillTx/>
                        <a:latin typeface="Cambria Math" panose="02040503050406030204" pitchFamily="18" charset="0"/>
                      </a:rPr>
                      <m:t>𝑡</m:t>
                    </m:r>
                    <m:r>
                      <a:rPr kumimoji="0" lang="en-US" sz="1400" b="0" i="1" u="none" strike="noStrike" kern="0" cap="none" spc="0" normalizeH="0" baseline="0" noProof="0">
                        <a:ln>
                          <a:noFill/>
                        </a:ln>
                        <a:solidFill>
                          <a:sysClr val="windowText" lastClr="000000"/>
                        </a:solidFill>
                        <a:effectLst/>
                        <a:uLnTx/>
                        <a:uFillTx/>
                        <a:latin typeface="Cambria Math" panose="02040503050406030204" pitchFamily="18" charset="0"/>
                      </a:rPr>
                      <m:t>)=</m:t>
                    </m:r>
                    <m:r>
                      <a:rPr kumimoji="0" lang="en-US" sz="1400" b="1" i="1" u="none" strike="noStrike" kern="0" cap="none" spc="0" normalizeH="0" baseline="0" noProof="0">
                        <a:ln>
                          <a:noFill/>
                        </a:ln>
                        <a:solidFill>
                          <a:sysClr val="windowText" lastClr="000000"/>
                        </a:solidFill>
                        <a:effectLst/>
                        <a:uLnTx/>
                        <a:uFillTx/>
                        <a:latin typeface="Cambria Math" panose="02040503050406030204" pitchFamily="18" charset="0"/>
                      </a:rPr>
                      <m:t>𝒂</m:t>
                    </m:r>
                    <m:d>
                      <m:dPr>
                        <m:ctrlPr>
                          <a:rPr kumimoji="0" lang="en-US" sz="1400" b="1" i="1" u="none" strike="noStrike" kern="0" cap="none" spc="0" normalizeH="0" baseline="0" noProof="0">
                            <a:ln>
                              <a:noFill/>
                            </a:ln>
                            <a:solidFill>
                              <a:sysClr val="windowText" lastClr="000000"/>
                            </a:solidFill>
                            <a:effectLst/>
                            <a:uLnTx/>
                            <a:uFillTx/>
                            <a:latin typeface="Cambria Math" panose="02040503050406030204" pitchFamily="18" charset="0"/>
                          </a:rPr>
                        </m:ctrlPr>
                      </m:dPr>
                      <m:e>
                        <m:r>
                          <a:rPr kumimoji="0" lang="en-US" sz="1400" b="1" i="1" u="none" strike="noStrike" kern="0" cap="none" spc="0" normalizeH="0" baseline="0" noProof="0">
                            <a:ln>
                              <a:noFill/>
                            </a:ln>
                            <a:solidFill>
                              <a:sysClr val="windowText" lastClr="000000"/>
                            </a:solidFill>
                            <a:effectLst/>
                            <a:uLnTx/>
                            <a:uFillTx/>
                            <a:latin typeface="Cambria Math" panose="02040503050406030204" pitchFamily="18" charset="0"/>
                          </a:rPr>
                          <m:t>𝒇</m:t>
                        </m:r>
                      </m:e>
                    </m:d>
                    <m:sSup>
                      <m:sSupPr>
                        <m:ctrlPr>
                          <a:rPr kumimoji="0" lang="en-US" sz="1400" b="0" i="1" u="none" strike="noStrike" kern="0" cap="none" spc="0" normalizeH="0" baseline="0" noProof="0">
                            <a:ln>
                              <a:noFill/>
                            </a:ln>
                            <a:solidFill>
                              <a:sysClr val="windowText" lastClr="000000"/>
                            </a:solidFill>
                            <a:effectLst/>
                            <a:uLnTx/>
                            <a:uFillTx/>
                            <a:latin typeface="Cambria Math" panose="02040503050406030204" pitchFamily="18" charset="0"/>
                          </a:rPr>
                        </m:ctrlPr>
                      </m:sSupPr>
                      <m:e>
                        <m:r>
                          <a:rPr kumimoji="0" lang="en-US" sz="1400" b="0" i="1" u="none" strike="noStrike" kern="0" cap="none" spc="0" normalizeH="0" baseline="0" noProof="0">
                            <a:ln>
                              <a:noFill/>
                            </a:ln>
                            <a:solidFill>
                              <a:sysClr val="windowText" lastClr="000000"/>
                            </a:solidFill>
                            <a:effectLst/>
                            <a:uLnTx/>
                            <a:uFillTx/>
                            <a:latin typeface="Cambria Math" panose="02040503050406030204" pitchFamily="18" charset="0"/>
                          </a:rPr>
                          <m:t> </m:t>
                        </m:r>
                        <m:d>
                          <m:dPr>
                            <m:ctrlPr>
                              <a:rPr kumimoji="0" lang="en-US" sz="1400" b="0" i="1" u="none" strike="noStrike" kern="0" cap="none" spc="0" normalizeH="0" baseline="0" noProof="0" smtClean="0">
                                <a:ln>
                                  <a:noFill/>
                                </a:ln>
                                <a:solidFill>
                                  <a:sysClr val="windowText" lastClr="000000"/>
                                </a:solidFill>
                                <a:effectLst/>
                                <a:uLnTx/>
                                <a:uFillTx/>
                                <a:latin typeface="Cambria Math" panose="02040503050406030204" pitchFamily="18" charset="0"/>
                              </a:rPr>
                            </m:ctrlPr>
                          </m:dPr>
                          <m:e>
                            <m:r>
                              <a:rPr lang="en-US" sz="1400" i="1" kern="0">
                                <a:solidFill>
                                  <a:sysClr val="windowText" lastClr="000000"/>
                                </a:solidFill>
                                <a:latin typeface="Cambria Math" panose="02040503050406030204" pitchFamily="18" charset="0"/>
                              </a:rPr>
                              <m:t>𝑈</m:t>
                            </m:r>
                            <m:d>
                              <m:dPr>
                                <m:ctrlPr>
                                  <a:rPr lang="en-US" sz="1400" i="1" kern="0">
                                    <a:solidFill>
                                      <a:sysClr val="windowText" lastClr="000000"/>
                                    </a:solidFill>
                                    <a:latin typeface="Cambria Math" panose="02040503050406030204" pitchFamily="18" charset="0"/>
                                  </a:rPr>
                                </m:ctrlPr>
                              </m:dPr>
                              <m:e>
                                <m:r>
                                  <a:rPr lang="en-US" sz="1400" i="1" kern="0">
                                    <a:solidFill>
                                      <a:sysClr val="windowText" lastClr="000000"/>
                                    </a:solidFill>
                                    <a:latin typeface="Cambria Math" panose="02040503050406030204" pitchFamily="18" charset="0"/>
                                  </a:rPr>
                                  <m:t>𝑥</m:t>
                                </m:r>
                                <m:r>
                                  <a:rPr lang="en-US" sz="1400" i="1" kern="0">
                                    <a:solidFill>
                                      <a:sysClr val="windowText" lastClr="000000"/>
                                    </a:solidFill>
                                    <a:latin typeface="Cambria Math" panose="02040503050406030204" pitchFamily="18" charset="0"/>
                                  </a:rPr>
                                  <m:t>,</m:t>
                                </m:r>
                                <m:r>
                                  <a:rPr lang="en-US" sz="1400" i="1" kern="0">
                                    <a:solidFill>
                                      <a:sysClr val="windowText" lastClr="000000"/>
                                    </a:solidFill>
                                    <a:latin typeface="Cambria Math" panose="02040503050406030204" pitchFamily="18" charset="0"/>
                                  </a:rPr>
                                  <m:t>𝑦</m:t>
                                </m:r>
                                <m:r>
                                  <a:rPr lang="en-US" sz="1400" i="1" kern="0">
                                    <a:solidFill>
                                      <a:sysClr val="windowText" lastClr="000000"/>
                                    </a:solidFill>
                                    <a:latin typeface="Cambria Math" panose="02040503050406030204" pitchFamily="18" charset="0"/>
                                  </a:rPr>
                                  <m:t>,</m:t>
                                </m:r>
                                <m:r>
                                  <a:rPr lang="en-US" sz="1400" i="1" kern="0">
                                    <a:solidFill>
                                      <a:sysClr val="windowText" lastClr="000000"/>
                                    </a:solidFill>
                                    <a:latin typeface="Cambria Math" panose="02040503050406030204" pitchFamily="18" charset="0"/>
                                  </a:rPr>
                                  <m:t>𝑡</m:t>
                                </m:r>
                              </m:e>
                            </m:d>
                            <m:r>
                              <a:rPr lang="en-US" sz="1400" b="0" i="1" kern="0" smtClean="0">
                                <a:solidFill>
                                  <a:sysClr val="windowText" lastClr="000000"/>
                                </a:solidFill>
                                <a:latin typeface="Cambria Math" panose="02040503050406030204" pitchFamily="18" charset="0"/>
                              </a:rPr>
                              <m:t>/</m:t>
                            </m:r>
                            <m:sSub>
                              <m:sSubPr>
                                <m:ctrlPr>
                                  <a:rPr lang="en-US" sz="1400" b="0" i="1" kern="0" smtClean="0">
                                    <a:solidFill>
                                      <a:sysClr val="windowText" lastClr="000000"/>
                                    </a:solidFill>
                                    <a:latin typeface="Cambria Math" panose="02040503050406030204" pitchFamily="18" charset="0"/>
                                  </a:rPr>
                                </m:ctrlPr>
                              </m:sSubPr>
                              <m:e>
                                <m:r>
                                  <a:rPr lang="en-US" sz="1400" b="0" i="1" kern="0" smtClean="0">
                                    <a:solidFill>
                                      <a:sysClr val="windowText" lastClr="000000"/>
                                    </a:solidFill>
                                    <a:latin typeface="Cambria Math" panose="02040503050406030204" pitchFamily="18" charset="0"/>
                                  </a:rPr>
                                  <m:t>𝑈</m:t>
                                </m:r>
                              </m:e>
                              <m:sub>
                                <m:r>
                                  <a:rPr lang="en-US" sz="1400" b="0" i="1" kern="0" smtClean="0">
                                    <a:solidFill>
                                      <a:sysClr val="windowText" lastClr="000000"/>
                                    </a:solidFill>
                                    <a:latin typeface="Cambria Math" panose="02040503050406030204" pitchFamily="18" charset="0"/>
                                  </a:rPr>
                                  <m:t>0</m:t>
                                </m:r>
                              </m:sub>
                            </m:sSub>
                          </m:e>
                        </m:d>
                      </m:e>
                      <m:sup>
                        <m:r>
                          <a:rPr kumimoji="0" lang="en-US" sz="1400" b="0" i="1" u="none" strike="noStrike" kern="0" cap="none" spc="0" normalizeH="0" baseline="0" noProof="0">
                            <a:ln>
                              <a:noFill/>
                            </a:ln>
                            <a:solidFill>
                              <a:sysClr val="windowText" lastClr="000000"/>
                            </a:solidFill>
                            <a:effectLst/>
                            <a:uLnTx/>
                            <a:uFillTx/>
                            <a:latin typeface="Cambria Math" panose="02040503050406030204" pitchFamily="18" charset="0"/>
                          </a:rPr>
                          <m:t>𝑛</m:t>
                        </m:r>
                        <m:r>
                          <a:rPr kumimoji="0" lang="en-US" sz="1400" b="0" i="1" u="none" strike="noStrike" kern="0" cap="none" spc="0" normalizeH="0" baseline="0" noProof="0">
                            <a:ln>
                              <a:noFill/>
                            </a:ln>
                            <a:solidFill>
                              <a:sysClr val="windowText" lastClr="000000"/>
                            </a:solidFill>
                            <a:effectLst/>
                            <a:uLnTx/>
                            <a:uFillTx/>
                            <a:latin typeface="Cambria Math" panose="02040503050406030204" pitchFamily="18" charset="0"/>
                          </a:rPr>
                          <m:t>(</m:t>
                        </m:r>
                        <m:r>
                          <a:rPr kumimoji="0" lang="en-US" sz="1400" b="0" i="1" u="none" strike="noStrike" kern="0" cap="none" spc="0" normalizeH="0" baseline="0" noProof="0">
                            <a:ln>
                              <a:noFill/>
                            </a:ln>
                            <a:solidFill>
                              <a:sysClr val="windowText" lastClr="000000"/>
                            </a:solidFill>
                            <a:effectLst/>
                            <a:uLnTx/>
                            <a:uFillTx/>
                            <a:latin typeface="Cambria Math" panose="02040503050406030204" pitchFamily="18" charset="0"/>
                          </a:rPr>
                          <m:t>𝑓</m:t>
                        </m:r>
                        <m:r>
                          <a:rPr kumimoji="0" lang="en-US" sz="1400" b="0" i="1" u="none" strike="noStrike" kern="0" cap="none" spc="0" normalizeH="0" baseline="0" noProof="0">
                            <a:ln>
                              <a:noFill/>
                            </a:ln>
                            <a:solidFill>
                              <a:sysClr val="windowText" lastClr="000000"/>
                            </a:solidFill>
                            <a:effectLst/>
                            <a:uLnTx/>
                            <a:uFillTx/>
                            <a:latin typeface="Cambria Math" panose="02040503050406030204" pitchFamily="18" charset="0"/>
                          </a:rPr>
                          <m:t>)</m:t>
                        </m:r>
                      </m:sup>
                    </m:sSup>
                  </m:oMath>
                </a14:m>
                <a:r>
                  <a:rPr kumimoji="0" lang="en-US" sz="14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p>
              <a:p>
                <a:pPr marL="342900" marR="0" lvl="0" indent="-342900" algn="l" defTabSz="914400" rtl="0" eaLnBrk="0" fontAlgn="base" latinLnBrk="0" hangingPunct="0">
                  <a:lnSpc>
                    <a:spcPct val="100000"/>
                  </a:lnSpc>
                  <a:spcBef>
                    <a:spcPts val="400"/>
                  </a:spcBef>
                  <a:spcAft>
                    <a:spcPts val="400"/>
                  </a:spcAft>
                  <a:buClrTx/>
                  <a:buSzTx/>
                  <a:buFontTx/>
                  <a:buChar char="•"/>
                  <a:tabLst/>
                  <a:defRPr/>
                </a:pPr>
                <a:r>
                  <a:rPr kumimoji="0" lang="en-US" sz="1600"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TL is computed using a combination of RAM PE and a simple method of images calculation.</a:t>
                </a:r>
              </a:p>
              <a:p>
                <a:pPr>
                  <a:spcBef>
                    <a:spcPts val="400"/>
                  </a:spcBef>
                  <a:spcAft>
                    <a:spcPts val="400"/>
                  </a:spcAft>
                </a:pPr>
                <a:r>
                  <a:rPr lang="en-US" sz="1600" dirty="0">
                    <a:latin typeface="Arial" panose="020B0604020202020204" pitchFamily="34" charset="0"/>
                    <a:cs typeface="Arial" panose="020B0604020202020204" pitchFamily="34" charset="0"/>
                  </a:rPr>
                  <a:t>The total intensity is then computed by integrating the received intensities over the infinite source layer:</a:t>
                </a:r>
              </a:p>
              <a:p>
                <a:pPr marL="0" indent="0" algn="ctr">
                  <a:spcBef>
                    <a:spcPts val="400"/>
                  </a:spcBef>
                  <a:spcAft>
                    <a:spcPts val="400"/>
                  </a:spcAft>
                  <a:buNone/>
                </a:pPr>
                <a14:m>
                  <m:oMath xmlns:m="http://schemas.openxmlformats.org/officeDocument/2006/math">
                    <m:r>
                      <m:rPr>
                        <m:sty m:val="p"/>
                      </m:rPr>
                      <a:rPr lang="en-US" sz="1400">
                        <a:latin typeface="Cambria Math" panose="02040503050406030204" pitchFamily="18" charset="0"/>
                      </a:rPr>
                      <m:t>NL</m:t>
                    </m:r>
                    <m:r>
                      <a:rPr lang="en-US" sz="1400" i="1">
                        <a:latin typeface="Cambria Math" panose="02040503050406030204" pitchFamily="18" charset="0"/>
                      </a:rPr>
                      <m:t>(</m:t>
                    </m:r>
                    <m:r>
                      <a:rPr lang="en-US" sz="1400" i="1">
                        <a:latin typeface="Cambria Math" panose="02040503050406030204" pitchFamily="18" charset="0"/>
                      </a:rPr>
                      <m:t>𝑓</m:t>
                    </m:r>
                    <m:r>
                      <a:rPr lang="en-US" sz="1400" i="1">
                        <a:latin typeface="Cambria Math" panose="02040503050406030204" pitchFamily="18" charset="0"/>
                      </a:rPr>
                      <m:t>,</m:t>
                    </m:r>
                    <m:r>
                      <a:rPr lang="en-US" sz="1400" i="1">
                        <a:latin typeface="Cambria Math" panose="02040503050406030204" pitchFamily="18" charset="0"/>
                      </a:rPr>
                      <m:t>𝑡</m:t>
                    </m:r>
                    <m:r>
                      <a:rPr lang="en-US" sz="1400" i="1">
                        <a:latin typeface="Cambria Math" panose="02040503050406030204" pitchFamily="18" charset="0"/>
                      </a:rPr>
                      <m:t>)=</m:t>
                    </m:r>
                    <m:r>
                      <a:rPr lang="en-US" sz="1400" b="1" i="1">
                        <a:latin typeface="Cambria Math" panose="02040503050406030204" pitchFamily="18" charset="0"/>
                      </a:rPr>
                      <m:t>𝑨</m:t>
                    </m:r>
                    <m:r>
                      <a:rPr lang="en-US" sz="1400" b="1" i="1">
                        <a:latin typeface="Cambria Math" panose="02040503050406030204" pitchFamily="18" charset="0"/>
                      </a:rPr>
                      <m:t>(</m:t>
                    </m:r>
                    <m:r>
                      <a:rPr lang="en-US" sz="1400" b="1" i="1">
                        <a:latin typeface="Cambria Math" panose="02040503050406030204" pitchFamily="18" charset="0"/>
                      </a:rPr>
                      <m:t>𝒇</m:t>
                    </m:r>
                    <m:r>
                      <a:rPr lang="en-US" sz="1400" b="1" i="1">
                        <a:latin typeface="Cambria Math" panose="02040503050406030204" pitchFamily="18" charset="0"/>
                      </a:rPr>
                      <m:t>)</m:t>
                    </m:r>
                    <m:r>
                      <a:rPr lang="en-US" sz="1400" i="1">
                        <a:latin typeface="Cambria Math" panose="02040503050406030204" pitchFamily="18" charset="0"/>
                      </a:rPr>
                      <m:t>+10</m:t>
                    </m:r>
                    <m:func>
                      <m:funcPr>
                        <m:ctrlPr>
                          <a:rPr lang="en-US" sz="1400" i="1">
                            <a:latin typeface="Cambria Math" panose="02040503050406030204" pitchFamily="18" charset="0"/>
                          </a:rPr>
                        </m:ctrlPr>
                      </m:funcPr>
                      <m:fName>
                        <m:sSub>
                          <m:sSubPr>
                            <m:ctrlPr>
                              <a:rPr lang="en-US" sz="1400" i="1">
                                <a:latin typeface="Cambria Math" panose="02040503050406030204" pitchFamily="18" charset="0"/>
                              </a:rPr>
                            </m:ctrlPr>
                          </m:sSubPr>
                          <m:e>
                            <m:r>
                              <m:rPr>
                                <m:sty m:val="p"/>
                              </m:rPr>
                              <a:rPr lang="en-US" sz="1400">
                                <a:latin typeface="Cambria Math" panose="02040503050406030204" pitchFamily="18" charset="0"/>
                              </a:rPr>
                              <m:t>log</m:t>
                            </m:r>
                          </m:e>
                          <m:sub>
                            <m:r>
                              <a:rPr lang="en-US" sz="1400">
                                <a:latin typeface="Cambria Math" panose="02040503050406030204" pitchFamily="18" charset="0"/>
                              </a:rPr>
                              <m:t>10</m:t>
                            </m:r>
                          </m:sub>
                        </m:sSub>
                      </m:fName>
                      <m:e>
                        <m:d>
                          <m:dPr>
                            <m:ctrlPr>
                              <a:rPr lang="en-US" sz="1400" i="1">
                                <a:latin typeface="Cambria Math" panose="02040503050406030204" pitchFamily="18" charset="0"/>
                              </a:rPr>
                            </m:ctrlPr>
                          </m:dPr>
                          <m:e>
                            <m:nary>
                              <m:naryPr>
                                <m:chr m:val="∬"/>
                                <m:ctrlPr>
                                  <a:rPr lang="en-US" sz="1400" b="1" i="1">
                                    <a:latin typeface="Cambria Math" panose="02040503050406030204" pitchFamily="18" charset="0"/>
                                  </a:rPr>
                                </m:ctrlPr>
                              </m:naryPr>
                              <m:sub>
                                <m:r>
                                  <m:rPr>
                                    <m:brk m:alnAt="23"/>
                                  </m:rPr>
                                  <a:rPr lang="en-US" sz="1400" b="1" i="1">
                                    <a:latin typeface="Cambria Math" panose="02040503050406030204" pitchFamily="18" charset="0"/>
                                  </a:rPr>
                                  <m:t>−</m:t>
                                </m:r>
                                <m:r>
                                  <a:rPr lang="en-US" sz="1400" i="1">
                                    <a:latin typeface="Cambria Math" panose="02040503050406030204" pitchFamily="18" charset="0"/>
                                    <a:ea typeface="Cambria Math" panose="02040503050406030204" pitchFamily="18" charset="0"/>
                                  </a:rPr>
                                  <m:t>∞</m:t>
                                </m:r>
                              </m:sub>
                              <m:sup>
                                <m:r>
                                  <a:rPr lang="en-US" sz="1400" i="1">
                                    <a:latin typeface="Cambria Math" panose="02040503050406030204" pitchFamily="18" charset="0"/>
                                    <a:ea typeface="Cambria Math" panose="02040503050406030204" pitchFamily="18" charset="0"/>
                                  </a:rPr>
                                  <m:t>∞</m:t>
                                </m:r>
                              </m:sup>
                              <m:e>
                                <m:f>
                                  <m:fPr>
                                    <m:ctrlPr>
                                      <a:rPr lang="en-US" sz="1400" i="1">
                                        <a:latin typeface="Cambria Math" panose="02040503050406030204" pitchFamily="18" charset="0"/>
                                      </a:rPr>
                                    </m:ctrlPr>
                                  </m:fPr>
                                  <m:num>
                                    <m:sSup>
                                      <m:sSupPr>
                                        <m:ctrlPr>
                                          <a:rPr lang="en-US" sz="1400" i="1">
                                            <a:latin typeface="Cambria Math" panose="02040503050406030204" pitchFamily="18" charset="0"/>
                                          </a:rPr>
                                        </m:ctrlPr>
                                      </m:sSupPr>
                                      <m:e>
                                        <m:r>
                                          <a:rPr lang="en-US" sz="1400" i="1">
                                            <a:latin typeface="Cambria Math" panose="02040503050406030204" pitchFamily="18" charset="0"/>
                                          </a:rPr>
                                          <m:t>𝑈</m:t>
                                        </m:r>
                                        <m:d>
                                          <m:dPr>
                                            <m:ctrlPr>
                                              <a:rPr lang="en-US" sz="1400" i="1">
                                                <a:latin typeface="Cambria Math" panose="02040503050406030204" pitchFamily="18" charset="0"/>
                                              </a:rPr>
                                            </m:ctrlPr>
                                          </m:dPr>
                                          <m:e>
                                            <m:r>
                                              <a:rPr lang="en-US" sz="1400" i="1">
                                                <a:latin typeface="Cambria Math" panose="02040503050406030204" pitchFamily="18" charset="0"/>
                                              </a:rPr>
                                              <m:t>𝑥</m:t>
                                            </m:r>
                                            <m:r>
                                              <a:rPr lang="en-US" sz="1400" i="1">
                                                <a:latin typeface="Cambria Math" panose="02040503050406030204" pitchFamily="18" charset="0"/>
                                              </a:rPr>
                                              <m:t>,</m:t>
                                            </m:r>
                                            <m:r>
                                              <a:rPr lang="en-US" sz="1400" i="1">
                                                <a:latin typeface="Cambria Math" panose="02040503050406030204" pitchFamily="18" charset="0"/>
                                              </a:rPr>
                                              <m:t>𝑦</m:t>
                                            </m:r>
                                            <m:r>
                                              <a:rPr lang="en-US" sz="1400" i="1">
                                                <a:latin typeface="Cambria Math" panose="02040503050406030204" pitchFamily="18" charset="0"/>
                                              </a:rPr>
                                              <m:t>,</m:t>
                                            </m:r>
                                            <m:r>
                                              <a:rPr lang="en-US" sz="1400" i="1">
                                                <a:latin typeface="Cambria Math" panose="02040503050406030204" pitchFamily="18" charset="0"/>
                                              </a:rPr>
                                              <m:t>𝑡</m:t>
                                            </m:r>
                                          </m:e>
                                        </m:d>
                                      </m:e>
                                      <m:sup>
                                        <m:r>
                                          <a:rPr lang="en-US" sz="1400" i="1">
                                            <a:latin typeface="Cambria Math" panose="02040503050406030204" pitchFamily="18" charset="0"/>
                                          </a:rPr>
                                          <m:t>𝑛</m:t>
                                        </m:r>
                                        <m:d>
                                          <m:dPr>
                                            <m:ctrlPr>
                                              <a:rPr lang="en-US" sz="1400" i="1">
                                                <a:latin typeface="Cambria Math" panose="02040503050406030204" pitchFamily="18" charset="0"/>
                                              </a:rPr>
                                            </m:ctrlPr>
                                          </m:dPr>
                                          <m:e>
                                            <m:r>
                                              <a:rPr lang="en-US" sz="1400" i="1">
                                                <a:latin typeface="Cambria Math" panose="02040503050406030204" pitchFamily="18" charset="0"/>
                                              </a:rPr>
                                              <m:t>𝑓</m:t>
                                            </m:r>
                                          </m:e>
                                        </m:d>
                                      </m:sup>
                                    </m:sSup>
                                  </m:num>
                                  <m:den>
                                    <m:sSubSup>
                                      <m:sSubSupPr>
                                        <m:ctrlPr>
                                          <a:rPr lang="en-US" sz="1400" i="1">
                                            <a:latin typeface="Cambria Math" panose="02040503050406030204" pitchFamily="18" charset="0"/>
                                          </a:rPr>
                                        </m:ctrlPr>
                                      </m:sSubSupPr>
                                      <m:e>
                                        <m:r>
                                          <a:rPr lang="en-US" sz="1400" i="1">
                                            <a:latin typeface="Cambria Math" panose="02040503050406030204" pitchFamily="18" charset="0"/>
                                          </a:rPr>
                                          <m:t>𝑈</m:t>
                                        </m:r>
                                      </m:e>
                                      <m:sub>
                                        <m:r>
                                          <a:rPr lang="en-US" sz="1400" i="1">
                                            <a:latin typeface="Cambria Math" panose="02040503050406030204" pitchFamily="18" charset="0"/>
                                          </a:rPr>
                                          <m:t>0</m:t>
                                        </m:r>
                                      </m:sub>
                                      <m:sup>
                                        <m:r>
                                          <a:rPr lang="en-US" sz="1400" i="1">
                                            <a:latin typeface="Cambria Math" panose="02040503050406030204" pitchFamily="18" charset="0"/>
                                          </a:rPr>
                                          <m:t>𝑛</m:t>
                                        </m:r>
                                        <m:d>
                                          <m:dPr>
                                            <m:ctrlPr>
                                              <a:rPr lang="en-US" sz="1400" i="1">
                                                <a:latin typeface="Cambria Math" panose="02040503050406030204" pitchFamily="18" charset="0"/>
                                              </a:rPr>
                                            </m:ctrlPr>
                                          </m:dPr>
                                          <m:e>
                                            <m:r>
                                              <a:rPr lang="en-US" sz="1400" i="1">
                                                <a:latin typeface="Cambria Math" panose="02040503050406030204" pitchFamily="18" charset="0"/>
                                              </a:rPr>
                                              <m:t>𝑓</m:t>
                                            </m:r>
                                          </m:e>
                                        </m:d>
                                      </m:sup>
                                    </m:sSubSup>
                                    <m:sSup>
                                      <m:sSupPr>
                                        <m:ctrlPr>
                                          <a:rPr lang="en-US" sz="1400" i="1">
                                            <a:latin typeface="Cambria Math" panose="02040503050406030204" pitchFamily="18" charset="0"/>
                                          </a:rPr>
                                        </m:ctrlPr>
                                      </m:sSupPr>
                                      <m:e>
                                        <m:r>
                                          <a:rPr lang="en-US" sz="1400" i="1">
                                            <a:latin typeface="Cambria Math" panose="02040503050406030204" pitchFamily="18" charset="0"/>
                                          </a:rPr>
                                          <m:t>10</m:t>
                                        </m:r>
                                      </m:e>
                                      <m:sup>
                                        <m:r>
                                          <m:rPr>
                                            <m:sty m:val="p"/>
                                          </m:rPr>
                                          <a:rPr lang="en-US" sz="1400">
                                            <a:latin typeface="Cambria Math" panose="02040503050406030204" pitchFamily="18" charset="0"/>
                                          </a:rPr>
                                          <m:t>TL</m:t>
                                        </m:r>
                                        <m:d>
                                          <m:dPr>
                                            <m:ctrlPr>
                                              <a:rPr lang="en-US" sz="1400" i="1">
                                                <a:latin typeface="Cambria Math" panose="02040503050406030204" pitchFamily="18" charset="0"/>
                                              </a:rPr>
                                            </m:ctrlPr>
                                          </m:dPr>
                                          <m:e>
                                            <m:r>
                                              <a:rPr lang="en-US" sz="1400" i="1">
                                                <a:latin typeface="Cambria Math" panose="02040503050406030204" pitchFamily="18" charset="0"/>
                                              </a:rPr>
                                              <m:t>𝑥</m:t>
                                            </m:r>
                                            <m:r>
                                              <a:rPr lang="en-US" sz="1400" i="1">
                                                <a:latin typeface="Cambria Math" panose="02040503050406030204" pitchFamily="18" charset="0"/>
                                              </a:rPr>
                                              <m:t>,</m:t>
                                            </m:r>
                                            <m:r>
                                              <a:rPr lang="en-US" sz="1400" i="1">
                                                <a:latin typeface="Cambria Math" panose="02040503050406030204" pitchFamily="18" charset="0"/>
                                              </a:rPr>
                                              <m:t>𝑦</m:t>
                                            </m:r>
                                            <m:r>
                                              <a:rPr lang="en-US" sz="1400" i="1">
                                                <a:latin typeface="Cambria Math" panose="02040503050406030204" pitchFamily="18" charset="0"/>
                                              </a:rPr>
                                              <m:t>,</m:t>
                                            </m:r>
                                            <m:r>
                                              <a:rPr lang="en-US" sz="1400" i="1">
                                                <a:latin typeface="Cambria Math" panose="02040503050406030204" pitchFamily="18" charset="0"/>
                                              </a:rPr>
                                              <m:t>𝑓</m:t>
                                            </m:r>
                                            <m:r>
                                              <a:rPr lang="en-US" sz="1400" i="1">
                                                <a:latin typeface="Cambria Math" panose="02040503050406030204" pitchFamily="18" charset="0"/>
                                              </a:rPr>
                                              <m:t>,</m:t>
                                            </m:r>
                                            <m:r>
                                              <a:rPr lang="en-US" sz="1400" i="1">
                                                <a:latin typeface="Cambria Math" panose="02040503050406030204" pitchFamily="18" charset="0"/>
                                              </a:rPr>
                                              <m:t>𝑡</m:t>
                                            </m:r>
                                          </m:e>
                                        </m:d>
                                        <m:r>
                                          <a:rPr lang="en-US" sz="1400" i="1">
                                            <a:latin typeface="Cambria Math" panose="02040503050406030204" pitchFamily="18" charset="0"/>
                                          </a:rPr>
                                          <m:t>/10</m:t>
                                        </m:r>
                                      </m:sup>
                                    </m:sSup>
                                  </m:den>
                                </m:f>
                                <m:r>
                                  <a:rPr lang="en-US" sz="1400" i="1">
                                    <a:latin typeface="Cambria Math" panose="02040503050406030204" pitchFamily="18" charset="0"/>
                                  </a:rPr>
                                  <m:t> </m:t>
                                </m:r>
                                <m:r>
                                  <a:rPr lang="en-US" sz="1400" i="1">
                                    <a:latin typeface="Cambria Math" panose="02040503050406030204" pitchFamily="18" charset="0"/>
                                  </a:rPr>
                                  <m:t>𝑑𝑥</m:t>
                                </m:r>
                                <m:r>
                                  <a:rPr lang="en-US" sz="1400" i="1">
                                    <a:latin typeface="Cambria Math" panose="02040503050406030204" pitchFamily="18" charset="0"/>
                                  </a:rPr>
                                  <m:t> </m:t>
                                </m:r>
                                <m:r>
                                  <a:rPr lang="en-US" sz="1400" i="1">
                                    <a:latin typeface="Cambria Math" panose="02040503050406030204" pitchFamily="18" charset="0"/>
                                  </a:rPr>
                                  <m:t>𝑑𝑦</m:t>
                                </m:r>
                              </m:e>
                            </m:nary>
                          </m:e>
                        </m:d>
                      </m:e>
                    </m:func>
                  </m:oMath>
                </a14:m>
                <a:r>
                  <a:rPr lang="en-US" sz="1600" dirty="0">
                    <a:latin typeface="Arial" panose="020B0604020202020204" pitchFamily="34" charset="0"/>
                    <a:cs typeface="Arial" panose="020B0604020202020204" pitchFamily="34" charset="0"/>
                  </a:rPr>
                  <a:t>.</a:t>
                </a:r>
              </a:p>
              <a:p>
                <a:pPr>
                  <a:spcBef>
                    <a:spcPts val="400"/>
                  </a:spcBef>
                  <a:spcAft>
                    <a:spcPts val="400"/>
                  </a:spcAft>
                </a:pPr>
                <a:r>
                  <a:rPr lang="en-US" sz="1600" b="1" i="1" dirty="0">
                    <a:latin typeface="Arial" panose="020B0604020202020204" pitchFamily="34" charset="0"/>
                    <a:cs typeface="Arial" panose="020B0604020202020204" pitchFamily="34" charset="0"/>
                  </a:rPr>
                  <a:t>A</a:t>
                </a:r>
                <a:r>
                  <a:rPr lang="en-US" sz="1600" dirty="0">
                    <a:latin typeface="Arial" panose="020B0604020202020204" pitchFamily="34" charset="0"/>
                    <a:cs typeface="Arial" panose="020B0604020202020204" pitchFamily="34" charset="0"/>
                  </a:rPr>
                  <a:t> is empirically computed by comparing NL to measured OMNI noise since we have </a:t>
                </a:r>
                <a:r>
                  <a:rPr lang="en-US" sz="1600" i="1" dirty="0">
                    <a:latin typeface="Arial" panose="020B0604020202020204" pitchFamily="34" charset="0"/>
                    <a:cs typeface="Arial" panose="020B0604020202020204" pitchFamily="34" charset="0"/>
                  </a:rPr>
                  <a:t>U</a:t>
                </a:r>
                <a:r>
                  <a:rPr lang="en-US" sz="1600" dirty="0">
                    <a:latin typeface="Arial" panose="020B0604020202020204" pitchFamily="34" charset="0"/>
                    <a:cs typeface="Arial" panose="020B0604020202020204" pitchFamily="34" charset="0"/>
                  </a:rPr>
                  <a:t>, </a:t>
                </a:r>
                <a:r>
                  <a:rPr lang="en-US" sz="1600" i="1" dirty="0">
                    <a:latin typeface="Arial" panose="020B0604020202020204" pitchFamily="34" charset="0"/>
                    <a:cs typeface="Arial" panose="020B0604020202020204" pitchFamily="34" charset="0"/>
                  </a:rPr>
                  <a:t>n</a:t>
                </a:r>
                <a:r>
                  <a:rPr lang="en-US" sz="1600" dirty="0">
                    <a:latin typeface="Arial" panose="020B0604020202020204" pitchFamily="34" charset="0"/>
                    <a:cs typeface="Arial" panose="020B0604020202020204" pitchFamily="34" charset="0"/>
                  </a:rPr>
                  <a:t>, and TL.</a:t>
                </a:r>
                <a:endParaRPr lang="en-US" sz="1100" dirty="0">
                  <a:latin typeface="Arial" panose="020B0604020202020204" pitchFamily="34" charset="0"/>
                  <a:cs typeface="Arial" panose="020B0604020202020204" pitchFamily="34" charset="0"/>
                </a:endParaRPr>
              </a:p>
            </p:txBody>
          </p:sp>
        </mc:Choice>
        <mc:Fallback xmlns="">
          <p:sp>
            <p:nvSpPr>
              <p:cNvPr id="32" name="Content Placeholder 2">
                <a:extLst>
                  <a:ext uri="{FF2B5EF4-FFF2-40B4-BE49-F238E27FC236}">
                    <a16:creationId xmlns:a16="http://schemas.microsoft.com/office/drawing/2014/main" id="{8DE8FB97-DE99-46F7-938B-3993AFFCDD2B}"/>
                  </a:ext>
                </a:extLst>
              </p:cNvPr>
              <p:cNvSpPr txBox="1">
                <a:spLocks noRot="1" noChangeAspect="1" noMove="1" noResize="1" noEditPoints="1" noAdjustHandles="1" noChangeArrowheads="1" noChangeShapeType="1" noTextEdit="1"/>
              </p:cNvSpPr>
              <p:nvPr/>
            </p:nvSpPr>
            <p:spPr bwMode="auto">
              <a:xfrm>
                <a:off x="5445747" y="1381150"/>
                <a:ext cx="5323905" cy="3724277"/>
              </a:xfrm>
              <a:prstGeom prst="rect">
                <a:avLst/>
              </a:prstGeom>
              <a:blipFill>
                <a:blip r:embed="rId6"/>
                <a:stretch>
                  <a:fillRect l="-458" t="-491"/>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a14="http://schemas.microsoft.com/office/drawing/2010/main" val="1"/>
                </a:ext>
              </a:extLst>
            </p:spPr>
            <p:txBody>
              <a:bodyPr/>
              <a:lstStyle/>
              <a:p>
                <a:r>
                  <a:rPr lang="en-US">
                    <a:noFill/>
                  </a:rPr>
                  <a:t> </a:t>
                </a:r>
              </a:p>
            </p:txBody>
          </p:sp>
        </mc:Fallback>
      </mc:AlternateContent>
      <p:sp>
        <p:nvSpPr>
          <p:cNvPr id="34" name="Title 1">
            <a:extLst>
              <a:ext uri="{FF2B5EF4-FFF2-40B4-BE49-F238E27FC236}">
                <a16:creationId xmlns:a16="http://schemas.microsoft.com/office/drawing/2014/main" id="{FC9AF0F2-FE0B-4FF2-A30D-ECF80DC15269}"/>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chemeClr val="bg1"/>
                </a:solidFill>
                <a:latin typeface="Arial" panose="020B0604020202020204" pitchFamily="34" charset="0"/>
                <a:cs typeface="Arial" panose="020B0604020202020204" pitchFamily="34" charset="0"/>
              </a:rPr>
              <a:t>Results</a:t>
            </a:r>
            <a:endParaRPr lang="en-AT" dirty="0">
              <a:solidFill>
                <a:schemeClr val="bg1"/>
              </a:solidFill>
              <a:latin typeface="Arial" panose="020B0604020202020204" pitchFamily="34" charset="0"/>
              <a:cs typeface="Arial" panose="020B0604020202020204" pitchFamily="34" charset="0"/>
            </a:endParaRPr>
          </a:p>
        </p:txBody>
      </p:sp>
      <p:sp>
        <p:nvSpPr>
          <p:cNvPr id="36" name="Title 1">
            <a:extLst>
              <a:ext uri="{FF2B5EF4-FFF2-40B4-BE49-F238E27FC236}">
                <a16:creationId xmlns:a16="http://schemas.microsoft.com/office/drawing/2014/main" id="{B5765DDB-D996-4F93-AC45-6D2BDA05074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grpSp>
        <p:nvGrpSpPr>
          <p:cNvPr id="68" name="Group 67">
            <a:extLst>
              <a:ext uri="{FF2B5EF4-FFF2-40B4-BE49-F238E27FC236}">
                <a16:creationId xmlns:a16="http://schemas.microsoft.com/office/drawing/2014/main" id="{2847CA59-4E7E-4AA7-8196-C990CA14B4C8}"/>
              </a:ext>
            </a:extLst>
          </p:cNvPr>
          <p:cNvGrpSpPr/>
          <p:nvPr/>
        </p:nvGrpSpPr>
        <p:grpSpPr>
          <a:xfrm>
            <a:off x="-197757" y="1603975"/>
            <a:ext cx="5469308" cy="2857500"/>
            <a:chOff x="-209667" y="1593209"/>
            <a:chExt cx="5469308" cy="2857500"/>
          </a:xfrm>
        </p:grpSpPr>
        <p:pic>
          <p:nvPicPr>
            <p:cNvPr id="58" name="Picture 57">
              <a:extLst>
                <a:ext uri="{FF2B5EF4-FFF2-40B4-BE49-F238E27FC236}">
                  <a16:creationId xmlns:a16="http://schemas.microsoft.com/office/drawing/2014/main" id="{726CDB0B-25E1-4961-A579-D5F08FD377A1}"/>
                </a:ext>
              </a:extLst>
            </p:cNvPr>
            <p:cNvPicPr>
              <a:picLocks noChangeAspect="1"/>
            </p:cNvPicPr>
            <p:nvPr/>
          </p:nvPicPr>
          <p:blipFill>
            <a:blip r:embed="rId3"/>
            <a:stretch>
              <a:fillRect/>
            </a:stretch>
          </p:blipFill>
          <p:spPr>
            <a:xfrm>
              <a:off x="-209667" y="1593209"/>
              <a:ext cx="5469308" cy="2743200"/>
            </a:xfrm>
            <a:prstGeom prst="rect">
              <a:avLst/>
            </a:prstGeom>
          </p:spPr>
        </p:pic>
        <p:sp>
          <p:nvSpPr>
            <p:cNvPr id="39" name="TextBox 38">
              <a:extLst>
                <a:ext uri="{FF2B5EF4-FFF2-40B4-BE49-F238E27FC236}">
                  <a16:creationId xmlns:a16="http://schemas.microsoft.com/office/drawing/2014/main" id="{0C4A255A-7A56-4117-A20D-7EFE0E1714A7}"/>
                </a:ext>
              </a:extLst>
            </p:cNvPr>
            <p:cNvSpPr txBox="1"/>
            <p:nvPr/>
          </p:nvSpPr>
          <p:spPr>
            <a:xfrm>
              <a:off x="1272450" y="4142932"/>
              <a:ext cx="2486025" cy="307777"/>
            </a:xfrm>
            <a:prstGeom prst="rect">
              <a:avLst/>
            </a:prstGeom>
            <a:noFill/>
          </p:spPr>
          <p:txBody>
            <a:bodyPr wrap="square" rtlCol="0">
              <a:spAutoFit/>
            </a:bodyPr>
            <a:lstStyle/>
            <a:p>
              <a:pPr algn="ctr"/>
              <a:r>
                <a:rPr lang="en-US" sz="1400" dirty="0"/>
                <a:t>Wind Speed (</a:t>
              </a:r>
              <a:r>
                <a:rPr lang="en-US" sz="1400" dirty="0" err="1"/>
                <a:t>kts</a:t>
              </a:r>
              <a:r>
                <a:rPr lang="en-US" sz="1400" dirty="0"/>
                <a:t>)</a:t>
              </a:r>
            </a:p>
          </p:txBody>
        </p:sp>
        <p:sp>
          <p:nvSpPr>
            <p:cNvPr id="41" name="TextBox 40">
              <a:extLst>
                <a:ext uri="{FF2B5EF4-FFF2-40B4-BE49-F238E27FC236}">
                  <a16:creationId xmlns:a16="http://schemas.microsoft.com/office/drawing/2014/main" id="{888CF3C9-8C38-479E-ABBB-A7B8A1154DD2}"/>
                </a:ext>
              </a:extLst>
            </p:cNvPr>
            <p:cNvSpPr txBox="1"/>
            <p:nvPr/>
          </p:nvSpPr>
          <p:spPr>
            <a:xfrm rot="16200000">
              <a:off x="-758758" y="2810921"/>
              <a:ext cx="1919290" cy="307777"/>
            </a:xfrm>
            <a:prstGeom prst="rect">
              <a:avLst/>
            </a:prstGeom>
            <a:noFill/>
          </p:spPr>
          <p:txBody>
            <a:bodyPr wrap="square" rtlCol="0">
              <a:spAutoFit/>
            </a:bodyPr>
            <a:lstStyle/>
            <a:p>
              <a:pPr algn="ctr"/>
              <a:r>
                <a:rPr lang="en-US" sz="1400" dirty="0"/>
                <a:t>NL (dB//</a:t>
              </a:r>
              <a:r>
                <a:rPr lang="el-GR" sz="1400" dirty="0"/>
                <a:t>μ</a:t>
              </a:r>
              <a:r>
                <a:rPr lang="en-US" sz="1400" dirty="0"/>
                <a:t>Pa</a:t>
              </a:r>
              <a:r>
                <a:rPr lang="en-US" sz="1400" baseline="30000" dirty="0"/>
                <a:t>2</a:t>
              </a:r>
              <a:r>
                <a:rPr lang="en-US" sz="1400" dirty="0"/>
                <a:t>/Hz)</a:t>
              </a:r>
            </a:p>
          </p:txBody>
        </p:sp>
      </p:grpSp>
      <p:grpSp>
        <p:nvGrpSpPr>
          <p:cNvPr id="67" name="Group 66">
            <a:extLst>
              <a:ext uri="{FF2B5EF4-FFF2-40B4-BE49-F238E27FC236}">
                <a16:creationId xmlns:a16="http://schemas.microsoft.com/office/drawing/2014/main" id="{57A25490-EC90-4808-BFC1-47F60C33F0EE}"/>
              </a:ext>
            </a:extLst>
          </p:cNvPr>
          <p:cNvGrpSpPr/>
          <p:nvPr/>
        </p:nvGrpSpPr>
        <p:grpSpPr>
          <a:xfrm>
            <a:off x="5290148" y="1603975"/>
            <a:ext cx="5469307" cy="2857500"/>
            <a:chOff x="5321409" y="1593209"/>
            <a:chExt cx="5469307" cy="2857500"/>
          </a:xfrm>
        </p:grpSpPr>
        <p:pic>
          <p:nvPicPr>
            <p:cNvPr id="37" name="Picture 36">
              <a:extLst>
                <a:ext uri="{FF2B5EF4-FFF2-40B4-BE49-F238E27FC236}">
                  <a16:creationId xmlns:a16="http://schemas.microsoft.com/office/drawing/2014/main" id="{6818EE8C-25E6-4318-BA26-772B6E7E52D0}"/>
                </a:ext>
              </a:extLst>
            </p:cNvPr>
            <p:cNvPicPr>
              <a:picLocks noChangeAspect="1"/>
            </p:cNvPicPr>
            <p:nvPr/>
          </p:nvPicPr>
          <p:blipFill>
            <a:blip r:embed="rId4"/>
            <a:stretch>
              <a:fillRect/>
            </a:stretch>
          </p:blipFill>
          <p:spPr>
            <a:xfrm>
              <a:off x="5321409" y="1593209"/>
              <a:ext cx="5469307" cy="2743200"/>
            </a:xfrm>
            <a:prstGeom prst="rect">
              <a:avLst/>
            </a:prstGeom>
          </p:spPr>
        </p:pic>
        <p:sp>
          <p:nvSpPr>
            <p:cNvPr id="40" name="TextBox 39">
              <a:extLst>
                <a:ext uri="{FF2B5EF4-FFF2-40B4-BE49-F238E27FC236}">
                  <a16:creationId xmlns:a16="http://schemas.microsoft.com/office/drawing/2014/main" id="{A5E17288-D825-4639-B913-54DEF6A9B407}"/>
                </a:ext>
              </a:extLst>
            </p:cNvPr>
            <p:cNvSpPr txBox="1"/>
            <p:nvPr/>
          </p:nvSpPr>
          <p:spPr>
            <a:xfrm>
              <a:off x="6803526" y="4142932"/>
              <a:ext cx="2486025" cy="307777"/>
            </a:xfrm>
            <a:prstGeom prst="rect">
              <a:avLst/>
            </a:prstGeom>
            <a:noFill/>
          </p:spPr>
          <p:txBody>
            <a:bodyPr wrap="square" rtlCol="0">
              <a:spAutoFit/>
            </a:bodyPr>
            <a:lstStyle/>
            <a:p>
              <a:pPr algn="ctr"/>
              <a:r>
                <a:rPr lang="en-US" sz="1400" dirty="0"/>
                <a:t>Time (Julian Day)</a:t>
              </a:r>
            </a:p>
          </p:txBody>
        </p:sp>
        <p:sp>
          <p:nvSpPr>
            <p:cNvPr id="42" name="TextBox 41">
              <a:extLst>
                <a:ext uri="{FF2B5EF4-FFF2-40B4-BE49-F238E27FC236}">
                  <a16:creationId xmlns:a16="http://schemas.microsoft.com/office/drawing/2014/main" id="{B5BF8A3F-E532-44B0-B303-86D00E4DB826}"/>
                </a:ext>
              </a:extLst>
            </p:cNvPr>
            <p:cNvSpPr txBox="1"/>
            <p:nvPr/>
          </p:nvSpPr>
          <p:spPr>
            <a:xfrm rot="16200000">
              <a:off x="4772318" y="2810920"/>
              <a:ext cx="1919290" cy="307777"/>
            </a:xfrm>
            <a:prstGeom prst="rect">
              <a:avLst/>
            </a:prstGeom>
            <a:noFill/>
          </p:spPr>
          <p:txBody>
            <a:bodyPr wrap="square" rtlCol="0">
              <a:spAutoFit/>
            </a:bodyPr>
            <a:lstStyle/>
            <a:p>
              <a:pPr algn="ctr"/>
              <a:r>
                <a:rPr lang="en-US" sz="1400" dirty="0"/>
                <a:t>NL (dB//</a:t>
              </a:r>
              <a:r>
                <a:rPr lang="el-GR" sz="1400" dirty="0"/>
                <a:t>μ</a:t>
              </a:r>
              <a:r>
                <a:rPr lang="en-US" sz="1400" dirty="0"/>
                <a:t>Pa</a:t>
              </a:r>
              <a:r>
                <a:rPr lang="en-US" sz="1400" baseline="30000" dirty="0"/>
                <a:t>2</a:t>
              </a:r>
              <a:r>
                <a:rPr lang="en-US" sz="1400" dirty="0"/>
                <a:t>/Hz)</a:t>
              </a:r>
            </a:p>
          </p:txBody>
        </p:sp>
      </p:grpSp>
      <p:cxnSp>
        <p:nvCxnSpPr>
          <p:cNvPr id="54" name="Straight Connector 53">
            <a:extLst>
              <a:ext uri="{FF2B5EF4-FFF2-40B4-BE49-F238E27FC236}">
                <a16:creationId xmlns:a16="http://schemas.microsoft.com/office/drawing/2014/main" id="{5C5B048E-216C-4892-944C-7371F4A528DE}"/>
              </a:ext>
            </a:extLst>
          </p:cNvPr>
          <p:cNvCxnSpPr>
            <a:cxnSpLocks/>
          </p:cNvCxnSpPr>
          <p:nvPr/>
        </p:nvCxnSpPr>
        <p:spPr>
          <a:xfrm>
            <a:off x="5425440" y="1018892"/>
            <a:ext cx="20307" cy="5895710"/>
          </a:xfrm>
          <a:prstGeom prst="line">
            <a:avLst/>
          </a:prstGeom>
          <a:ln w="19050">
            <a:solidFill>
              <a:srgbClr val="131C2C"/>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ADAB95BA-7AB3-4884-B733-B67A1BFFF803}"/>
              </a:ext>
            </a:extLst>
          </p:cNvPr>
          <p:cNvSpPr txBox="1"/>
          <p:nvPr/>
        </p:nvSpPr>
        <p:spPr>
          <a:xfrm>
            <a:off x="101716" y="1369076"/>
            <a:ext cx="3317162" cy="307777"/>
          </a:xfrm>
          <a:prstGeom prst="rect">
            <a:avLst/>
          </a:prstGeom>
          <a:noFill/>
        </p:spPr>
        <p:txBody>
          <a:bodyPr wrap="square" rtlCol="0">
            <a:spAutoFit/>
          </a:bodyPr>
          <a:lstStyle/>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Example from July 2019:</a:t>
            </a:r>
          </a:p>
        </p:txBody>
      </p:sp>
      <p:sp>
        <p:nvSpPr>
          <p:cNvPr id="69" name="TextBox 68">
            <a:extLst>
              <a:ext uri="{FF2B5EF4-FFF2-40B4-BE49-F238E27FC236}">
                <a16:creationId xmlns:a16="http://schemas.microsoft.com/office/drawing/2014/main" id="{D5E89E73-A79E-4C09-ACE0-4C6A4CE45599}"/>
              </a:ext>
            </a:extLst>
          </p:cNvPr>
          <p:cNvSpPr txBox="1"/>
          <p:nvPr/>
        </p:nvSpPr>
        <p:spPr>
          <a:xfrm>
            <a:off x="5425440" y="1369076"/>
            <a:ext cx="3317162" cy="307777"/>
          </a:xfrm>
          <a:prstGeom prst="rect">
            <a:avLst/>
          </a:prstGeom>
          <a:noFill/>
        </p:spPr>
        <p:txBody>
          <a:bodyPr wrap="square" rtlCol="0">
            <a:spAutoFit/>
          </a:bodyPr>
          <a:lstStyle/>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Example from July 2019:</a:t>
            </a:r>
          </a:p>
        </p:txBody>
      </p:sp>
      <p:sp>
        <p:nvSpPr>
          <p:cNvPr id="70" name="TextBox 69">
            <a:extLst>
              <a:ext uri="{FF2B5EF4-FFF2-40B4-BE49-F238E27FC236}">
                <a16:creationId xmlns:a16="http://schemas.microsoft.com/office/drawing/2014/main" id="{35635876-F92D-4CD6-B9B9-6F195094B59F}"/>
              </a:ext>
            </a:extLst>
          </p:cNvPr>
          <p:cNvSpPr txBox="1"/>
          <p:nvPr/>
        </p:nvSpPr>
        <p:spPr>
          <a:xfrm>
            <a:off x="101715" y="4360628"/>
            <a:ext cx="5350360" cy="307777"/>
          </a:xfrm>
          <a:prstGeom prst="rect">
            <a:avLst/>
          </a:prstGeom>
          <a:noFill/>
        </p:spPr>
        <p:txBody>
          <a:bodyPr wrap="square" rtlCol="0">
            <a:spAutoFit/>
          </a:bodyPr>
          <a:lstStyle/>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Model 1 Noise Level Predictions:</a:t>
            </a:r>
          </a:p>
        </p:txBody>
      </p:sp>
      <p:sp>
        <p:nvSpPr>
          <p:cNvPr id="71" name="TextBox 70">
            <a:extLst>
              <a:ext uri="{FF2B5EF4-FFF2-40B4-BE49-F238E27FC236}">
                <a16:creationId xmlns:a16="http://schemas.microsoft.com/office/drawing/2014/main" id="{20C52A08-64F9-42AD-A414-D40BD902F60C}"/>
              </a:ext>
            </a:extLst>
          </p:cNvPr>
          <p:cNvSpPr txBox="1"/>
          <p:nvPr/>
        </p:nvSpPr>
        <p:spPr>
          <a:xfrm>
            <a:off x="5425439" y="4360628"/>
            <a:ext cx="5270135" cy="307777"/>
          </a:xfrm>
          <a:prstGeom prst="rect">
            <a:avLst/>
          </a:prstGeom>
          <a:noFill/>
        </p:spPr>
        <p:txBody>
          <a:bodyPr wrap="square" rtlCol="0">
            <a:spAutoFit/>
          </a:bodyPr>
          <a:lstStyle/>
          <a:p>
            <a:pPr marL="17145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Model 2 Source Level Predictions:</a:t>
            </a:r>
          </a:p>
        </p:txBody>
      </p:sp>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843963D4-6C02-4045-9EDE-8F2662C20422}"/>
                  </a:ext>
                </a:extLst>
              </p:cNvPr>
              <p:cNvSpPr/>
              <p:nvPr/>
            </p:nvSpPr>
            <p:spPr>
              <a:xfrm>
                <a:off x="6764963" y="4646530"/>
                <a:ext cx="257519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1600" dirty="0">
                          <a:latin typeface="Cambria Math" panose="02040503050406030204" pitchFamily="18" charset="0"/>
                          <a:cs typeface="Arial" panose="020B0604020202020204" pitchFamily="34" charset="0"/>
                        </a:rPr>
                        <m:t>S</m:t>
                      </m:r>
                      <m:r>
                        <m:rPr>
                          <m:sty m:val="p"/>
                        </m:rPr>
                        <a:rPr lang="en-US" sz="1600">
                          <a:latin typeface="Cambria Math" panose="02040503050406030204" pitchFamily="18" charset="0"/>
                          <a:cs typeface="Arial" panose="020B0604020202020204" pitchFamily="34" charset="0"/>
                        </a:rPr>
                        <m:t>L</m:t>
                      </m:r>
                      <m:r>
                        <a:rPr lang="en-US" sz="1600" i="1">
                          <a:latin typeface="Cambria Math" panose="02040503050406030204" pitchFamily="18" charset="0"/>
                          <a:cs typeface="Arial" panose="020B0604020202020204" pitchFamily="34" charset="0"/>
                        </a:rPr>
                        <m:t>=</m:t>
                      </m:r>
                      <m:r>
                        <a:rPr lang="en-US" sz="1600" i="1">
                          <a:latin typeface="Cambria Math" panose="02040503050406030204" pitchFamily="18" charset="0"/>
                          <a:cs typeface="Arial" panose="020B0604020202020204" pitchFamily="34" charset="0"/>
                        </a:rPr>
                        <m:t>𝐴</m:t>
                      </m:r>
                      <m:r>
                        <a:rPr lang="en-US" sz="1600" i="1">
                          <a:latin typeface="Cambria Math" panose="02040503050406030204" pitchFamily="18" charset="0"/>
                          <a:cs typeface="Arial" panose="020B0604020202020204" pitchFamily="34" charset="0"/>
                        </a:rPr>
                        <m:t>+10</m:t>
                      </m:r>
                      <m:r>
                        <a:rPr lang="en-US" sz="1600" i="1">
                          <a:latin typeface="Cambria Math" panose="02040503050406030204" pitchFamily="18" charset="0"/>
                          <a:cs typeface="Arial" panose="020B0604020202020204" pitchFamily="34" charset="0"/>
                        </a:rPr>
                        <m:t>𝑛</m:t>
                      </m:r>
                      <m:func>
                        <m:funcPr>
                          <m:ctrlPr>
                            <a:rPr lang="en-US" sz="1600" i="1">
                              <a:latin typeface="Cambria Math" panose="02040503050406030204" pitchFamily="18" charset="0"/>
                              <a:cs typeface="Arial" panose="020B0604020202020204" pitchFamily="34" charset="0"/>
                            </a:rPr>
                          </m:ctrlPr>
                        </m:funcPr>
                        <m:fName>
                          <m:sSub>
                            <m:sSubPr>
                              <m:ctrlPr>
                                <a:rPr lang="en-US" sz="1600" i="1">
                                  <a:latin typeface="Cambria Math" panose="02040503050406030204" pitchFamily="18" charset="0"/>
                                  <a:cs typeface="Arial" panose="020B0604020202020204" pitchFamily="34" charset="0"/>
                                </a:rPr>
                              </m:ctrlPr>
                            </m:sSubPr>
                            <m:e>
                              <m:r>
                                <m:rPr>
                                  <m:sty m:val="p"/>
                                </m:rPr>
                                <a:rPr lang="en-US" sz="1600">
                                  <a:latin typeface="Cambria Math" panose="02040503050406030204" pitchFamily="18" charset="0"/>
                                  <a:cs typeface="Arial" panose="020B0604020202020204" pitchFamily="34" charset="0"/>
                                </a:rPr>
                                <m:t>log</m:t>
                              </m:r>
                            </m:e>
                            <m:sub>
                              <m:r>
                                <a:rPr lang="en-US" sz="1600" i="1">
                                  <a:latin typeface="Cambria Math" panose="02040503050406030204" pitchFamily="18" charset="0"/>
                                  <a:cs typeface="Arial" panose="020B0604020202020204" pitchFamily="34" charset="0"/>
                                </a:rPr>
                                <m:t>10</m:t>
                              </m:r>
                            </m:sub>
                          </m:sSub>
                        </m:fName>
                        <m:e>
                          <m:d>
                            <m:dPr>
                              <m:ctrlPr>
                                <a:rPr lang="en-US" sz="1600" i="1">
                                  <a:latin typeface="Cambria Math" panose="02040503050406030204" pitchFamily="18" charset="0"/>
                                  <a:cs typeface="Arial" panose="020B0604020202020204" pitchFamily="34" charset="0"/>
                                </a:rPr>
                              </m:ctrlPr>
                            </m:dPr>
                            <m:e>
                              <m:f>
                                <m:fPr>
                                  <m:type m:val="lin"/>
                                  <m:ctrlPr>
                                    <a:rPr lang="en-US" sz="1600" i="1">
                                      <a:latin typeface="Cambria Math" panose="02040503050406030204" pitchFamily="18" charset="0"/>
                                      <a:cs typeface="Arial" panose="020B0604020202020204" pitchFamily="34" charset="0"/>
                                    </a:rPr>
                                  </m:ctrlPr>
                                </m:fPr>
                                <m:num>
                                  <m:r>
                                    <a:rPr lang="en-US" sz="1600" i="1">
                                      <a:latin typeface="Cambria Math" panose="02040503050406030204" pitchFamily="18" charset="0"/>
                                      <a:cs typeface="Arial" panose="020B0604020202020204" pitchFamily="34" charset="0"/>
                                    </a:rPr>
                                    <m:t>𝑈</m:t>
                                  </m:r>
                                </m:num>
                                <m:den>
                                  <m:sSub>
                                    <m:sSubPr>
                                      <m:ctrlPr>
                                        <a:rPr lang="en-US" sz="1600" i="1">
                                          <a:latin typeface="Cambria Math" panose="02040503050406030204" pitchFamily="18" charset="0"/>
                                          <a:cs typeface="Arial" panose="020B0604020202020204" pitchFamily="34" charset="0"/>
                                        </a:rPr>
                                      </m:ctrlPr>
                                    </m:sSubPr>
                                    <m:e>
                                      <m:r>
                                        <a:rPr lang="en-US" sz="1600" i="1">
                                          <a:latin typeface="Cambria Math" panose="02040503050406030204" pitchFamily="18" charset="0"/>
                                          <a:cs typeface="Arial" panose="020B0604020202020204" pitchFamily="34" charset="0"/>
                                        </a:rPr>
                                        <m:t>𝑈</m:t>
                                      </m:r>
                                    </m:e>
                                    <m:sub>
                                      <m:r>
                                        <a:rPr lang="en-US" sz="1600" i="1">
                                          <a:latin typeface="Cambria Math" panose="02040503050406030204" pitchFamily="18" charset="0"/>
                                          <a:cs typeface="Arial" panose="020B0604020202020204" pitchFamily="34" charset="0"/>
                                        </a:rPr>
                                        <m:t>0</m:t>
                                      </m:r>
                                    </m:sub>
                                  </m:sSub>
                                </m:den>
                              </m:f>
                            </m:e>
                          </m:d>
                        </m:e>
                      </m:func>
                    </m:oMath>
                  </m:oMathPara>
                </a14:m>
                <a:endParaRPr lang="en-US" sz="1600" dirty="0"/>
              </a:p>
            </p:txBody>
          </p:sp>
        </mc:Choice>
        <mc:Fallback xmlns="">
          <p:sp>
            <p:nvSpPr>
              <p:cNvPr id="79" name="Rectangle 78">
                <a:extLst>
                  <a:ext uri="{FF2B5EF4-FFF2-40B4-BE49-F238E27FC236}">
                    <a16:creationId xmlns:a16="http://schemas.microsoft.com/office/drawing/2014/main" id="{843963D4-6C02-4045-9EDE-8F2662C20422}"/>
                  </a:ext>
                </a:extLst>
              </p:cNvPr>
              <p:cNvSpPr>
                <a:spLocks noRot="1" noChangeAspect="1" noMove="1" noResize="1" noEditPoints="1" noAdjustHandles="1" noChangeArrowheads="1" noChangeShapeType="1" noTextEdit="1"/>
              </p:cNvSpPr>
              <p:nvPr/>
            </p:nvSpPr>
            <p:spPr>
              <a:xfrm>
                <a:off x="6764963" y="4646530"/>
                <a:ext cx="2575192" cy="338554"/>
              </a:xfrm>
              <a:prstGeom prst="rect">
                <a:avLst/>
              </a:prstGeom>
              <a:blipFill>
                <a:blip r:embed="rId5"/>
                <a:stretch>
                  <a:fillRect t="-101786" r="-7820" b="-162500"/>
                </a:stretch>
              </a:blipFill>
            </p:spPr>
            <p:txBody>
              <a:bodyPr/>
              <a:lstStyle/>
              <a:p>
                <a:r>
                  <a:rPr lang="en-US">
                    <a:noFill/>
                  </a:rPr>
                  <a:t> </a:t>
                </a:r>
              </a:p>
            </p:txBody>
          </p:sp>
        </mc:Fallback>
      </mc:AlternateContent>
      <p:pic>
        <p:nvPicPr>
          <p:cNvPr id="80" name="Picture 79">
            <a:extLst>
              <a:ext uri="{FF2B5EF4-FFF2-40B4-BE49-F238E27FC236}">
                <a16:creationId xmlns:a16="http://schemas.microsoft.com/office/drawing/2014/main" id="{217C1784-6D3B-4985-8A3B-F0FB24773659}"/>
              </a:ext>
            </a:extLst>
          </p:cNvPr>
          <p:cNvPicPr>
            <a:picLocks noChangeAspect="1"/>
          </p:cNvPicPr>
          <p:nvPr/>
        </p:nvPicPr>
        <p:blipFill>
          <a:blip r:embed="rId6"/>
          <a:stretch>
            <a:fillRect/>
          </a:stretch>
        </p:blipFill>
        <p:spPr>
          <a:xfrm>
            <a:off x="-26307" y="4892842"/>
            <a:ext cx="5547359" cy="1920240"/>
          </a:xfrm>
          <a:prstGeom prst="rect">
            <a:avLst/>
          </a:prstGeom>
        </p:spPr>
      </p:pic>
      <p:pic>
        <p:nvPicPr>
          <p:cNvPr id="81" name="Picture 80">
            <a:extLst>
              <a:ext uri="{FF2B5EF4-FFF2-40B4-BE49-F238E27FC236}">
                <a16:creationId xmlns:a16="http://schemas.microsoft.com/office/drawing/2014/main" id="{B5C5E75B-6BAE-42E0-9124-652C9856B6E7}"/>
              </a:ext>
            </a:extLst>
          </p:cNvPr>
          <p:cNvPicPr>
            <a:picLocks noChangeAspect="1"/>
          </p:cNvPicPr>
          <p:nvPr/>
        </p:nvPicPr>
        <p:blipFill>
          <a:blip r:embed="rId7"/>
          <a:stretch>
            <a:fillRect/>
          </a:stretch>
        </p:blipFill>
        <p:spPr>
          <a:xfrm>
            <a:off x="5393071" y="4892842"/>
            <a:ext cx="5547359" cy="1920240"/>
          </a:xfrm>
          <a:prstGeom prst="rect">
            <a:avLst/>
          </a:prstGeom>
        </p:spPr>
      </p:pic>
      <mc:AlternateContent xmlns:mc="http://schemas.openxmlformats.org/markup-compatibility/2006" xmlns:a14="http://schemas.microsoft.com/office/drawing/2010/main">
        <mc:Choice Requires="a14">
          <p:sp>
            <p:nvSpPr>
              <p:cNvPr id="82" name="Rectangle 81">
                <a:extLst>
                  <a:ext uri="{FF2B5EF4-FFF2-40B4-BE49-F238E27FC236}">
                    <a16:creationId xmlns:a16="http://schemas.microsoft.com/office/drawing/2014/main" id="{8196E0CC-D154-4554-B876-E8F0390DF64F}"/>
                  </a:ext>
                </a:extLst>
              </p:cNvPr>
              <p:cNvSpPr/>
              <p:nvPr/>
            </p:nvSpPr>
            <p:spPr>
              <a:xfrm>
                <a:off x="1466697" y="4646530"/>
                <a:ext cx="2620396"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1600">
                          <a:latin typeface="Cambria Math" panose="02040503050406030204" pitchFamily="18" charset="0"/>
                          <a:cs typeface="Arial" panose="020B0604020202020204" pitchFamily="34" charset="0"/>
                        </a:rPr>
                        <m:t>NL</m:t>
                      </m:r>
                      <m:r>
                        <a:rPr lang="en-US" sz="1600" i="1">
                          <a:latin typeface="Cambria Math" panose="02040503050406030204" pitchFamily="18" charset="0"/>
                          <a:cs typeface="Arial" panose="020B0604020202020204" pitchFamily="34" charset="0"/>
                        </a:rPr>
                        <m:t>=</m:t>
                      </m:r>
                      <m:r>
                        <a:rPr lang="en-US" sz="1600" i="1">
                          <a:latin typeface="Cambria Math" panose="02040503050406030204" pitchFamily="18" charset="0"/>
                          <a:cs typeface="Arial" panose="020B0604020202020204" pitchFamily="34" charset="0"/>
                        </a:rPr>
                        <m:t>𝐵</m:t>
                      </m:r>
                      <m:r>
                        <a:rPr lang="en-US" sz="1600" i="1">
                          <a:latin typeface="Cambria Math" panose="02040503050406030204" pitchFamily="18" charset="0"/>
                          <a:cs typeface="Arial" panose="020B0604020202020204" pitchFamily="34" charset="0"/>
                        </a:rPr>
                        <m:t>+10</m:t>
                      </m:r>
                      <m:r>
                        <a:rPr lang="en-US" sz="1600" i="1">
                          <a:latin typeface="Cambria Math" panose="02040503050406030204" pitchFamily="18" charset="0"/>
                          <a:cs typeface="Arial" panose="020B0604020202020204" pitchFamily="34" charset="0"/>
                        </a:rPr>
                        <m:t>𝑛</m:t>
                      </m:r>
                      <m:func>
                        <m:funcPr>
                          <m:ctrlPr>
                            <a:rPr lang="en-US" sz="1600" i="1">
                              <a:latin typeface="Cambria Math" panose="02040503050406030204" pitchFamily="18" charset="0"/>
                              <a:cs typeface="Arial" panose="020B0604020202020204" pitchFamily="34" charset="0"/>
                            </a:rPr>
                          </m:ctrlPr>
                        </m:funcPr>
                        <m:fName>
                          <m:sSub>
                            <m:sSubPr>
                              <m:ctrlPr>
                                <a:rPr lang="en-US" sz="1600" i="1">
                                  <a:latin typeface="Cambria Math" panose="02040503050406030204" pitchFamily="18" charset="0"/>
                                  <a:cs typeface="Arial" panose="020B0604020202020204" pitchFamily="34" charset="0"/>
                                </a:rPr>
                              </m:ctrlPr>
                            </m:sSubPr>
                            <m:e>
                              <m:r>
                                <m:rPr>
                                  <m:sty m:val="p"/>
                                </m:rPr>
                                <a:rPr lang="en-US" sz="1600">
                                  <a:latin typeface="Cambria Math" panose="02040503050406030204" pitchFamily="18" charset="0"/>
                                  <a:cs typeface="Arial" panose="020B0604020202020204" pitchFamily="34" charset="0"/>
                                </a:rPr>
                                <m:t>log</m:t>
                              </m:r>
                            </m:e>
                            <m:sub>
                              <m:r>
                                <a:rPr lang="en-US" sz="1600" i="1">
                                  <a:latin typeface="Cambria Math" panose="02040503050406030204" pitchFamily="18" charset="0"/>
                                  <a:cs typeface="Arial" panose="020B0604020202020204" pitchFamily="34" charset="0"/>
                                </a:rPr>
                                <m:t>10</m:t>
                              </m:r>
                            </m:sub>
                          </m:sSub>
                        </m:fName>
                        <m:e>
                          <m:d>
                            <m:dPr>
                              <m:ctrlPr>
                                <a:rPr lang="en-US" sz="1600" i="1">
                                  <a:latin typeface="Cambria Math" panose="02040503050406030204" pitchFamily="18" charset="0"/>
                                  <a:cs typeface="Arial" panose="020B0604020202020204" pitchFamily="34" charset="0"/>
                                </a:rPr>
                              </m:ctrlPr>
                            </m:dPr>
                            <m:e>
                              <m:f>
                                <m:fPr>
                                  <m:type m:val="lin"/>
                                  <m:ctrlPr>
                                    <a:rPr lang="en-US" sz="1600" i="1">
                                      <a:latin typeface="Cambria Math" panose="02040503050406030204" pitchFamily="18" charset="0"/>
                                      <a:cs typeface="Arial" panose="020B0604020202020204" pitchFamily="34" charset="0"/>
                                    </a:rPr>
                                  </m:ctrlPr>
                                </m:fPr>
                                <m:num>
                                  <m:r>
                                    <a:rPr lang="en-US" sz="1600" i="1">
                                      <a:latin typeface="Cambria Math" panose="02040503050406030204" pitchFamily="18" charset="0"/>
                                      <a:cs typeface="Arial" panose="020B0604020202020204" pitchFamily="34" charset="0"/>
                                    </a:rPr>
                                    <m:t>𝑈</m:t>
                                  </m:r>
                                </m:num>
                                <m:den>
                                  <m:sSub>
                                    <m:sSubPr>
                                      <m:ctrlPr>
                                        <a:rPr lang="en-US" sz="1600" i="1">
                                          <a:latin typeface="Cambria Math" panose="02040503050406030204" pitchFamily="18" charset="0"/>
                                          <a:cs typeface="Arial" panose="020B0604020202020204" pitchFamily="34" charset="0"/>
                                        </a:rPr>
                                      </m:ctrlPr>
                                    </m:sSubPr>
                                    <m:e>
                                      <m:r>
                                        <a:rPr lang="en-US" sz="1600" i="1">
                                          <a:latin typeface="Cambria Math" panose="02040503050406030204" pitchFamily="18" charset="0"/>
                                          <a:cs typeface="Arial" panose="020B0604020202020204" pitchFamily="34" charset="0"/>
                                        </a:rPr>
                                        <m:t>𝑈</m:t>
                                      </m:r>
                                    </m:e>
                                    <m:sub>
                                      <m:r>
                                        <a:rPr lang="en-US" sz="1600" i="1">
                                          <a:latin typeface="Cambria Math" panose="02040503050406030204" pitchFamily="18" charset="0"/>
                                          <a:cs typeface="Arial" panose="020B0604020202020204" pitchFamily="34" charset="0"/>
                                        </a:rPr>
                                        <m:t>0</m:t>
                                      </m:r>
                                    </m:sub>
                                  </m:sSub>
                                </m:den>
                              </m:f>
                            </m:e>
                          </m:d>
                        </m:e>
                      </m:func>
                    </m:oMath>
                  </m:oMathPara>
                </a14:m>
                <a:endParaRPr lang="en-US" sz="1600" dirty="0"/>
              </a:p>
            </p:txBody>
          </p:sp>
        </mc:Choice>
        <mc:Fallback xmlns="">
          <p:sp>
            <p:nvSpPr>
              <p:cNvPr id="82" name="Rectangle 81">
                <a:extLst>
                  <a:ext uri="{FF2B5EF4-FFF2-40B4-BE49-F238E27FC236}">
                    <a16:creationId xmlns:a16="http://schemas.microsoft.com/office/drawing/2014/main" id="{8196E0CC-D154-4554-B876-E8F0390DF64F}"/>
                  </a:ext>
                </a:extLst>
              </p:cNvPr>
              <p:cNvSpPr>
                <a:spLocks noRot="1" noChangeAspect="1" noMove="1" noResize="1" noEditPoints="1" noAdjustHandles="1" noChangeArrowheads="1" noChangeShapeType="1" noTextEdit="1"/>
              </p:cNvSpPr>
              <p:nvPr/>
            </p:nvSpPr>
            <p:spPr>
              <a:xfrm>
                <a:off x="1466697" y="4646530"/>
                <a:ext cx="2620396" cy="338554"/>
              </a:xfrm>
              <a:prstGeom prst="rect">
                <a:avLst/>
              </a:prstGeom>
              <a:blipFill>
                <a:blip r:embed="rId8"/>
                <a:stretch>
                  <a:fillRect t="-101786" r="-7925" b="-16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6F3672E8-2CD1-46FB-BBAE-35EC95A0F0E7}"/>
                  </a:ext>
                </a:extLst>
              </p:cNvPr>
              <p:cNvSpPr txBox="1"/>
              <p:nvPr/>
            </p:nvSpPr>
            <p:spPr>
              <a:xfrm>
                <a:off x="10161259" y="4815807"/>
                <a:ext cx="629980" cy="1615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050" b="0" i="1" smtClean="0">
                              <a:latin typeface="Cambria Math" panose="02040503050406030204" pitchFamily="18" charset="0"/>
                            </a:rPr>
                          </m:ctrlPr>
                        </m:sSubPr>
                        <m:e>
                          <m:r>
                            <a:rPr lang="en-US" sz="1050" b="0" i="1" smtClean="0">
                              <a:latin typeface="Cambria Math" panose="02040503050406030204" pitchFamily="18" charset="0"/>
                            </a:rPr>
                            <m:t>𝑈</m:t>
                          </m:r>
                        </m:e>
                        <m:sub>
                          <m:r>
                            <a:rPr lang="en-US" sz="1050" b="0" i="1" smtClean="0">
                              <a:latin typeface="Cambria Math" panose="02040503050406030204" pitchFamily="18" charset="0"/>
                            </a:rPr>
                            <m:t>0</m:t>
                          </m:r>
                        </m:sub>
                      </m:sSub>
                      <m:r>
                        <a:rPr lang="en-US" sz="1050" b="0" i="1" smtClean="0">
                          <a:latin typeface="Cambria Math" panose="02040503050406030204" pitchFamily="18" charset="0"/>
                        </a:rPr>
                        <m:t>=1 </m:t>
                      </m:r>
                      <m:r>
                        <m:rPr>
                          <m:sty m:val="p"/>
                        </m:rPr>
                        <a:rPr lang="en-US" sz="1050" b="0" i="0" smtClean="0">
                          <a:latin typeface="Cambria Math" panose="02040503050406030204" pitchFamily="18" charset="0"/>
                        </a:rPr>
                        <m:t>kts</m:t>
                      </m:r>
                    </m:oMath>
                  </m:oMathPara>
                </a14:m>
                <a:endParaRPr lang="en-US" sz="1050" dirty="0"/>
              </a:p>
            </p:txBody>
          </p:sp>
        </mc:Choice>
        <mc:Fallback xmlns="">
          <p:sp>
            <p:nvSpPr>
              <p:cNvPr id="83" name="TextBox 82">
                <a:extLst>
                  <a:ext uri="{FF2B5EF4-FFF2-40B4-BE49-F238E27FC236}">
                    <a16:creationId xmlns:a16="http://schemas.microsoft.com/office/drawing/2014/main" id="{6F3672E8-2CD1-46FB-BBAE-35EC95A0F0E7}"/>
                  </a:ext>
                </a:extLst>
              </p:cNvPr>
              <p:cNvSpPr txBox="1">
                <a:spLocks noRot="1" noChangeAspect="1" noMove="1" noResize="1" noEditPoints="1" noAdjustHandles="1" noChangeArrowheads="1" noChangeShapeType="1" noTextEdit="1"/>
              </p:cNvSpPr>
              <p:nvPr/>
            </p:nvSpPr>
            <p:spPr>
              <a:xfrm>
                <a:off x="10161259" y="4815807"/>
                <a:ext cx="629980" cy="161583"/>
              </a:xfrm>
              <a:prstGeom prst="rect">
                <a:avLst/>
              </a:prstGeom>
              <a:blipFill>
                <a:blip r:embed="rId9"/>
                <a:stretch>
                  <a:fillRect l="-4854" r="-4854"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8523DF5F-0A31-4186-BB66-4E5C1DC3B2E7}"/>
                  </a:ext>
                </a:extLst>
              </p:cNvPr>
              <p:cNvSpPr txBox="1"/>
              <p:nvPr/>
            </p:nvSpPr>
            <p:spPr>
              <a:xfrm>
                <a:off x="4720155" y="4815807"/>
                <a:ext cx="629980" cy="1615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050" b="0" i="1" smtClean="0">
                              <a:latin typeface="Cambria Math" panose="02040503050406030204" pitchFamily="18" charset="0"/>
                            </a:rPr>
                          </m:ctrlPr>
                        </m:sSubPr>
                        <m:e>
                          <m:r>
                            <a:rPr lang="en-US" sz="1050" b="0" i="1" smtClean="0">
                              <a:latin typeface="Cambria Math" panose="02040503050406030204" pitchFamily="18" charset="0"/>
                            </a:rPr>
                            <m:t>𝑈</m:t>
                          </m:r>
                        </m:e>
                        <m:sub>
                          <m:r>
                            <a:rPr lang="en-US" sz="1050" b="0" i="1" smtClean="0">
                              <a:latin typeface="Cambria Math" panose="02040503050406030204" pitchFamily="18" charset="0"/>
                            </a:rPr>
                            <m:t>0</m:t>
                          </m:r>
                        </m:sub>
                      </m:sSub>
                      <m:r>
                        <a:rPr lang="en-US" sz="1050" b="0" i="1" smtClean="0">
                          <a:latin typeface="Cambria Math" panose="02040503050406030204" pitchFamily="18" charset="0"/>
                        </a:rPr>
                        <m:t>=1 </m:t>
                      </m:r>
                      <m:r>
                        <m:rPr>
                          <m:sty m:val="p"/>
                        </m:rPr>
                        <a:rPr lang="en-US" sz="1050" b="0" i="0" smtClean="0">
                          <a:latin typeface="Cambria Math" panose="02040503050406030204" pitchFamily="18" charset="0"/>
                        </a:rPr>
                        <m:t>kts</m:t>
                      </m:r>
                    </m:oMath>
                  </m:oMathPara>
                </a14:m>
                <a:endParaRPr lang="en-US" sz="1050" dirty="0"/>
              </a:p>
            </p:txBody>
          </p:sp>
        </mc:Choice>
        <mc:Fallback xmlns="">
          <p:sp>
            <p:nvSpPr>
              <p:cNvPr id="84" name="TextBox 83">
                <a:extLst>
                  <a:ext uri="{FF2B5EF4-FFF2-40B4-BE49-F238E27FC236}">
                    <a16:creationId xmlns:a16="http://schemas.microsoft.com/office/drawing/2014/main" id="{8523DF5F-0A31-4186-BB66-4E5C1DC3B2E7}"/>
                  </a:ext>
                </a:extLst>
              </p:cNvPr>
              <p:cNvSpPr txBox="1">
                <a:spLocks noRot="1" noChangeAspect="1" noMove="1" noResize="1" noEditPoints="1" noAdjustHandles="1" noChangeArrowheads="1" noChangeShapeType="1" noTextEdit="1"/>
              </p:cNvSpPr>
              <p:nvPr/>
            </p:nvSpPr>
            <p:spPr>
              <a:xfrm>
                <a:off x="4720155" y="4815807"/>
                <a:ext cx="629980" cy="161583"/>
              </a:xfrm>
              <a:prstGeom prst="rect">
                <a:avLst/>
              </a:prstGeom>
              <a:blipFill>
                <a:blip r:embed="rId10"/>
                <a:stretch>
                  <a:fillRect l="-4808" r="-4808" b="-11111"/>
                </a:stretch>
              </a:blipFill>
            </p:spPr>
            <p:txBody>
              <a:bodyPr/>
              <a:lstStyle/>
              <a:p>
                <a:r>
                  <a:rPr lang="en-US">
                    <a:noFill/>
                  </a:rPr>
                  <a:t> </a:t>
                </a:r>
              </a:p>
            </p:txBody>
          </p:sp>
        </mc:Fallback>
      </mc:AlternateContent>
      <p:pic>
        <p:nvPicPr>
          <p:cNvPr id="94" name="Picture 93">
            <a:extLst>
              <a:ext uri="{FF2B5EF4-FFF2-40B4-BE49-F238E27FC236}">
                <a16:creationId xmlns:a16="http://schemas.microsoft.com/office/drawing/2014/main" id="{9EF94BCC-8C0D-4BA0-B587-F924BA7E6F73}"/>
              </a:ext>
            </a:extLst>
          </p:cNvPr>
          <p:cNvPicPr>
            <a:picLocks noChangeAspect="1"/>
          </p:cNvPicPr>
          <p:nvPr/>
        </p:nvPicPr>
        <p:blipFill>
          <a:blip r:embed="rId11"/>
          <a:stretch>
            <a:fillRect/>
          </a:stretch>
        </p:blipFill>
        <p:spPr>
          <a:xfrm>
            <a:off x="9755495" y="1723881"/>
            <a:ext cx="1035744" cy="402196"/>
          </a:xfrm>
          <a:prstGeom prst="rect">
            <a:avLst/>
          </a:prstGeom>
        </p:spPr>
      </p:pic>
      <p:pic>
        <p:nvPicPr>
          <p:cNvPr id="101" name="Picture 100">
            <a:extLst>
              <a:ext uri="{FF2B5EF4-FFF2-40B4-BE49-F238E27FC236}">
                <a16:creationId xmlns:a16="http://schemas.microsoft.com/office/drawing/2014/main" id="{659845F5-873E-45F4-8540-481B3CF1E126}"/>
              </a:ext>
            </a:extLst>
          </p:cNvPr>
          <p:cNvPicPr>
            <a:picLocks noChangeAspect="1"/>
          </p:cNvPicPr>
          <p:nvPr/>
        </p:nvPicPr>
        <p:blipFill>
          <a:blip r:embed="rId12"/>
          <a:stretch>
            <a:fillRect/>
          </a:stretch>
        </p:blipFill>
        <p:spPr>
          <a:xfrm>
            <a:off x="4452011" y="1706532"/>
            <a:ext cx="1090068" cy="419545"/>
          </a:xfrm>
          <a:prstGeom prst="rect">
            <a:avLst/>
          </a:prstGeom>
        </p:spPr>
      </p:pic>
      <p:sp>
        <p:nvSpPr>
          <p:cNvPr id="27" name="TextBox 26">
            <a:extLst>
              <a:ext uri="{FF2B5EF4-FFF2-40B4-BE49-F238E27FC236}">
                <a16:creationId xmlns:a16="http://schemas.microsoft.com/office/drawing/2014/main" id="{5C5D8C44-54D3-414A-87F4-AA547FCDEFFF}"/>
              </a:ext>
            </a:extLst>
          </p:cNvPr>
          <p:cNvSpPr txBox="1"/>
          <p:nvPr/>
        </p:nvSpPr>
        <p:spPr>
          <a:xfrm>
            <a:off x="602041" y="1039997"/>
            <a:ext cx="4221360" cy="369332"/>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Wind Model 1: Locally Correlated Noise</a:t>
            </a:r>
          </a:p>
        </p:txBody>
      </p:sp>
      <p:sp>
        <p:nvSpPr>
          <p:cNvPr id="28" name="TextBox 27">
            <a:extLst>
              <a:ext uri="{FF2B5EF4-FFF2-40B4-BE49-F238E27FC236}">
                <a16:creationId xmlns:a16="http://schemas.microsoft.com/office/drawing/2014/main" id="{E970103A-6EFD-484C-9868-1E9C1B0914D3}"/>
              </a:ext>
            </a:extLst>
          </p:cNvPr>
          <p:cNvSpPr txBox="1"/>
          <p:nvPr/>
        </p:nvSpPr>
        <p:spPr>
          <a:xfrm>
            <a:off x="5724312" y="1039997"/>
            <a:ext cx="4766775" cy="369332"/>
          </a:xfrm>
          <a:prstGeom prst="rect">
            <a:avLst/>
          </a:prstGeom>
          <a:noFill/>
        </p:spPr>
        <p:txBody>
          <a:bodyPr wrap="square" rtlCol="0">
            <a:spAutoFit/>
          </a:bodyPr>
          <a:lstStyle/>
          <a:p>
            <a:pPr algn="ctr"/>
            <a:r>
              <a:rPr lang="en-US" b="1" u="sng" dirty="0">
                <a:latin typeface="Times New Roman" panose="02020603050405020304" pitchFamily="18" charset="0"/>
                <a:cs typeface="Times New Roman" panose="02020603050405020304" pitchFamily="18" charset="0"/>
              </a:rPr>
              <a:t>Wind Model 2: Regional Source Layer Model</a:t>
            </a:r>
          </a:p>
        </p:txBody>
      </p:sp>
    </p:spTree>
    <p:extLst>
      <p:ext uri="{BB962C8B-B14F-4D97-AF65-F5344CB8AC3E}">
        <p14:creationId xmlns:p14="http://schemas.microsoft.com/office/powerpoint/2010/main"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ontent Placeholder 2">
            <a:extLst>
              <a:ext uri="{FF2B5EF4-FFF2-40B4-BE49-F238E27FC236}">
                <a16:creationId xmlns:a16="http://schemas.microsoft.com/office/drawing/2014/main" id="{86A9DF9F-078D-4991-9360-161143FF457C}"/>
              </a:ext>
            </a:extLst>
          </p:cNvPr>
          <p:cNvSpPr txBox="1">
            <a:spLocks/>
          </p:cNvSpPr>
          <p:nvPr/>
        </p:nvSpPr>
        <p:spPr bwMode="auto">
          <a:xfrm>
            <a:off x="0" y="1259224"/>
            <a:ext cx="5159160" cy="5598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85000" lnSpcReduction="20000"/>
          </a:bodyPr>
          <a:lstStyle>
            <a:lvl1pPr marL="342900" indent="-3429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18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342900" marR="0" lvl="0" indent="-342900" algn="l" defTabSz="914400" rtl="0" eaLnBrk="0" fontAlgn="base" latinLnBrk="0" hangingPunct="0">
              <a:lnSpc>
                <a:spcPct val="100000"/>
              </a:lnSpc>
              <a:spcBef>
                <a:spcPts val="300"/>
              </a:spcBef>
              <a:spcAft>
                <a:spcPts val="300"/>
              </a:spcAft>
              <a:buClrTx/>
              <a:buSzTx/>
              <a:buFontTx/>
              <a:buChar char="•"/>
              <a:tabLst/>
              <a:defRPr/>
            </a:pPr>
            <a:r>
              <a:rPr kumimoji="0" lang="en-US"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Developed two models</a:t>
            </a:r>
          </a:p>
          <a:p>
            <a:pPr marL="742950" marR="0" lvl="1" indent="-285750" algn="l" defTabSz="914400" rtl="0" eaLnBrk="0" fontAlgn="base" latinLnBrk="0" hangingPunct="0">
              <a:lnSpc>
                <a:spcPct val="100000"/>
              </a:lnSpc>
              <a:spcBef>
                <a:spcPts val="300"/>
              </a:spcBef>
              <a:spcAft>
                <a:spcPts val="300"/>
              </a:spcAft>
              <a:buClrTx/>
              <a:buSzTx/>
              <a:buFontTx/>
              <a:buChar char="–"/>
              <a:tabLst/>
              <a:defRPr/>
            </a:pPr>
            <a:r>
              <a:rPr kumimoji="0" lang="en-US"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Frequency</a:t>
            </a:r>
            <a:r>
              <a:rPr lang="en-US" kern="0" dirty="0">
                <a:solidFill>
                  <a:sysClr val="windowText" lastClr="000000"/>
                </a:solidFill>
                <a:latin typeface="Arial" panose="020B0604020202020204" pitchFamily="34" charset="0"/>
                <a:cs typeface="Arial" panose="020B0604020202020204" pitchFamily="34" charset="0"/>
              </a:rPr>
              <a:t> dependent NL is empirically</a:t>
            </a:r>
            <a:r>
              <a:rPr kumimoji="0" lang="en-US"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related to local wind speed.</a:t>
            </a:r>
          </a:p>
          <a:p>
            <a:pPr marL="1143000" marR="0" lvl="2" indent="-228600" algn="l" defTabSz="914400" rtl="0" eaLnBrk="0" fontAlgn="base" latinLnBrk="0" hangingPunct="0">
              <a:lnSpc>
                <a:spcPct val="100000"/>
              </a:lnSpc>
              <a:spcBef>
                <a:spcPts val="300"/>
              </a:spcBef>
              <a:spcAft>
                <a:spcPts val="300"/>
              </a:spcAft>
              <a:buClrTx/>
              <a:buSzTx/>
              <a:buFontTx/>
              <a:buChar char="•"/>
              <a:tabLst/>
              <a:defRPr/>
            </a:pPr>
            <a:r>
              <a:rPr lang="en-US" kern="0" dirty="0">
                <a:solidFill>
                  <a:sysClr val="windowText" lastClr="000000"/>
                </a:solidFill>
                <a:latin typeface="Arial" panose="020B0604020202020204" pitchFamily="34" charset="0"/>
                <a:cs typeface="Arial" panose="020B0604020202020204" pitchFamily="34" charset="0"/>
              </a:rPr>
              <a:t>e</a:t>
            </a:r>
            <a:r>
              <a:rPr kumimoji="0" lang="en-US" b="0" i="0" u="none" strike="noStrike" kern="0" cap="none" spc="0" normalizeH="0" baseline="0" noProof="0" dirty="0" err="1">
                <a:ln>
                  <a:noFill/>
                </a:ln>
                <a:solidFill>
                  <a:sysClr val="windowText" lastClr="000000"/>
                </a:solidFill>
                <a:effectLst/>
                <a:uLnTx/>
                <a:uFillTx/>
                <a:latin typeface="Arial" panose="020B0604020202020204" pitchFamily="34" charset="0"/>
                <a:cs typeface="Arial" panose="020B0604020202020204" pitchFamily="34" charset="0"/>
              </a:rPr>
              <a:t>xponent</a:t>
            </a:r>
            <a:r>
              <a:rPr kumimoji="0" lang="en-US"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n, is much higher than 3.5</a:t>
            </a:r>
            <a:endParaRPr kumimoji="0" lang="en-US" b="0" i="1"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742950" marR="0" lvl="1" indent="-285750" algn="l" defTabSz="914400" rtl="0" eaLnBrk="0" fontAlgn="base" latinLnBrk="0" hangingPunct="0">
              <a:lnSpc>
                <a:spcPct val="100000"/>
              </a:lnSpc>
              <a:spcBef>
                <a:spcPts val="300"/>
              </a:spcBef>
              <a:spcAft>
                <a:spcPts val="300"/>
              </a:spcAft>
              <a:buClrTx/>
              <a:buSzTx/>
              <a:buFontTx/>
              <a:buChar char="–"/>
              <a:tabLst/>
              <a:defRPr/>
            </a:pPr>
            <a:r>
              <a:rPr kumimoji="0" lang="en-US"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 wind-related source layer is modeled to accurately predict distant wind noise contribution to NL.</a:t>
            </a:r>
          </a:p>
          <a:p>
            <a:pPr marL="400050">
              <a:spcBef>
                <a:spcPts val="300"/>
              </a:spcBef>
              <a:spcAft>
                <a:spcPts val="300"/>
              </a:spcAft>
              <a:buFont typeface="Arial" panose="020B0604020202020204" pitchFamily="34" charset="0"/>
              <a:buChar char="•"/>
            </a:pPr>
            <a:r>
              <a:rPr lang="en-US" kern="0" dirty="0">
                <a:solidFill>
                  <a:sysClr val="windowText" lastClr="000000"/>
                </a:solidFill>
                <a:latin typeface="Arial" panose="020B0604020202020204" pitchFamily="34" charset="0"/>
                <a:cs typeface="Arial" panose="020B0604020202020204" pitchFamily="34" charset="0"/>
              </a:rPr>
              <a:t>Compared the two models outputs</a:t>
            </a:r>
            <a:endParaRPr kumimoji="0" lang="en-US"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742950" marR="0" lvl="1" indent="-285750" algn="l" defTabSz="914400" rtl="0" eaLnBrk="0" fontAlgn="base" latinLnBrk="0" hangingPunct="0">
              <a:lnSpc>
                <a:spcPct val="100000"/>
              </a:lnSpc>
              <a:spcBef>
                <a:spcPts val="300"/>
              </a:spcBef>
              <a:spcAft>
                <a:spcPts val="300"/>
              </a:spcAft>
              <a:buClrTx/>
              <a:buSzTx/>
              <a:buFontTx/>
              <a:buChar char="–"/>
              <a:tabLst/>
              <a:defRPr/>
            </a:pPr>
            <a:r>
              <a:rPr kumimoji="0" lang="en-US"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The </a:t>
            </a:r>
            <a:r>
              <a:rPr kumimoji="0" lang="en-US" b="0" i="0" u="sng"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local wind correlation model</a:t>
            </a:r>
            <a:r>
              <a:rPr kumimoji="0" lang="en-US"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is sufficient when overhead wind speed is high as seen in </a:t>
            </a:r>
            <a:r>
              <a:rPr kumimoji="0" lang="en-US"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Example 1</a:t>
            </a:r>
            <a:r>
              <a:rPr kumimoji="0" lang="en-US"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endParaRPr kumimoji="0" lang="en-US"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742950" marR="0" lvl="1" indent="-285750" algn="l" defTabSz="914400" rtl="0" eaLnBrk="0" fontAlgn="base" latinLnBrk="0" hangingPunct="0">
              <a:lnSpc>
                <a:spcPct val="100000"/>
              </a:lnSpc>
              <a:spcBef>
                <a:spcPts val="300"/>
              </a:spcBef>
              <a:spcAft>
                <a:spcPts val="300"/>
              </a:spcAft>
              <a:buClrTx/>
              <a:buSzTx/>
              <a:buFontTx/>
              <a:buChar char="–"/>
              <a:tabLst/>
              <a:defRPr/>
            </a:pPr>
            <a:r>
              <a:rPr kumimoji="0" lang="en-US"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The </a:t>
            </a:r>
            <a:r>
              <a:rPr kumimoji="0" lang="en-US" b="0" i="0" u="sng"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regional source layer model</a:t>
            </a:r>
            <a:r>
              <a:rPr kumimoji="0" lang="en-US" b="0"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is necessary when the overhead wind is low </a:t>
            </a:r>
            <a:r>
              <a:rPr kumimoji="0" lang="en-US"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as seen in </a:t>
            </a:r>
            <a:r>
              <a:rPr kumimoji="0" lang="en-US"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Examples 2 and 3</a:t>
            </a:r>
            <a:r>
              <a:rPr kumimoji="0" lang="en-US"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endParaRPr kumimoji="0" lang="en-US"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400050">
              <a:spcBef>
                <a:spcPts val="300"/>
              </a:spcBef>
              <a:spcAft>
                <a:spcPts val="300"/>
              </a:spcAft>
              <a:buFont typeface="Arial" panose="020B0604020202020204" pitchFamily="34" charset="0"/>
              <a:buChar char="•"/>
              <a:defRPr/>
            </a:pPr>
            <a:r>
              <a:rPr lang="en-US" kern="0" dirty="0">
                <a:solidFill>
                  <a:sysClr val="windowText" lastClr="000000"/>
                </a:solidFill>
                <a:latin typeface="Arial" panose="020B0604020202020204" pitchFamily="34" charset="0"/>
                <a:cs typeface="Arial" panose="020B0604020202020204" pitchFamily="34" charset="0"/>
              </a:rPr>
              <a:t>Future Work</a:t>
            </a:r>
          </a:p>
          <a:p>
            <a:pPr lvl="1">
              <a:spcBef>
                <a:spcPts val="300"/>
              </a:spcBef>
              <a:spcAft>
                <a:spcPts val="300"/>
              </a:spcAft>
            </a:pPr>
            <a:r>
              <a:rPr lang="en-US" dirty="0">
                <a:latin typeface="Arial" panose="020B0604020202020204" pitchFamily="34" charset="0"/>
                <a:cs typeface="Arial" panose="020B0604020202020204" pitchFamily="34" charset="0"/>
              </a:rPr>
              <a:t>Perform analysis on more locations.</a:t>
            </a:r>
          </a:p>
          <a:p>
            <a:pPr lvl="1">
              <a:spcBef>
                <a:spcPts val="300"/>
              </a:spcBef>
              <a:spcAft>
                <a:spcPts val="300"/>
              </a:spcAft>
            </a:pPr>
            <a:r>
              <a:rPr lang="en-US" dirty="0">
                <a:latin typeface="Arial" panose="020B0604020202020204" pitchFamily="34" charset="0"/>
                <a:cs typeface="Arial" panose="020B0604020202020204" pitchFamily="34" charset="0"/>
              </a:rPr>
              <a:t>Continue to test limits of model.</a:t>
            </a:r>
          </a:p>
          <a:p>
            <a:pPr lvl="2">
              <a:spcBef>
                <a:spcPts val="300"/>
              </a:spcBef>
              <a:spcAft>
                <a:spcPts val="300"/>
              </a:spcAft>
            </a:pPr>
            <a:r>
              <a:rPr lang="en-US" dirty="0">
                <a:latin typeface="Arial" panose="020B0604020202020204" pitchFamily="34" charset="0"/>
                <a:cs typeface="Arial" panose="020B0604020202020204" pitchFamily="34" charset="0"/>
              </a:rPr>
              <a:t>accuracy during very high wind events such as hurricanes</a:t>
            </a:r>
          </a:p>
          <a:p>
            <a:pPr lvl="2">
              <a:spcBef>
                <a:spcPts val="300"/>
              </a:spcBef>
              <a:spcAft>
                <a:spcPts val="300"/>
              </a:spcAft>
            </a:pPr>
            <a:r>
              <a:rPr lang="en-US" dirty="0">
                <a:latin typeface="Arial" panose="020B0604020202020204" pitchFamily="34" charset="0"/>
                <a:cs typeface="Arial" panose="020B0604020202020204" pitchFamily="34" charset="0"/>
              </a:rPr>
              <a:t>interferers such as whales, shipping, geological events, and even distant wind</a:t>
            </a:r>
          </a:p>
        </p:txBody>
      </p:sp>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chemeClr val="bg1"/>
                </a:solidFill>
                <a:latin typeface="Arial" panose="020B0604020202020204" pitchFamily="34" charset="0"/>
                <a:cs typeface="Arial" panose="020B0604020202020204" pitchFamily="34" charset="0"/>
              </a:rPr>
              <a:t>Conclusions</a:t>
            </a:r>
            <a:endParaRPr lang="en-AT"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B39B781-EE53-439D-9E7A-45C95CD854AC}"/>
              </a:ext>
            </a:extLst>
          </p:cNvPr>
          <p:cNvPicPr>
            <a:picLocks noChangeAspect="1"/>
          </p:cNvPicPr>
          <p:nvPr/>
        </p:nvPicPr>
        <p:blipFill>
          <a:blip r:embed="rId2"/>
          <a:stretch>
            <a:fillRect/>
          </a:stretch>
        </p:blipFill>
        <p:spPr>
          <a:xfrm>
            <a:off x="5159159" y="1052031"/>
            <a:ext cx="5832848" cy="1842326"/>
          </a:xfrm>
          <a:prstGeom prst="rect">
            <a:avLst/>
          </a:prstGeom>
        </p:spPr>
      </p:pic>
      <p:pic>
        <p:nvPicPr>
          <p:cNvPr id="5" name="Picture 4">
            <a:extLst>
              <a:ext uri="{FF2B5EF4-FFF2-40B4-BE49-F238E27FC236}">
                <a16:creationId xmlns:a16="http://schemas.microsoft.com/office/drawing/2014/main" id="{C1911264-CBA3-4A0D-A2F1-428D0D44B60F}"/>
              </a:ext>
            </a:extLst>
          </p:cNvPr>
          <p:cNvPicPr>
            <a:picLocks noChangeAspect="1"/>
          </p:cNvPicPr>
          <p:nvPr/>
        </p:nvPicPr>
        <p:blipFill>
          <a:blip r:embed="rId3"/>
          <a:stretch>
            <a:fillRect/>
          </a:stretch>
        </p:blipFill>
        <p:spPr>
          <a:xfrm>
            <a:off x="5159159" y="2528953"/>
            <a:ext cx="6156450" cy="2187266"/>
          </a:xfrm>
          <a:prstGeom prst="rect">
            <a:avLst/>
          </a:prstGeom>
        </p:spPr>
      </p:pic>
      <p:pic>
        <p:nvPicPr>
          <p:cNvPr id="6" name="Picture 5">
            <a:extLst>
              <a:ext uri="{FF2B5EF4-FFF2-40B4-BE49-F238E27FC236}">
                <a16:creationId xmlns:a16="http://schemas.microsoft.com/office/drawing/2014/main" id="{EFE5A6F3-EE62-40A6-BDEA-D7FA276DB3EF}"/>
              </a:ext>
            </a:extLst>
          </p:cNvPr>
          <p:cNvPicPr>
            <a:picLocks noChangeAspect="1"/>
          </p:cNvPicPr>
          <p:nvPr/>
        </p:nvPicPr>
        <p:blipFill>
          <a:blip r:embed="rId4"/>
          <a:stretch>
            <a:fillRect/>
          </a:stretch>
        </p:blipFill>
        <p:spPr>
          <a:xfrm>
            <a:off x="8311703" y="4572000"/>
            <a:ext cx="2129790" cy="2286000"/>
          </a:xfrm>
          <a:prstGeom prst="rect">
            <a:avLst/>
          </a:prstGeom>
        </p:spPr>
      </p:pic>
      <p:pic>
        <p:nvPicPr>
          <p:cNvPr id="25" name="Picture 24">
            <a:extLst>
              <a:ext uri="{FF2B5EF4-FFF2-40B4-BE49-F238E27FC236}">
                <a16:creationId xmlns:a16="http://schemas.microsoft.com/office/drawing/2014/main" id="{B2C28F0F-A3CB-4F9D-B8A1-157D5DFBC896}"/>
              </a:ext>
            </a:extLst>
          </p:cNvPr>
          <p:cNvPicPr>
            <a:picLocks noChangeAspect="1"/>
          </p:cNvPicPr>
          <p:nvPr/>
        </p:nvPicPr>
        <p:blipFill>
          <a:blip r:embed="rId5"/>
          <a:stretch>
            <a:fillRect/>
          </a:stretch>
        </p:blipFill>
        <p:spPr>
          <a:xfrm>
            <a:off x="8597719" y="2909805"/>
            <a:ext cx="912044" cy="615823"/>
          </a:xfrm>
          <a:prstGeom prst="rect">
            <a:avLst/>
          </a:prstGeom>
        </p:spPr>
      </p:pic>
      <p:sp>
        <p:nvSpPr>
          <p:cNvPr id="44" name="Title 1">
            <a:extLst>
              <a:ext uri="{FF2B5EF4-FFF2-40B4-BE49-F238E27FC236}">
                <a16:creationId xmlns:a16="http://schemas.microsoft.com/office/drawing/2014/main" id="{73252643-179F-4165-BE68-76CF5D8273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DC24EA4-9F2B-46C8-8576-526F68821C8C}"/>
              </a:ext>
            </a:extLst>
          </p:cNvPr>
          <p:cNvPicPr>
            <a:picLocks noChangeAspect="1"/>
          </p:cNvPicPr>
          <p:nvPr/>
        </p:nvPicPr>
        <p:blipFill>
          <a:blip r:embed="rId6"/>
          <a:stretch>
            <a:fillRect/>
          </a:stretch>
        </p:blipFill>
        <p:spPr>
          <a:xfrm>
            <a:off x="5789583" y="4572000"/>
            <a:ext cx="2286000" cy="2286000"/>
          </a:xfrm>
          <a:prstGeom prst="rect">
            <a:avLst/>
          </a:prstGeom>
        </p:spPr>
      </p:pic>
    </p:spTree>
    <p:extLst>
      <p:ext uri="{BB962C8B-B14F-4D97-AF65-F5344CB8AC3E}">
        <p14:creationId xmlns:p14="http://schemas.microsoft.com/office/powerpoint/2010/main" val="63220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dirty="0">
                <a:solidFill>
                  <a:schemeClr val="bg1"/>
                </a:solidFill>
                <a:latin typeface="Arial" panose="020B0604020202020204" pitchFamily="34" charset="0"/>
                <a:cs typeface="Arial" panose="020B0604020202020204" pitchFamily="34" charset="0"/>
              </a:rPr>
              <a:t>References</a:t>
            </a:r>
            <a:endParaRPr lang="en-AT"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E115189-F884-411A-AA85-6362275415CE}"/>
              </a:ext>
            </a:extLst>
          </p:cNvPr>
          <p:cNvSpPr txBox="1"/>
          <p:nvPr/>
        </p:nvSpPr>
        <p:spPr>
          <a:xfrm>
            <a:off x="743519" y="1451801"/>
            <a:ext cx="9470998" cy="4585871"/>
          </a:xfrm>
          <a:prstGeom prst="rect">
            <a:avLst/>
          </a:prstGeom>
          <a:noFill/>
        </p:spPr>
        <p:txBody>
          <a:bodyPr wrap="square" rtlCol="0">
            <a:spAutoFit/>
          </a:bodyPr>
          <a:lstStyle/>
          <a:p>
            <a:pPr marL="457200" indent="-457200">
              <a:spcAft>
                <a:spcPts val="600"/>
              </a:spcAft>
            </a:pPr>
            <a:r>
              <a:rPr lang="en-US" sz="1400" dirty="0">
                <a:latin typeface="Arial" panose="020B0604020202020204" pitchFamily="34" charset="0"/>
                <a:cs typeface="Arial" panose="020B0604020202020204" pitchFamily="34" charset="0"/>
              </a:rPr>
              <a:t>[1] W. M. Carey and D. Browning. Low frequency ocean ambient noise: Measurements and theory. In B. R. Kerman, editor, </a:t>
            </a:r>
            <a:r>
              <a:rPr lang="en-US" sz="1400" i="1" dirty="0">
                <a:latin typeface="Arial" panose="020B0604020202020204" pitchFamily="34" charset="0"/>
                <a:cs typeface="Arial" panose="020B0604020202020204" pitchFamily="34" charset="0"/>
              </a:rPr>
              <a:t>Sea Surface Sound</a:t>
            </a:r>
            <a:r>
              <a:rPr lang="en-US" sz="1400" dirty="0">
                <a:latin typeface="Arial" panose="020B0604020202020204" pitchFamily="34" charset="0"/>
                <a:cs typeface="Arial" panose="020B0604020202020204" pitchFamily="34" charset="0"/>
              </a:rPr>
              <a:t>, pages 361–376. Kluwer Academic Publishers, Boston, MA, 1988.</a:t>
            </a:r>
          </a:p>
          <a:p>
            <a:pPr marL="457200" indent="-457200">
              <a:spcAft>
                <a:spcPts val="600"/>
              </a:spcAft>
            </a:pPr>
            <a:r>
              <a:rPr lang="en-US" sz="1400" dirty="0">
                <a:latin typeface="Arial" panose="020B0604020202020204" pitchFamily="34" charset="0"/>
                <a:cs typeface="Arial" panose="020B0604020202020204" pitchFamily="34" charset="0"/>
              </a:rPr>
              <a:t>[2] W. M. Carey and R. B. Evans. </a:t>
            </a:r>
            <a:r>
              <a:rPr lang="en-US" sz="1400" i="1" dirty="0">
                <a:latin typeface="Arial" panose="020B0604020202020204" pitchFamily="34" charset="0"/>
                <a:cs typeface="Arial" panose="020B0604020202020204" pitchFamily="34" charset="0"/>
              </a:rPr>
              <a:t>Ocean Ambient Noise Measurement and Theory</a:t>
            </a:r>
            <a:r>
              <a:rPr lang="en-US" sz="1400" dirty="0">
                <a:latin typeface="Arial" panose="020B0604020202020204" pitchFamily="34" charset="0"/>
                <a:cs typeface="Arial" panose="020B0604020202020204" pitchFamily="34" charset="0"/>
              </a:rPr>
              <a:t>. Springer, New York, NY, 2011.</a:t>
            </a:r>
          </a:p>
          <a:p>
            <a:pPr marL="457200" indent="-457200">
              <a:spcAft>
                <a:spcPts val="600"/>
              </a:spcAft>
            </a:pPr>
            <a:r>
              <a:rPr lang="en-US" sz="1400" dirty="0">
                <a:latin typeface="Arial" panose="020B0604020202020204" pitchFamily="34" charset="0"/>
                <a:cs typeface="Arial" panose="020B0604020202020204" pitchFamily="34" charset="0"/>
              </a:rPr>
              <a:t>[3] G. J. M. Copeland. Low frequency ambient noise - generalized spectra. In B. R. Kerman, editor, </a:t>
            </a:r>
            <a:r>
              <a:rPr lang="en-US" sz="1400" i="1" dirty="0">
                <a:latin typeface="Arial" panose="020B0604020202020204" pitchFamily="34" charset="0"/>
                <a:cs typeface="Arial" panose="020B0604020202020204" pitchFamily="34" charset="0"/>
              </a:rPr>
              <a:t>Natural Physical Sources of Underwater Sound</a:t>
            </a:r>
            <a:r>
              <a:rPr lang="en-US" sz="1400" dirty="0">
                <a:latin typeface="Arial" panose="020B0604020202020204" pitchFamily="34" charset="0"/>
                <a:cs typeface="Arial" panose="020B0604020202020204" pitchFamily="34" charset="0"/>
              </a:rPr>
              <a:t>, pages 17–30. Kluwer Academic Publishers, Boston, MA, 1993.</a:t>
            </a:r>
          </a:p>
          <a:p>
            <a:pPr marL="457200" indent="-457200">
              <a:spcAft>
                <a:spcPts val="600"/>
              </a:spcAft>
            </a:pPr>
            <a:r>
              <a:rPr lang="en-US" sz="1400" dirty="0">
                <a:latin typeface="Arial" panose="020B0604020202020204" pitchFamily="34" charset="0"/>
                <a:cs typeface="Arial" panose="020B0604020202020204" pitchFamily="34" charset="0"/>
              </a:rPr>
              <a:t>[4] J. A. Hildebrand, K. E. Frasier, S. Baumann-Pickering, and S. M. Wiggins. An empirical model for wind-generated ocean noise. </a:t>
            </a:r>
            <a:r>
              <a:rPr lang="en-US" sz="1400" i="1" dirty="0">
                <a:latin typeface="Arial" panose="020B0604020202020204" pitchFamily="34" charset="0"/>
                <a:cs typeface="Arial" panose="020B0604020202020204" pitchFamily="34" charset="0"/>
              </a:rPr>
              <a:t>The Journal of the Acoustical Society of America</a:t>
            </a:r>
            <a:r>
              <a:rPr lang="en-US" sz="1400" dirty="0">
                <a:latin typeface="Arial" panose="020B0604020202020204" pitchFamily="34" charset="0"/>
                <a:cs typeface="Arial" panose="020B0604020202020204" pitchFamily="34" charset="0"/>
              </a:rPr>
              <a:t>, 149:4516–4533, 2021.</a:t>
            </a:r>
          </a:p>
          <a:p>
            <a:pPr marL="457200" indent="-457200">
              <a:spcAft>
                <a:spcPts val="600"/>
              </a:spcAft>
            </a:pPr>
            <a:r>
              <a:rPr lang="en-US" sz="1400" dirty="0">
                <a:latin typeface="Arial" panose="020B0604020202020204" pitchFamily="34" charset="0"/>
                <a:cs typeface="Arial" panose="020B0604020202020204" pitchFamily="34" charset="0"/>
              </a:rPr>
              <a:t>[5] D. J. </a:t>
            </a:r>
            <a:r>
              <a:rPr lang="en-US" sz="1400" dirty="0" err="1">
                <a:latin typeface="Arial" panose="020B0604020202020204" pitchFamily="34" charset="0"/>
                <a:cs typeface="Arial" panose="020B0604020202020204" pitchFamily="34" charset="0"/>
              </a:rPr>
              <a:t>Kewley</a:t>
            </a:r>
            <a:r>
              <a:rPr lang="en-US" sz="1400" dirty="0">
                <a:latin typeface="Arial" panose="020B0604020202020204" pitchFamily="34" charset="0"/>
                <a:cs typeface="Arial" panose="020B0604020202020204" pitchFamily="34" charset="0"/>
              </a:rPr>
              <a:t>, D. G. Browning, and W. M. Carey. Low-frequency wind-generated ambient noise source levels. </a:t>
            </a:r>
            <a:r>
              <a:rPr lang="en-US" sz="1400" i="1" dirty="0">
                <a:latin typeface="Arial" panose="020B0604020202020204" pitchFamily="34" charset="0"/>
                <a:cs typeface="Arial" panose="020B0604020202020204" pitchFamily="34" charset="0"/>
              </a:rPr>
              <a:t>The Journal of the Acoustical Society of America</a:t>
            </a:r>
            <a:r>
              <a:rPr lang="en-US" sz="1400" dirty="0">
                <a:latin typeface="Arial" panose="020B0604020202020204" pitchFamily="34" charset="0"/>
                <a:cs typeface="Arial" panose="020B0604020202020204" pitchFamily="34" charset="0"/>
              </a:rPr>
              <a:t>, 88:1894–1902, 1990.</a:t>
            </a:r>
          </a:p>
          <a:p>
            <a:pPr marL="457200" indent="-457200">
              <a:spcAft>
                <a:spcPts val="600"/>
              </a:spcAft>
            </a:pPr>
            <a:r>
              <a:rPr lang="en-US" sz="1400" dirty="0">
                <a:latin typeface="Arial" panose="020B0604020202020204" pitchFamily="34" charset="0"/>
                <a:cs typeface="Arial" panose="020B0604020202020204" pitchFamily="34" charset="0"/>
              </a:rPr>
              <a:t>[6] B. F. </a:t>
            </a:r>
            <a:r>
              <a:rPr lang="en-US" sz="1400" dirty="0" err="1">
                <a:latin typeface="Arial" panose="020B0604020202020204" pitchFamily="34" charset="0"/>
                <a:cs typeface="Arial" panose="020B0604020202020204" pitchFamily="34" charset="0"/>
              </a:rPr>
              <a:t>Kuryanov</a:t>
            </a:r>
            <a:r>
              <a:rPr lang="en-US" sz="1400" dirty="0">
                <a:latin typeface="Arial" panose="020B0604020202020204" pitchFamily="34" charset="0"/>
                <a:cs typeface="Arial" panose="020B0604020202020204" pitchFamily="34" charset="0"/>
              </a:rPr>
              <a:t>. The theory of low-frequency noise generated by turbulence near the atmosphere-ocean interface. In B. R. Kerman, editor, </a:t>
            </a:r>
            <a:r>
              <a:rPr lang="en-US" sz="1400" i="1" dirty="0">
                <a:latin typeface="Arial" panose="020B0604020202020204" pitchFamily="34" charset="0"/>
                <a:cs typeface="Arial" panose="020B0604020202020204" pitchFamily="34" charset="0"/>
              </a:rPr>
              <a:t>Natural Physical Sources of Underwater Sound</a:t>
            </a:r>
            <a:r>
              <a:rPr lang="en-US" sz="1400" dirty="0">
                <a:latin typeface="Arial" panose="020B0604020202020204" pitchFamily="34" charset="0"/>
                <a:cs typeface="Arial" panose="020B0604020202020204" pitchFamily="34" charset="0"/>
              </a:rPr>
              <a:t>, pages 255–262. Kluwer Academic Publishers, Boston, MA, 1993.</a:t>
            </a:r>
          </a:p>
          <a:p>
            <a:pPr marL="457200" indent="-457200">
              <a:spcAft>
                <a:spcPts val="600"/>
              </a:spcAft>
            </a:pPr>
            <a:r>
              <a:rPr lang="en-US" sz="1400" dirty="0">
                <a:latin typeface="Arial" panose="020B0604020202020204" pitchFamily="34" charset="0"/>
                <a:cs typeface="Arial" panose="020B0604020202020204" pitchFamily="34" charset="0"/>
              </a:rPr>
              <a:t>[7] E. C. Monahan. Oceanic whitecaps. </a:t>
            </a:r>
            <a:r>
              <a:rPr lang="en-US" sz="1400" i="1" dirty="0">
                <a:latin typeface="Arial" panose="020B0604020202020204" pitchFamily="34" charset="0"/>
                <a:cs typeface="Arial" panose="020B0604020202020204" pitchFamily="34" charset="0"/>
              </a:rPr>
              <a:t>The Journal of Physical Oceanography</a:t>
            </a:r>
            <a:r>
              <a:rPr lang="en-US" sz="1400" dirty="0">
                <a:latin typeface="Arial" panose="020B0604020202020204" pitchFamily="34" charset="0"/>
                <a:cs typeface="Arial" panose="020B0604020202020204" pitchFamily="34" charset="0"/>
              </a:rPr>
              <a:t>, 1:139–144, 1971.</a:t>
            </a:r>
          </a:p>
          <a:p>
            <a:pPr marL="457200" indent="-457200">
              <a:spcAft>
                <a:spcPts val="600"/>
              </a:spcAft>
            </a:pPr>
            <a:r>
              <a:rPr lang="en-US" sz="1400" dirty="0">
                <a:latin typeface="Arial" panose="020B0604020202020204" pitchFamily="34" charset="0"/>
                <a:cs typeface="Arial" panose="020B0604020202020204" pitchFamily="34" charset="0"/>
              </a:rPr>
              <a:t>[8] A. </a:t>
            </a:r>
            <a:r>
              <a:rPr lang="en-US" sz="1400" dirty="0" err="1">
                <a:latin typeface="Arial" panose="020B0604020202020204" pitchFamily="34" charset="0"/>
                <a:cs typeface="Arial" panose="020B0604020202020204" pitchFamily="34" charset="0"/>
              </a:rPr>
              <a:t>Prosperetti</a:t>
            </a:r>
            <a:r>
              <a:rPr lang="en-US" sz="1400" dirty="0">
                <a:latin typeface="Arial" panose="020B0604020202020204" pitchFamily="34" charset="0"/>
                <a:cs typeface="Arial" panose="020B0604020202020204" pitchFamily="34" charset="0"/>
              </a:rPr>
              <a:t>. Bubble dynamics in oceanic ambient noise. In B. R. Kerman, editor, </a:t>
            </a:r>
            <a:r>
              <a:rPr lang="en-US" sz="1400" i="1" dirty="0">
                <a:latin typeface="Arial" panose="020B0604020202020204" pitchFamily="34" charset="0"/>
                <a:cs typeface="Arial" panose="020B0604020202020204" pitchFamily="34" charset="0"/>
              </a:rPr>
              <a:t>Sea Surface Sound</a:t>
            </a:r>
            <a:r>
              <a:rPr lang="en-US" sz="1400" dirty="0">
                <a:latin typeface="Arial" panose="020B0604020202020204" pitchFamily="34" charset="0"/>
                <a:cs typeface="Arial" panose="020B0604020202020204" pitchFamily="34" charset="0"/>
              </a:rPr>
              <a:t>, pages 151–171. Kluwer Academic Publishers, Boston, MA, 1988.</a:t>
            </a:r>
          </a:p>
          <a:p>
            <a:pPr marL="457200" indent="-457200">
              <a:spcAft>
                <a:spcPts val="600"/>
              </a:spcAft>
            </a:pPr>
            <a:r>
              <a:rPr lang="en-US" sz="1400" dirty="0">
                <a:latin typeface="Arial" panose="020B0604020202020204" pitchFamily="34" charset="0"/>
                <a:cs typeface="Arial" panose="020B0604020202020204" pitchFamily="34" charset="0"/>
              </a:rPr>
              <a:t>[9] B. Scanlon, B. Ward, C. O’Dowd, and S. G. Jennings. Parameterizing whitecap coverage using sea surface imagery. In P. Vlahos and E. C. Monahan, editors, </a:t>
            </a:r>
            <a:r>
              <a:rPr lang="en-US" sz="1400" i="1" dirty="0">
                <a:latin typeface="Arial" panose="020B0604020202020204" pitchFamily="34" charset="0"/>
                <a:cs typeface="Arial" panose="020B0604020202020204" pitchFamily="34" charset="0"/>
              </a:rPr>
              <a:t>Recent Advances in the Study of Oceanic Whitecaps</a:t>
            </a:r>
            <a:r>
              <a:rPr lang="en-US" sz="1400" dirty="0">
                <a:latin typeface="Arial" panose="020B0604020202020204" pitchFamily="34" charset="0"/>
                <a:cs typeface="Arial" panose="020B0604020202020204" pitchFamily="34" charset="0"/>
              </a:rPr>
              <a:t>, pages 7–24. Springer International Publishing, Cham, Switzerland, 2020.</a:t>
            </a:r>
          </a:p>
        </p:txBody>
      </p:sp>
      <p:sp>
        <p:nvSpPr>
          <p:cNvPr id="5" name="Title 1">
            <a:extLst>
              <a:ext uri="{FF2B5EF4-FFF2-40B4-BE49-F238E27FC236}">
                <a16:creationId xmlns:a16="http://schemas.microsoft.com/office/drawing/2014/main" id="{D6F4FC10-7FD3-4479-AEA3-2B35292072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8056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35122</TotalTime>
  <Words>1442</Words>
  <Application>Microsoft Office PowerPoint</Application>
  <PresentationFormat>Widescreen</PresentationFormat>
  <Paragraphs>105</Paragraphs>
  <Slides>7</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vt:i4>
      </vt:variant>
    </vt:vector>
  </HeadingPairs>
  <TitlesOfParts>
    <vt:vector size="16" baseType="lpstr">
      <vt:lpstr>ＭＳ Ｐゴシック</vt:lpstr>
      <vt:lpstr>Arial</vt:lpstr>
      <vt:lpstr>Bahnschrift Condensed</vt:lpstr>
      <vt:lpstr>Calibri</vt:lpstr>
      <vt:lpstr>Calibri Light</vt:lpstr>
      <vt:lpstr>Cambria Math</vt:lpstr>
      <vt:lpstr>Times New Roman</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Chris Stockinger</cp:lastModifiedBy>
  <cp:revision>106</cp:revision>
  <dcterms:created xsi:type="dcterms:W3CDTF">2023-04-18T13:25:54Z</dcterms:created>
  <dcterms:modified xsi:type="dcterms:W3CDTF">2023-06-08T17:24:30Z</dcterms:modified>
</cp:coreProperties>
</file>