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72" r:id="rId7"/>
    <p:sldId id="273" r:id="rId8"/>
    <p:sldId id="274" r:id="rId9"/>
    <p:sldId id="275" r:id="rId10"/>
    <p:sldId id="264" r:id="rId11"/>
    <p:sldId id="276" r:id="rId12"/>
    <p:sldId id="265" r:id="rId13"/>
    <p:sldId id="266"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Opening/Cover Slide" id="{3F57730A-5715-AC46-A105-BB04A9144E5D}">
          <p14:sldIdLst>
            <p14:sldId id="261"/>
          </p14:sldIdLst>
        </p14:section>
        <p14:section name="Presentation Template" id="{D3474E28-4AA6-E748-B496-81F08868819A}">
          <p14:sldIdLst>
            <p14:sldId id="256"/>
            <p14:sldId id="262"/>
            <p14:sldId id="263"/>
            <p14:sldId id="272"/>
            <p14:sldId id="273"/>
            <p14:sldId id="274"/>
            <p14:sldId id="275"/>
            <p14:sldId id="264"/>
            <p14:sldId id="276"/>
            <p14:sldId id="265"/>
            <p14:sldId id="266"/>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88" d="100"/>
          <a:sy n="88" d="100"/>
        </p:scale>
        <p:origin x="-120" y="-450"/>
      </p:cViewPr>
      <p:guideLst>
        <p:guide orient="horz" pos="2160"/>
        <p:guide pos="3840"/>
      </p:guideLst>
    </p:cSldViewPr>
  </p:slideViewPr>
  <p:notesTextViewPr>
    <p:cViewPr>
      <p:scale>
        <a:sx n="1" d="1"/>
        <a:sy n="1" d="1"/>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xmlns=""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xmlns=""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xmlns=""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11.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11.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9.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xmlns=""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xmlns=""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US" b="1" dirty="0"/>
              <a:t>A </a:t>
            </a:r>
            <a:r>
              <a:rPr lang="en-US" b="1" dirty="0">
                <a:solidFill>
                  <a:schemeClr val="bg1"/>
                </a:solidFill>
                <a:latin typeface="Arial" panose="020B0604020202020204" pitchFamily="34" charset="0"/>
                <a:cs typeface="Arial" panose="020B0604020202020204" pitchFamily="34" charset="0"/>
              </a:rPr>
              <a:t>Review of Frequently used Seismic P Wave Detection and Picking Algorithms</a:t>
            </a:r>
          </a:p>
          <a:p>
            <a:pPr algn="ctr"/>
            <a:r>
              <a:rPr lang="fr-FR" dirty="0">
                <a:solidFill>
                  <a:schemeClr val="bg1"/>
                </a:solidFill>
                <a:latin typeface="Arial" panose="020B0604020202020204" pitchFamily="34" charset="0"/>
                <a:cs typeface="Arial" panose="020B0604020202020204" pitchFamily="34" charset="0"/>
              </a:rPr>
              <a:t>Driss Agliz, </a:t>
            </a:r>
            <a:r>
              <a:rPr lang="fr-FR" dirty="0" err="1">
                <a:solidFill>
                  <a:schemeClr val="bg1"/>
                </a:solidFill>
                <a:latin typeface="Arial" panose="020B0604020202020204" pitchFamily="34" charset="0"/>
                <a:cs typeface="Arial" panose="020B0604020202020204" pitchFamily="34" charset="0"/>
              </a:rPr>
              <a:t>Abderrahman</a:t>
            </a:r>
            <a:r>
              <a:rPr lang="fr-FR" dirty="0">
                <a:solidFill>
                  <a:schemeClr val="bg1"/>
                </a:solidFill>
                <a:latin typeface="Arial" panose="020B0604020202020204" pitchFamily="34" charset="0"/>
                <a:cs typeface="Arial" panose="020B0604020202020204" pitchFamily="34" charset="0"/>
              </a:rPr>
              <a:t> </a:t>
            </a:r>
            <a:r>
              <a:rPr lang="fr-FR" dirty="0" err="1">
                <a:solidFill>
                  <a:schemeClr val="bg1"/>
                </a:solidFill>
                <a:latin typeface="Arial" panose="020B0604020202020204" pitchFamily="34" charset="0"/>
                <a:cs typeface="Arial" panose="020B0604020202020204" pitchFamily="34" charset="0"/>
              </a:rPr>
              <a:t>Atmani</a:t>
            </a:r>
            <a:r>
              <a:rPr lang="fr-FR" dirty="0">
                <a:solidFill>
                  <a:schemeClr val="bg1"/>
                </a:solidFill>
                <a:latin typeface="Arial" panose="020B0604020202020204" pitchFamily="34" charset="0"/>
                <a:cs typeface="Arial" panose="020B0604020202020204" pitchFamily="34" charset="0"/>
              </a:rPr>
              <a:t> and El Hassan Ait </a:t>
            </a:r>
            <a:r>
              <a:rPr lang="fr-FR" dirty="0" err="1">
                <a:solidFill>
                  <a:schemeClr val="bg1"/>
                </a:solidFill>
                <a:latin typeface="Arial" panose="020B0604020202020204" pitchFamily="34" charset="0"/>
                <a:cs typeface="Arial" panose="020B0604020202020204" pitchFamily="34" charset="0"/>
              </a:rPr>
              <a:t>Laasri</a:t>
            </a:r>
            <a:endParaRPr lang="x-none"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National School of Applied Sciences/</a:t>
            </a:r>
            <a:r>
              <a:rPr lang="fr-FR" sz="1400" dirty="0">
                <a:solidFill>
                  <a:schemeClr val="bg1"/>
                </a:solidFill>
                <a:latin typeface="Arial" panose="020B0604020202020204" pitchFamily="34" charset="0"/>
                <a:cs typeface="Arial" panose="020B0604020202020204" pitchFamily="34" charset="0"/>
              </a:rPr>
              <a:t>Ibn Zohr </a:t>
            </a:r>
            <a:r>
              <a:rPr lang="fr-FR" sz="1400" dirty="0" err="1">
                <a:solidFill>
                  <a:schemeClr val="bg1"/>
                </a:solidFill>
                <a:latin typeface="Arial" panose="020B0604020202020204" pitchFamily="34" charset="0"/>
                <a:cs typeface="Arial" panose="020B0604020202020204" pitchFamily="34" charset="0"/>
              </a:rPr>
              <a:t>University</a:t>
            </a:r>
            <a:r>
              <a:rPr lang="fr-FR" sz="1400" dirty="0">
                <a:solidFill>
                  <a:schemeClr val="bg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xmlns=""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Seismic detection and picking algorithms are extremely important, not only because an earthquake or a nuclear explosion must be detected and localized automatically, but also to optimize the storage memory required.</a:t>
            </a:r>
          </a:p>
          <a:p>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b="1" dirty="0">
                <a:solidFill>
                  <a:schemeClr val="bg1"/>
                </a:solidFill>
                <a:latin typeface="Arial" panose="020B0604020202020204" pitchFamily="34" charset="0"/>
                <a:cs typeface="Arial" panose="020B0604020202020204" pitchFamily="34" charset="0"/>
              </a:rPr>
              <a:t>P3.5-887</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need for algorithms for the automatic detection and selection of  seismic  wave arrivals has led many researchers to study various techniques, ranging from simple to sophisticated procedures. Each procedure has advantages and disadvantages.</a:t>
            </a:r>
          </a:p>
        </p:txBody>
      </p:sp>
      <p:sp>
        <p:nvSpPr>
          <p:cNvPr id="6" name="Title 1">
            <a:extLst>
              <a:ext uri="{FF2B5EF4-FFF2-40B4-BE49-F238E27FC236}">
                <a16:creationId xmlns:a16="http://schemas.microsoft.com/office/drawing/2014/main" xmlns=""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Examples of arrival detection methods are  presented.</a:t>
            </a:r>
          </a:p>
        </p:txBody>
      </p:sp>
      <p:sp>
        <p:nvSpPr>
          <p:cNvPr id="7" name="Title 1">
            <a:extLst>
              <a:ext uri="{FF2B5EF4-FFF2-40B4-BE49-F238E27FC236}">
                <a16:creationId xmlns:a16="http://schemas.microsoft.com/office/drawing/2014/main" xmlns=""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itchFamily="34" charset="0"/>
                <a:ea typeface="Calibri" pitchFamily="34" charset="0"/>
                <a:cs typeface="Arial" pitchFamily="34" charset="0"/>
              </a:rPr>
              <a:t>The choice of a method depends on the application requirements such as available data, desired trade-offs between accuracy, efficiency, and other factors. </a:t>
            </a:r>
          </a:p>
        </p:txBody>
      </p:sp>
      <p:sp>
        <p:nvSpPr>
          <p:cNvPr id="9" name="Title 1">
            <a:extLst>
              <a:ext uri="{FF2B5EF4-FFF2-40B4-BE49-F238E27FC236}">
                <a16:creationId xmlns:a16="http://schemas.microsoft.com/office/drawing/2014/main" xmlns=""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srcRect/>
          <a:stretch>
            <a:fillRect/>
          </a:stretch>
        </p:blipFill>
        <p:spPr bwMode="auto">
          <a:xfrm>
            <a:off x="10377490" y="200032"/>
            <a:ext cx="1368000" cy="1357303"/>
          </a:xfrm>
          <a:prstGeom prst="rect">
            <a:avLst/>
          </a:prstGeom>
          <a:noFill/>
          <a:ln w="9525">
            <a:noFill/>
            <a:miter lim="800000"/>
            <a:headEnd/>
            <a:tailEnd/>
          </a:ln>
          <a:effectLst/>
        </p:spPr>
      </p:pic>
    </p:spTree>
    <p:extLst>
      <p:ext uri="{BB962C8B-B14F-4D97-AF65-F5344CB8AC3E}">
        <p14:creationId xmlns:p14="http://schemas.microsoft.com/office/powerpoint/2010/main" xmlns=""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dirty="0">
                <a:solidFill>
                  <a:schemeClr val="bg1"/>
                </a:solidFill>
                <a:latin typeface="Arial" panose="020B0604020202020204" pitchFamily="34" charset="0"/>
                <a:cs typeface="Arial" panose="020B0604020202020204" pitchFamily="34" charset="0"/>
              </a:rPr>
              <a:t>P3.5-887</a:t>
            </a:r>
            <a:endParaRPr lang="x-none"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800573" y="131793"/>
            <a:ext cx="1152000" cy="1142992"/>
          </a:xfrm>
          <a:prstGeom prst="rect">
            <a:avLst/>
          </a:prstGeom>
          <a:noFill/>
          <a:ln w="9525">
            <a:noFill/>
            <a:miter lim="800000"/>
            <a:headEnd/>
            <a:tailEnd/>
          </a:ln>
          <a:effectLst/>
        </p:spPr>
      </p:pic>
      <p:sp>
        <p:nvSpPr>
          <p:cNvPr id="9" name="ZoneTexte 8">
            <a:extLst>
              <a:ext uri="{FF2B5EF4-FFF2-40B4-BE49-F238E27FC236}">
                <a16:creationId xmlns:a16="http://schemas.microsoft.com/office/drawing/2014/main" xmlns="" id="{215F45D0-0BEF-3F55-67DB-EEB72AD88C37}"/>
              </a:ext>
            </a:extLst>
          </p:cNvPr>
          <p:cNvSpPr txBox="1"/>
          <p:nvPr/>
        </p:nvSpPr>
        <p:spPr>
          <a:xfrm>
            <a:off x="547399" y="1231238"/>
            <a:ext cx="9772256" cy="1277786"/>
          </a:xfrm>
          <a:prstGeom prst="rect">
            <a:avLst/>
          </a:prstGeom>
          <a:noFill/>
        </p:spPr>
        <p:txBody>
          <a:bodyPr wrap="square">
            <a:spAutoFit/>
          </a:bodyPr>
          <a:lstStyle/>
          <a:p>
            <a:pPr algn="just" defTabSz="360000">
              <a:lnSpc>
                <a:spcPct val="107000"/>
              </a:lnSpc>
              <a:spcAft>
                <a:spcPts val="800"/>
              </a:spcAft>
            </a:pPr>
            <a:r>
              <a:rPr lang="en-GB" kern="100" dirty="0">
                <a:effectLst/>
                <a:latin typeface="Arial" panose="020B0604020202020204" pitchFamily="34" charset="0"/>
                <a:ea typeface="Calibri" panose="020F0502020204030204" pitchFamily="34" charset="0"/>
                <a:cs typeface="Arial" panose="020B0604020202020204" pitchFamily="34" charset="0"/>
              </a:rPr>
              <a:t>	One </a:t>
            </a:r>
            <a:r>
              <a:rPr lang="en-GB" kern="100" dirty="0">
                <a:latin typeface="Arial" panose="020B0604020202020204" pitchFamily="34" charset="0"/>
                <a:ea typeface="Calibri" panose="020F0502020204030204" pitchFamily="34" charset="0"/>
                <a:cs typeface="Arial" panose="020B0604020202020204" pitchFamily="34" charset="0"/>
              </a:rPr>
              <a:t>of the machine learning based seismic body-wave-phase detection method consists in using </a:t>
            </a:r>
            <a:r>
              <a:rPr lang="en-GB" kern="100" dirty="0">
                <a:effectLst/>
                <a:latin typeface="Arial" panose="020B0604020202020204" pitchFamily="34" charset="0"/>
                <a:ea typeface="Calibri" panose="020F0502020204030204" pitchFamily="34" charset="0"/>
                <a:cs typeface="Arial" panose="020B0604020202020204" pitchFamily="34" charset="0"/>
              </a:rPr>
              <a:t>deep learning, particularly,  the convolutional neural network (</a:t>
            </a:r>
            <a:r>
              <a:rPr lang="en-GB" kern="100" dirty="0" err="1">
                <a:effectLst/>
                <a:latin typeface="Arial" panose="020B0604020202020204" pitchFamily="34" charset="0"/>
                <a:ea typeface="Calibri" panose="020F0502020204030204" pitchFamily="34" charset="0"/>
                <a:cs typeface="Arial" panose="020B0604020202020204" pitchFamily="34" charset="0"/>
              </a:rPr>
              <a:t>ConvNet</a:t>
            </a:r>
            <a:r>
              <a:rPr lang="en-GB" kern="100" dirty="0">
                <a:effectLst/>
                <a:latin typeface="Arial" panose="020B0604020202020204" pitchFamily="34" charset="0"/>
                <a:ea typeface="Calibri" panose="020F0502020204030204" pitchFamily="34" charset="0"/>
                <a:cs typeface="Arial" panose="020B0604020202020204" pitchFamily="34" charset="0"/>
              </a:rPr>
              <a:t>). Training was performed on hand-</a:t>
            </a:r>
            <a:r>
              <a:rPr lang="en-GB" kern="100" dirty="0" err="1">
                <a:effectLst/>
                <a:latin typeface="Arial" panose="020B0604020202020204" pitchFamily="34" charset="0"/>
                <a:ea typeface="Calibri" panose="020F0502020204030204" pitchFamily="34" charset="0"/>
                <a:cs typeface="Arial" panose="020B0604020202020204" pitchFamily="34" charset="0"/>
              </a:rPr>
              <a:t>labeled</a:t>
            </a:r>
            <a:r>
              <a:rPr lang="en-GB" kern="100" dirty="0">
                <a:effectLst/>
                <a:latin typeface="Arial" panose="020B0604020202020204" pitchFamily="34" charset="0"/>
                <a:ea typeface="Calibri" panose="020F0502020204030204" pitchFamily="34" charset="0"/>
                <a:cs typeface="Arial" panose="020B0604020202020204" pitchFamily="34" charset="0"/>
              </a:rPr>
              <a:t> data archives. The model architecture consists of six layers, including four convolutional layers and two fully connected layers (see figure below).</a:t>
            </a:r>
            <a:endParaRPr lang="fr-MA"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75C0C680-9CBB-C589-B28B-B54C5A7F9C22}"/>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x-none" sz="2000"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1485937" y="2534392"/>
            <a:ext cx="7868182" cy="3996000"/>
          </a:xfrm>
          <a:prstGeom prst="rect">
            <a:avLst/>
          </a:prstGeom>
          <a:noFill/>
          <a:ln w="9525">
            <a:noFill/>
            <a:miter lim="800000"/>
            <a:headEnd/>
            <a:tailEnd/>
          </a:ln>
        </p:spPr>
      </p:pic>
    </p:spTree>
    <p:extLst>
      <p:ext uri="{BB962C8B-B14F-4D97-AF65-F5344CB8AC3E}">
        <p14:creationId xmlns:p14="http://schemas.microsoft.com/office/powerpoint/2010/main" xmlns="" val="73228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dirty="0">
                <a:solidFill>
                  <a:schemeClr val="bg1"/>
                </a:solidFill>
                <a:latin typeface="Arial" panose="020B0604020202020204" pitchFamily="34" charset="0"/>
                <a:cs typeface="Arial" panose="020B0604020202020204" pitchFamily="34" charset="0"/>
              </a:rPr>
              <a:t>P3.5-887</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800573" y="131793"/>
            <a:ext cx="1152000" cy="1142992"/>
          </a:xfrm>
          <a:prstGeom prst="rect">
            <a:avLst/>
          </a:prstGeom>
          <a:noFill/>
          <a:ln w="9525">
            <a:noFill/>
            <a:miter lim="800000"/>
            <a:headEnd/>
            <a:tailEnd/>
          </a:ln>
          <a:effectLst/>
        </p:spPr>
      </p:pic>
      <p:sp>
        <p:nvSpPr>
          <p:cNvPr id="3073" name="Rectangle 1"/>
          <p:cNvSpPr>
            <a:spLocks noChangeArrowheads="1"/>
          </p:cNvSpPr>
          <p:nvPr/>
        </p:nvSpPr>
        <p:spPr bwMode="auto">
          <a:xfrm>
            <a:off x="530002" y="1944469"/>
            <a:ext cx="9772650" cy="27597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ts val="2800"/>
              </a:lnSpc>
              <a:spcBef>
                <a:spcPts val="600"/>
              </a:spcBef>
              <a:spcAft>
                <a:spcPts val="600"/>
              </a:spcAft>
              <a:buClrTx/>
              <a:buSzTx/>
              <a:buFontTx/>
              <a:buNone/>
              <a:tabLst/>
            </a:pPr>
            <a:r>
              <a:rPr kumimoji="0" lang="en-US" b="1" i="0" u="none" strike="noStrike" cap="none" normalizeH="0" baseline="0" dirty="0">
                <a:ln>
                  <a:noFill/>
                </a:ln>
                <a:solidFill>
                  <a:srgbClr val="C00000"/>
                </a:solidFill>
                <a:effectLst/>
                <a:latin typeface="Arial" pitchFamily="34" charset="0"/>
                <a:ea typeface="Calibri" pitchFamily="34" charset="0"/>
                <a:cs typeface="Arial" pitchFamily="34" charset="0"/>
              </a:rPr>
              <a:t>Conclusion</a:t>
            </a:r>
            <a:r>
              <a:rPr kumimoji="0" lang="en-US" b="0" i="0" u="none" strike="noStrike" cap="none" normalizeH="0" baseline="0" dirty="0">
                <a:ln>
                  <a:noFill/>
                </a:ln>
                <a:solidFill>
                  <a:schemeClr val="tx1"/>
                </a:solidFill>
                <a:effectLst/>
                <a:latin typeface="Arial" pitchFamily="34" charset="0"/>
                <a:ea typeface="Calibri" pitchFamily="34" charset="0"/>
                <a:cs typeface="Arial" pitchFamily="34" charset="0"/>
              </a:rPr>
              <a:t> :</a:t>
            </a:r>
          </a:p>
          <a:p>
            <a:pPr marL="0" marR="0" lvl="0" indent="0" algn="justLow" defTabSz="360000" rtl="0" eaLnBrk="1" fontAlgn="base" latinLnBrk="0" hangingPunct="1">
              <a:lnSpc>
                <a:spcPts val="2800"/>
              </a:lnSpc>
              <a:spcBef>
                <a:spcPts val="600"/>
              </a:spcBef>
              <a:spcAft>
                <a:spcPts val="600"/>
              </a:spcAft>
              <a:buClrTx/>
              <a:buSzTx/>
              <a:buFontTx/>
              <a:buNone/>
              <a:tabLst>
                <a:tab pos="360000" algn="l"/>
              </a:tabLst>
            </a:pPr>
            <a:r>
              <a:rPr kumimoji="0" lang="en-US" b="0" i="0" u="none" strike="noStrike" cap="none" normalizeH="0" baseline="0" dirty="0">
                <a:ln>
                  <a:noFill/>
                </a:ln>
                <a:solidFill>
                  <a:schemeClr val="tx1"/>
                </a:solidFill>
                <a:effectLst/>
                <a:latin typeface="Arial" pitchFamily="34" charset="0"/>
                <a:ea typeface="Calibri" pitchFamily="34" charset="0"/>
                <a:cs typeface="Arial" pitchFamily="34" charset="0"/>
              </a:rPr>
              <a:t>	It is important to note that there is no universal "best" method for automatic detection of seismic phases. The choice of a method depends on the specific application requirements, including available data, desired trade-offs between accuracy, efficiency, and other factors. Comparative studies and benchmark experiences can help understand the strengths and limitations of different methods, allowing </a:t>
            </a:r>
            <a:r>
              <a:rPr lang="en-US" dirty="0">
                <a:latin typeface="Arial" pitchFamily="34" charset="0"/>
                <a:ea typeface="Calibri" pitchFamily="34" charset="0"/>
                <a:cs typeface="Arial" pitchFamily="34" charset="0"/>
              </a:rPr>
              <a:t>us </a:t>
            </a:r>
            <a:r>
              <a:rPr kumimoji="0" lang="en-US" b="0" i="0" u="none" strike="noStrike" cap="none" normalizeH="0" baseline="0" dirty="0">
                <a:ln>
                  <a:noFill/>
                </a:ln>
                <a:solidFill>
                  <a:schemeClr val="tx1"/>
                </a:solidFill>
                <a:effectLst/>
                <a:latin typeface="Arial" pitchFamily="34" charset="0"/>
                <a:ea typeface="Calibri" pitchFamily="34" charset="0"/>
                <a:cs typeface="Arial" pitchFamily="34" charset="0"/>
              </a:rPr>
              <a:t>to choose the approach that best suits our specific needs.</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3220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dirty="0">
                <a:solidFill>
                  <a:schemeClr val="bg1"/>
                </a:solidFill>
                <a:latin typeface="Arial" panose="020B0604020202020204" pitchFamily="34" charset="0"/>
                <a:cs typeface="Arial" panose="020B0604020202020204" pitchFamily="34" charset="0"/>
              </a:rPr>
              <a:t>P3.5-887</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800573" y="131793"/>
            <a:ext cx="1152000" cy="1142992"/>
          </a:xfrm>
          <a:prstGeom prst="rect">
            <a:avLst/>
          </a:prstGeom>
          <a:noFill/>
          <a:ln w="9525">
            <a:noFill/>
            <a:miter lim="800000"/>
            <a:headEnd/>
            <a:tailEnd/>
          </a:ln>
          <a:effectLst/>
        </p:spPr>
      </p:pic>
      <p:sp>
        <p:nvSpPr>
          <p:cNvPr id="2049" name="Rectangle 1"/>
          <p:cNvSpPr>
            <a:spLocks noChangeArrowheads="1"/>
          </p:cNvSpPr>
          <p:nvPr/>
        </p:nvSpPr>
        <p:spPr bwMode="auto">
          <a:xfrm>
            <a:off x="511629" y="1668760"/>
            <a:ext cx="9833374"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ts val="600"/>
              </a:spcBef>
              <a:spcAft>
                <a:spcPts val="600"/>
              </a:spcAft>
            </a:pPr>
            <a:r>
              <a:rPr lang="fr-FR" sz="1600" dirty="0">
                <a:latin typeface="Arial" pitchFamily="34" charset="0"/>
                <a:ea typeface="Calibri" pitchFamily="34" charset="0"/>
                <a:cs typeface="Arial" pitchFamily="34" charset="0"/>
              </a:rPr>
              <a:t>El Hassan Ait </a:t>
            </a:r>
            <a:r>
              <a:rPr lang="fr-FR" sz="1600" dirty="0" err="1">
                <a:latin typeface="Arial" pitchFamily="34" charset="0"/>
                <a:ea typeface="Calibri" pitchFamily="34" charset="0"/>
                <a:cs typeface="Arial" pitchFamily="34" charset="0"/>
              </a:rPr>
              <a:t>Laasri</a:t>
            </a:r>
            <a:r>
              <a:rPr lang="fr-FR" sz="1600" dirty="0">
                <a:latin typeface="Arial" pitchFamily="34" charset="0"/>
                <a:ea typeface="Calibri" pitchFamily="34" charset="0"/>
                <a:cs typeface="Arial" pitchFamily="34" charset="0"/>
              </a:rPr>
              <a:t>, Es-Saïd </a:t>
            </a:r>
            <a:r>
              <a:rPr lang="fr-FR" sz="1600" dirty="0" err="1">
                <a:latin typeface="Arial" pitchFamily="34" charset="0"/>
                <a:ea typeface="Calibri" pitchFamily="34" charset="0"/>
                <a:cs typeface="Arial" pitchFamily="34" charset="0"/>
              </a:rPr>
              <a:t>Akhouayri</a:t>
            </a:r>
            <a:r>
              <a:rPr lang="fr-FR" sz="1600" dirty="0">
                <a:latin typeface="Arial" pitchFamily="34" charset="0"/>
                <a:ea typeface="Calibri" pitchFamily="34" charset="0"/>
                <a:cs typeface="Arial" pitchFamily="34" charset="0"/>
              </a:rPr>
              <a:t>, Driss Agliz, </a:t>
            </a:r>
            <a:r>
              <a:rPr lang="fr-FR" sz="1600" dirty="0" err="1">
                <a:latin typeface="Arial" pitchFamily="34" charset="0"/>
                <a:ea typeface="Calibri" pitchFamily="34" charset="0"/>
                <a:cs typeface="Arial" pitchFamily="34" charset="0"/>
              </a:rPr>
              <a:t>Abderrahman</a:t>
            </a:r>
            <a:r>
              <a:rPr lang="fr-FR" sz="1600" dirty="0">
                <a:latin typeface="Arial" pitchFamily="34" charset="0"/>
                <a:ea typeface="Calibri" pitchFamily="34" charset="0"/>
                <a:cs typeface="Arial" pitchFamily="34" charset="0"/>
              </a:rPr>
              <a:t> </a:t>
            </a:r>
            <a:r>
              <a:rPr lang="fr-FR" sz="1600" dirty="0" err="1">
                <a:latin typeface="Arial" pitchFamily="34" charset="0"/>
                <a:ea typeface="Calibri" pitchFamily="34" charset="0"/>
                <a:cs typeface="Arial" pitchFamily="34" charset="0"/>
              </a:rPr>
              <a:t>Atmani</a:t>
            </a:r>
            <a:r>
              <a:rPr lang="fr-FR" sz="1600" dirty="0">
                <a:latin typeface="Arial" pitchFamily="34" charset="0"/>
                <a:ea typeface="Calibri" pitchFamily="34" charset="0"/>
                <a:cs typeface="Arial" pitchFamily="34" charset="0"/>
              </a:rPr>
              <a:t>," </a:t>
            </a:r>
            <a:r>
              <a:rPr lang="fr-FR" sz="1600" i="1" dirty="0" err="1">
                <a:latin typeface="Arial" pitchFamily="34" charset="0"/>
                <a:ea typeface="Calibri" pitchFamily="34" charset="0"/>
                <a:cs typeface="Arial" pitchFamily="34" charset="0"/>
              </a:rPr>
              <a:t>Automatic</a:t>
            </a:r>
            <a:r>
              <a:rPr lang="fr-FR" sz="1600" i="1" dirty="0">
                <a:latin typeface="Arial" pitchFamily="34" charset="0"/>
                <a:ea typeface="Calibri" pitchFamily="34" charset="0"/>
                <a:cs typeface="Arial" pitchFamily="34" charset="0"/>
              </a:rPr>
              <a:t> </a:t>
            </a:r>
            <a:r>
              <a:rPr lang="fr-FR" sz="1600" i="1" dirty="0" err="1">
                <a:latin typeface="Arial" pitchFamily="34" charset="0"/>
                <a:ea typeface="Calibri" pitchFamily="34" charset="0"/>
                <a:cs typeface="Arial" pitchFamily="34" charset="0"/>
              </a:rPr>
              <a:t>detection</a:t>
            </a:r>
            <a:r>
              <a:rPr lang="fr-FR" sz="1600" i="1" dirty="0">
                <a:latin typeface="Arial" pitchFamily="34" charset="0"/>
                <a:ea typeface="Calibri" pitchFamily="34" charset="0"/>
                <a:cs typeface="Arial" pitchFamily="34" charset="0"/>
              </a:rPr>
              <a:t> and </a:t>
            </a:r>
            <a:r>
              <a:rPr lang="fr-FR" sz="1600" i="1" dirty="0" err="1">
                <a:latin typeface="Arial" pitchFamily="34" charset="0"/>
                <a:ea typeface="Calibri" pitchFamily="34" charset="0"/>
                <a:cs typeface="Arial" pitchFamily="34" charset="0"/>
              </a:rPr>
              <a:t>picking</a:t>
            </a:r>
            <a:r>
              <a:rPr lang="fr-FR" sz="1600" i="1" dirty="0">
                <a:latin typeface="Arial" pitchFamily="34" charset="0"/>
                <a:ea typeface="Calibri" pitchFamily="34" charset="0"/>
                <a:cs typeface="Arial" pitchFamily="34" charset="0"/>
              </a:rPr>
              <a:t> of P-</a:t>
            </a:r>
            <a:r>
              <a:rPr lang="fr-FR" sz="1600" i="1" dirty="0" err="1">
                <a:latin typeface="Arial" pitchFamily="34" charset="0"/>
                <a:ea typeface="Calibri" pitchFamily="34" charset="0"/>
                <a:cs typeface="Arial" pitchFamily="34" charset="0"/>
              </a:rPr>
              <a:t>wave</a:t>
            </a:r>
            <a:r>
              <a:rPr lang="fr-FR" sz="1600" i="1" dirty="0">
                <a:latin typeface="Arial" pitchFamily="34" charset="0"/>
                <a:ea typeface="Calibri" pitchFamily="34" charset="0"/>
                <a:cs typeface="Arial" pitchFamily="34" charset="0"/>
              </a:rPr>
              <a:t> </a:t>
            </a:r>
            <a:r>
              <a:rPr lang="fr-FR" sz="1600" i="1" dirty="0" err="1">
                <a:latin typeface="Arial" pitchFamily="34" charset="0"/>
                <a:ea typeface="Calibri" pitchFamily="34" charset="0"/>
                <a:cs typeface="Arial" pitchFamily="34" charset="0"/>
              </a:rPr>
              <a:t>arrival</a:t>
            </a:r>
            <a:r>
              <a:rPr lang="fr-FR" sz="1600" i="1" dirty="0">
                <a:latin typeface="Arial" pitchFamily="34" charset="0"/>
                <a:ea typeface="Calibri" pitchFamily="34" charset="0"/>
                <a:cs typeface="Arial" pitchFamily="34" charset="0"/>
              </a:rPr>
              <a:t> in </a:t>
            </a:r>
            <a:r>
              <a:rPr lang="fr-FR" sz="1600" i="1" dirty="0" err="1">
                <a:latin typeface="Arial" pitchFamily="34" charset="0"/>
                <a:ea typeface="Calibri" pitchFamily="34" charset="0"/>
                <a:cs typeface="Arial" pitchFamily="34" charset="0"/>
              </a:rPr>
              <a:t>locally</a:t>
            </a:r>
            <a:r>
              <a:rPr lang="fr-FR" sz="1600" i="1" dirty="0">
                <a:latin typeface="Arial" pitchFamily="34" charset="0"/>
                <a:ea typeface="Calibri" pitchFamily="34" charset="0"/>
                <a:cs typeface="Arial" pitchFamily="34" charset="0"/>
              </a:rPr>
              <a:t> </a:t>
            </a:r>
            <a:r>
              <a:rPr lang="fr-FR" sz="1600" i="1" dirty="0" err="1">
                <a:latin typeface="Arial" pitchFamily="34" charset="0"/>
                <a:ea typeface="Calibri" pitchFamily="34" charset="0"/>
                <a:cs typeface="Arial" pitchFamily="34" charset="0"/>
              </a:rPr>
              <a:t>stationary</a:t>
            </a:r>
            <a:r>
              <a:rPr lang="fr-FR" sz="1600" i="1" dirty="0">
                <a:latin typeface="Arial" pitchFamily="34" charset="0"/>
                <a:ea typeface="Calibri" pitchFamily="34" charset="0"/>
                <a:cs typeface="Arial" pitchFamily="34" charset="0"/>
              </a:rPr>
              <a:t> noise </a:t>
            </a:r>
            <a:r>
              <a:rPr lang="fr-FR" sz="1600" i="1" dirty="0" err="1">
                <a:latin typeface="Arial" pitchFamily="34" charset="0"/>
                <a:ea typeface="Calibri" pitchFamily="34" charset="0"/>
                <a:cs typeface="Arial" pitchFamily="34" charset="0"/>
              </a:rPr>
              <a:t>using</a:t>
            </a:r>
            <a:r>
              <a:rPr lang="fr-FR" sz="1600" i="1" dirty="0">
                <a:latin typeface="Arial" pitchFamily="34" charset="0"/>
                <a:ea typeface="Calibri" pitchFamily="34" charset="0"/>
                <a:cs typeface="Arial" pitchFamily="34" charset="0"/>
              </a:rPr>
              <a:t> cross-</a:t>
            </a:r>
            <a:r>
              <a:rPr lang="fr-FR" sz="1600" i="1" dirty="0" err="1">
                <a:latin typeface="Arial" pitchFamily="34" charset="0"/>
                <a:ea typeface="Calibri" pitchFamily="34" charset="0"/>
                <a:cs typeface="Arial" pitchFamily="34" charset="0"/>
              </a:rPr>
              <a:t>correlation</a:t>
            </a:r>
            <a:r>
              <a:rPr lang="fr-FR" sz="1600" dirty="0">
                <a:latin typeface="Arial" pitchFamily="34" charset="0"/>
                <a:ea typeface="Calibri" pitchFamily="34" charset="0"/>
                <a:cs typeface="Arial" pitchFamily="34" charset="0"/>
              </a:rPr>
              <a:t>" Digital Signal </a:t>
            </a:r>
            <a:r>
              <a:rPr lang="fr-FR" sz="1600" dirty="0" err="1">
                <a:latin typeface="Arial" pitchFamily="34" charset="0"/>
                <a:ea typeface="Calibri" pitchFamily="34" charset="0"/>
                <a:cs typeface="Arial" pitchFamily="34" charset="0"/>
              </a:rPr>
              <a:t>Processing</a:t>
            </a:r>
            <a:r>
              <a:rPr lang="fr-FR" sz="1600" dirty="0">
                <a:latin typeface="Arial" pitchFamily="34" charset="0"/>
                <a:ea typeface="Calibri" pitchFamily="34" charset="0"/>
                <a:cs typeface="Arial" pitchFamily="34" charset="0"/>
              </a:rPr>
              <a:t> Volume 26 March, 2014 pp 87–100</a:t>
            </a:r>
          </a:p>
          <a:p>
            <a:pPr>
              <a:spcBef>
                <a:spcPts val="600"/>
              </a:spcBef>
              <a:spcAft>
                <a:spcPts val="600"/>
              </a:spcAft>
            </a:pPr>
            <a:r>
              <a:rPr lang="en-US" sz="1600" dirty="0">
                <a:latin typeface="Arial" pitchFamily="34" charset="0"/>
                <a:ea typeface="Calibri" pitchFamily="34" charset="0"/>
                <a:cs typeface="Arial" pitchFamily="34" charset="0"/>
              </a:rPr>
              <a:t>Z. E. Ross and Y. Ben-</a:t>
            </a:r>
            <a:r>
              <a:rPr lang="en-US" sz="1600" dirty="0" err="1">
                <a:latin typeface="Arial" pitchFamily="34" charset="0"/>
                <a:ea typeface="Calibri" pitchFamily="34" charset="0"/>
                <a:cs typeface="Arial" pitchFamily="34" charset="0"/>
              </a:rPr>
              <a:t>Zion,”</a:t>
            </a:r>
            <a:r>
              <a:rPr lang="en-US" sz="1600" i="1" dirty="0" err="1">
                <a:latin typeface="Arial" pitchFamily="34" charset="0"/>
                <a:ea typeface="Calibri" pitchFamily="34" charset="0"/>
                <a:cs typeface="Arial" pitchFamily="34" charset="0"/>
              </a:rPr>
              <a:t>Automatic</a:t>
            </a:r>
            <a:r>
              <a:rPr lang="en-US" sz="1600" i="1" dirty="0">
                <a:latin typeface="Arial" pitchFamily="34" charset="0"/>
                <a:ea typeface="Calibri" pitchFamily="34" charset="0"/>
                <a:cs typeface="Arial" pitchFamily="34" charset="0"/>
              </a:rPr>
              <a:t> picking of direct P, S seismic phases and fault zone</a:t>
            </a:r>
            <a:r>
              <a:rPr lang="fr-FR" sz="1600" i="1" dirty="0">
                <a:latin typeface="Arial" pitchFamily="34" charset="0"/>
                <a:ea typeface="Calibri" pitchFamily="34" charset="0"/>
                <a:cs typeface="Arial" pitchFamily="34" charset="0"/>
              </a:rPr>
              <a:t> </a:t>
            </a:r>
            <a:r>
              <a:rPr lang="fr-FR" sz="1600" i="1" dirty="0" err="1">
                <a:latin typeface="Arial" pitchFamily="34" charset="0"/>
                <a:ea typeface="Calibri" pitchFamily="34" charset="0"/>
                <a:cs typeface="Arial" pitchFamily="34" charset="0"/>
              </a:rPr>
              <a:t>head</a:t>
            </a:r>
            <a:r>
              <a:rPr lang="fr-FR" sz="1600" i="1" dirty="0">
                <a:latin typeface="Arial" pitchFamily="34" charset="0"/>
                <a:ea typeface="Calibri" pitchFamily="34" charset="0"/>
                <a:cs typeface="Arial" pitchFamily="34" charset="0"/>
              </a:rPr>
              <a:t> </a:t>
            </a:r>
            <a:r>
              <a:rPr lang="fr-FR" sz="1600" i="1" dirty="0" err="1" smtClean="0">
                <a:latin typeface="Arial" pitchFamily="34" charset="0"/>
                <a:ea typeface="Calibri" pitchFamily="34" charset="0"/>
                <a:cs typeface="Arial" pitchFamily="34" charset="0"/>
              </a:rPr>
              <a:t>waves</a:t>
            </a:r>
            <a:r>
              <a:rPr lang="fr-FR" sz="1600" dirty="0" smtClean="0">
                <a:latin typeface="Arial" pitchFamily="34" charset="0"/>
                <a:ea typeface="Calibri" pitchFamily="34" charset="0"/>
                <a:cs typeface="Arial" pitchFamily="34" charset="0"/>
              </a:rPr>
              <a:t>" </a:t>
            </a:r>
            <a:r>
              <a:rPr lang="fr-FR" sz="1600" dirty="0">
                <a:latin typeface="Arial" pitchFamily="34" charset="0"/>
                <a:ea typeface="Calibri" pitchFamily="34" charset="0"/>
                <a:cs typeface="Arial" pitchFamily="34" charset="0"/>
              </a:rPr>
              <a:t>, </a:t>
            </a:r>
            <a:r>
              <a:rPr lang="en-US" sz="1600" dirty="0" err="1">
                <a:latin typeface="Arial" pitchFamily="34" charset="0"/>
                <a:ea typeface="Calibri" pitchFamily="34" charset="0"/>
                <a:cs typeface="Arial" pitchFamily="34" charset="0"/>
              </a:rPr>
              <a:t>Geophys</a:t>
            </a:r>
            <a:r>
              <a:rPr lang="en-US" sz="1600" dirty="0">
                <a:latin typeface="Arial" pitchFamily="34" charset="0"/>
                <a:ea typeface="Calibri" pitchFamily="34" charset="0"/>
                <a:cs typeface="Arial" pitchFamily="34" charset="0"/>
              </a:rPr>
              <a:t>. J. Int. (2014) 199, 368–381</a:t>
            </a:r>
          </a:p>
          <a:p>
            <a:pPr>
              <a:spcBef>
                <a:spcPts val="600"/>
              </a:spcBef>
              <a:spcAft>
                <a:spcPts val="600"/>
              </a:spcAft>
            </a:pPr>
            <a:r>
              <a:rPr lang="en-GB" sz="1600" dirty="0">
                <a:latin typeface="Arial" pitchFamily="34" charset="0"/>
                <a:ea typeface="Calibri" pitchFamily="34" charset="0"/>
                <a:cs typeface="Arial" pitchFamily="34" charset="0"/>
              </a:rPr>
              <a:t>Rodrigo Chi-Duran, Diana Comte, Marcos </a:t>
            </a:r>
            <a:r>
              <a:rPr lang="en-GB" sz="1600" dirty="0" err="1">
                <a:latin typeface="Arial" pitchFamily="34" charset="0"/>
                <a:ea typeface="Calibri" pitchFamily="34" charset="0"/>
                <a:cs typeface="Arial" pitchFamily="34" charset="0"/>
              </a:rPr>
              <a:t>Dıaz</a:t>
            </a:r>
            <a:r>
              <a:rPr lang="en-GB" sz="1600" dirty="0">
                <a:latin typeface="Arial" pitchFamily="34" charset="0"/>
                <a:ea typeface="Calibri" pitchFamily="34" charset="0"/>
                <a:cs typeface="Arial" pitchFamily="34" charset="0"/>
              </a:rPr>
              <a:t>, Jorge F. Silva, “</a:t>
            </a:r>
            <a:r>
              <a:rPr lang="en-GB" sz="1600" i="1" dirty="0">
                <a:latin typeface="Arial" pitchFamily="34" charset="0"/>
                <a:ea typeface="Calibri" pitchFamily="34" charset="0"/>
                <a:cs typeface="Arial" pitchFamily="34" charset="0"/>
              </a:rPr>
              <a:t>Automatic detection of P- and S-wave arrival times: new strategies based on the modified fractal method and basic matching pursuit</a:t>
            </a:r>
            <a:r>
              <a:rPr lang="en-GB" sz="1600" dirty="0">
                <a:latin typeface="Arial" pitchFamily="34" charset="0"/>
                <a:ea typeface="Calibri" pitchFamily="34" charset="0"/>
                <a:cs typeface="Arial" pitchFamily="34" charset="0"/>
              </a:rPr>
              <a:t>”, Journal of Seismology 21(4):1-14, September 2017</a:t>
            </a:r>
          </a:p>
          <a:p>
            <a:pPr algn="just">
              <a:spcBef>
                <a:spcPts val="600"/>
              </a:spcBef>
              <a:spcAft>
                <a:spcPts val="600"/>
              </a:spcAft>
            </a:pPr>
            <a:r>
              <a:rPr lang="en-GB" sz="1600" dirty="0">
                <a:solidFill>
                  <a:srgbClr val="000000"/>
                </a:solidFill>
                <a:effectLst/>
                <a:latin typeface="Arial" pitchFamily="34" charset="0"/>
                <a:ea typeface="Calibri" panose="020F0502020204030204" pitchFamily="34" charset="0"/>
                <a:cs typeface="Arial" pitchFamily="34" charset="0"/>
              </a:rPr>
              <a:t>Yijun Zhang,</a:t>
            </a:r>
            <a:r>
              <a:rPr lang="en-GB" sz="1600" dirty="0">
                <a:solidFill>
                  <a:srgbClr val="0000FF"/>
                </a:solidFill>
                <a:effectLst/>
                <a:latin typeface="Arial" pitchFamily="34" charset="0"/>
                <a:ea typeface="Calibri" panose="020F0502020204030204" pitchFamily="34" charset="0"/>
                <a:cs typeface="Arial" pitchFamily="34" charset="0"/>
              </a:rPr>
              <a:t> </a:t>
            </a:r>
            <a:r>
              <a:rPr lang="en-GB" sz="1600" dirty="0" err="1">
                <a:solidFill>
                  <a:srgbClr val="000000"/>
                </a:solidFill>
                <a:effectLst/>
                <a:latin typeface="Arial" pitchFamily="34" charset="0"/>
                <a:ea typeface="Calibri" panose="020F0502020204030204" pitchFamily="34" charset="0"/>
                <a:cs typeface="Arial" pitchFamily="34" charset="0"/>
              </a:rPr>
              <a:t>Qiang</a:t>
            </a:r>
            <a:r>
              <a:rPr lang="en-GB" sz="1600" dirty="0">
                <a:solidFill>
                  <a:srgbClr val="000000"/>
                </a:solidFill>
                <a:effectLst/>
                <a:latin typeface="Arial" pitchFamily="34" charset="0"/>
                <a:ea typeface="Calibri" panose="020F0502020204030204" pitchFamily="34" charset="0"/>
                <a:cs typeface="Arial" pitchFamily="34" charset="0"/>
              </a:rPr>
              <a:t> Chen,</a:t>
            </a:r>
            <a:r>
              <a:rPr lang="en-GB" sz="1600" dirty="0">
                <a:solidFill>
                  <a:srgbClr val="0000FF"/>
                </a:solidFill>
                <a:effectLst/>
                <a:latin typeface="Arial" pitchFamily="34" charset="0"/>
                <a:ea typeface="Calibri" panose="020F0502020204030204" pitchFamily="34" charset="0"/>
                <a:cs typeface="Arial" pitchFamily="34" charset="0"/>
              </a:rPr>
              <a:t> </a:t>
            </a:r>
            <a:r>
              <a:rPr lang="en-GB" sz="1600" dirty="0" err="1">
                <a:solidFill>
                  <a:srgbClr val="000000"/>
                </a:solidFill>
                <a:effectLst/>
                <a:latin typeface="Arial" pitchFamily="34" charset="0"/>
                <a:ea typeface="Calibri" panose="020F0502020204030204" pitchFamily="34" charset="0"/>
                <a:cs typeface="Arial" pitchFamily="34" charset="0"/>
              </a:rPr>
              <a:t>Xianwen</a:t>
            </a:r>
            <a:r>
              <a:rPr lang="en-GB" sz="1600" dirty="0">
                <a:solidFill>
                  <a:srgbClr val="000000"/>
                </a:solidFill>
                <a:effectLst/>
                <a:latin typeface="Arial" pitchFamily="34" charset="0"/>
                <a:ea typeface="Calibri" panose="020F0502020204030204" pitchFamily="34" charset="0"/>
                <a:cs typeface="Arial" pitchFamily="34" charset="0"/>
              </a:rPr>
              <a:t> Liu,</a:t>
            </a:r>
            <a:r>
              <a:rPr lang="en-GB" sz="1600" dirty="0">
                <a:solidFill>
                  <a:srgbClr val="0000FF"/>
                </a:solidFill>
                <a:effectLst/>
                <a:latin typeface="Arial" pitchFamily="34" charset="0"/>
                <a:ea typeface="Calibri" panose="020F0502020204030204" pitchFamily="34" charset="0"/>
                <a:cs typeface="Arial" pitchFamily="34" charset="0"/>
              </a:rPr>
              <a:t> </a:t>
            </a:r>
            <a:r>
              <a:rPr lang="en-GB" sz="1600" dirty="0">
                <a:solidFill>
                  <a:srgbClr val="000000"/>
                </a:solidFill>
                <a:effectLst/>
                <a:latin typeface="Arial" pitchFamily="34" charset="0"/>
                <a:ea typeface="Calibri" panose="020F0502020204030204" pitchFamily="34" charset="0"/>
                <a:cs typeface="Arial" pitchFamily="34" charset="0"/>
              </a:rPr>
              <a:t>Jingjing Zhao,</a:t>
            </a:r>
            <a:r>
              <a:rPr lang="en-GB" sz="1600" dirty="0">
                <a:solidFill>
                  <a:srgbClr val="0000FF"/>
                </a:solidFill>
                <a:effectLst/>
                <a:latin typeface="Arial" pitchFamily="34" charset="0"/>
                <a:ea typeface="Calibri" panose="020F0502020204030204" pitchFamily="34" charset="0"/>
                <a:cs typeface="Arial" pitchFamily="34" charset="0"/>
              </a:rPr>
              <a:t> </a:t>
            </a:r>
            <a:r>
              <a:rPr lang="en-GB" sz="1600" dirty="0">
                <a:solidFill>
                  <a:srgbClr val="000000"/>
                </a:solidFill>
                <a:effectLst/>
                <a:latin typeface="Arial" pitchFamily="34" charset="0"/>
                <a:ea typeface="Calibri" panose="020F0502020204030204" pitchFamily="34" charset="0"/>
                <a:cs typeface="Arial" pitchFamily="34" charset="0"/>
              </a:rPr>
              <a:t>Qian Xu,</a:t>
            </a:r>
            <a:r>
              <a:rPr lang="en-GB" sz="1600" dirty="0">
                <a:solidFill>
                  <a:srgbClr val="0000FF"/>
                </a:solidFill>
                <a:effectLst/>
                <a:latin typeface="Arial" pitchFamily="34" charset="0"/>
                <a:ea typeface="Calibri" panose="020F0502020204030204" pitchFamily="34" charset="0"/>
                <a:cs typeface="Arial" pitchFamily="34" charset="0"/>
              </a:rPr>
              <a:t> </a:t>
            </a:r>
            <a:r>
              <a:rPr lang="en-GB" sz="1600" dirty="0" err="1">
                <a:solidFill>
                  <a:srgbClr val="000000"/>
                </a:solidFill>
                <a:effectLst/>
                <a:latin typeface="Arial" pitchFamily="34" charset="0"/>
                <a:ea typeface="Calibri" panose="020F0502020204030204" pitchFamily="34" charset="0"/>
                <a:cs typeface="Arial" pitchFamily="34" charset="0"/>
              </a:rPr>
              <a:t>Yinghui</a:t>
            </a:r>
            <a:r>
              <a:rPr lang="en-GB" sz="1600" dirty="0">
                <a:solidFill>
                  <a:srgbClr val="000000"/>
                </a:solidFill>
                <a:effectLst/>
                <a:latin typeface="Arial" pitchFamily="34" charset="0"/>
                <a:ea typeface="Calibri" panose="020F0502020204030204" pitchFamily="34" charset="0"/>
                <a:cs typeface="Arial" pitchFamily="34" charset="0"/>
              </a:rPr>
              <a:t> Yang</a:t>
            </a:r>
            <a:r>
              <a:rPr lang="en-GB" sz="1600" dirty="0">
                <a:solidFill>
                  <a:srgbClr val="0000FF"/>
                </a:solidFill>
                <a:effectLst/>
                <a:latin typeface="Arial" pitchFamily="34" charset="0"/>
                <a:ea typeface="Calibri" panose="020F0502020204030204" pitchFamily="34" charset="0"/>
                <a:cs typeface="Arial" pitchFamily="34" charset="0"/>
              </a:rPr>
              <a:t> </a:t>
            </a:r>
            <a:r>
              <a:rPr lang="en-GB" sz="1600" dirty="0">
                <a:solidFill>
                  <a:srgbClr val="000000"/>
                </a:solidFill>
                <a:effectLst/>
                <a:latin typeface="Arial" pitchFamily="34" charset="0"/>
                <a:ea typeface="Calibri" panose="020F0502020204030204" pitchFamily="34" charset="0"/>
                <a:cs typeface="Arial" pitchFamily="34" charset="0"/>
              </a:rPr>
              <a:t>and </a:t>
            </a:r>
            <a:r>
              <a:rPr lang="en-GB" sz="1600" dirty="0" err="1">
                <a:solidFill>
                  <a:srgbClr val="000000"/>
                </a:solidFill>
                <a:effectLst/>
                <a:latin typeface="Arial" pitchFamily="34" charset="0"/>
                <a:ea typeface="Calibri" panose="020F0502020204030204" pitchFamily="34" charset="0"/>
                <a:cs typeface="Arial" pitchFamily="34" charset="0"/>
              </a:rPr>
              <a:t>Guoxiang</a:t>
            </a:r>
            <a:r>
              <a:rPr lang="en-GB" sz="1600" dirty="0">
                <a:solidFill>
                  <a:srgbClr val="000000"/>
                </a:solidFill>
                <a:effectLst/>
                <a:latin typeface="Arial" pitchFamily="34" charset="0"/>
                <a:ea typeface="Calibri" panose="020F0502020204030204" pitchFamily="34" charset="0"/>
                <a:cs typeface="Arial" pitchFamily="34" charset="0"/>
              </a:rPr>
              <a:t> Liu</a:t>
            </a:r>
            <a:r>
              <a:rPr lang="en-GB" sz="1600" dirty="0">
                <a:solidFill>
                  <a:srgbClr val="0000FF"/>
                </a:solidFill>
                <a:effectLst/>
                <a:latin typeface="Arial" pitchFamily="34" charset="0"/>
                <a:ea typeface="Calibri" panose="020F0502020204030204" pitchFamily="34" charset="0"/>
                <a:cs typeface="Arial" pitchFamily="34" charset="0"/>
              </a:rPr>
              <a:t>, "</a:t>
            </a:r>
            <a:r>
              <a:rPr lang="en-GB" sz="1600" i="1" dirty="0">
                <a:solidFill>
                  <a:srgbClr val="000000"/>
                </a:solidFill>
                <a:effectLst/>
                <a:latin typeface="Arial" pitchFamily="34" charset="0"/>
                <a:ea typeface="Calibri" panose="020F0502020204030204" pitchFamily="34" charset="0"/>
                <a:cs typeface="Arial" pitchFamily="34" charset="0"/>
              </a:rPr>
              <a:t>Adaptive and automatic P- and S-phase pickers based on frequency spectrum variation of sliding time windows</a:t>
            </a:r>
            <a:r>
              <a:rPr lang="en-GB" sz="1600" dirty="0">
                <a:solidFill>
                  <a:srgbClr val="000000"/>
                </a:solidFill>
                <a:effectLst/>
                <a:latin typeface="Arial" pitchFamily="34" charset="0"/>
                <a:ea typeface="Calibri" panose="020F0502020204030204" pitchFamily="34" charset="0"/>
                <a:cs typeface="Arial" pitchFamily="34" charset="0"/>
              </a:rPr>
              <a:t>”,</a:t>
            </a:r>
            <a:r>
              <a:rPr lang="en-GB" sz="1600" i="1" dirty="0" err="1">
                <a:effectLst/>
                <a:latin typeface="Arial" pitchFamily="34" charset="0"/>
                <a:ea typeface="Calibri" panose="020F0502020204030204" pitchFamily="34" charset="0"/>
                <a:cs typeface="Arial" pitchFamily="34" charset="0"/>
              </a:rPr>
              <a:t>Geophys</a:t>
            </a:r>
            <a:r>
              <a:rPr lang="en-GB" sz="1600" i="1" dirty="0">
                <a:effectLst/>
                <a:latin typeface="Arial" pitchFamily="34" charset="0"/>
                <a:ea typeface="Calibri" panose="020F0502020204030204" pitchFamily="34" charset="0"/>
                <a:cs typeface="Arial" pitchFamily="34" charset="0"/>
              </a:rPr>
              <a:t>. J. Int. </a:t>
            </a:r>
            <a:r>
              <a:rPr lang="fr-MA" sz="1600" dirty="0">
                <a:effectLst/>
                <a:latin typeface="Arial" pitchFamily="34" charset="0"/>
                <a:ea typeface="Calibri" panose="020F0502020204030204" pitchFamily="34" charset="0"/>
                <a:cs typeface="Arial" pitchFamily="34" charset="0"/>
              </a:rPr>
              <a:t>(2018) 215, 2172–2182, </a:t>
            </a:r>
          </a:p>
          <a:p>
            <a:pPr lvl="0" algn="justLow" fontAlgn="base">
              <a:spcBef>
                <a:spcPts val="600"/>
              </a:spcBef>
              <a:spcAft>
                <a:spcPts val="600"/>
              </a:spcAft>
            </a:pPr>
            <a:r>
              <a:rPr kumimoji="0" lang="fr-FR" sz="1600" b="0" i="0" u="none" strike="noStrike" cap="none" normalizeH="0" baseline="0" dirty="0">
                <a:ln>
                  <a:noFill/>
                </a:ln>
                <a:solidFill>
                  <a:schemeClr val="tx1"/>
                </a:solidFill>
                <a:effectLst/>
                <a:latin typeface="Arial" pitchFamily="34" charset="0"/>
                <a:ea typeface="Calibri" pitchFamily="34" charset="0"/>
                <a:cs typeface="Arial" pitchFamily="34" charset="0"/>
              </a:rPr>
              <a:t>Zachary E. Ross, Men-</a:t>
            </a:r>
            <a:r>
              <a:rPr kumimoji="0" lang="fr-FR" sz="1600" b="0" i="0" u="none" strike="noStrike" cap="none" normalizeH="0" baseline="0" dirty="0" err="1">
                <a:ln>
                  <a:noFill/>
                </a:ln>
                <a:solidFill>
                  <a:schemeClr val="tx1"/>
                </a:solidFill>
                <a:effectLst/>
                <a:latin typeface="Arial" pitchFamily="34" charset="0"/>
                <a:ea typeface="Calibri" pitchFamily="34" charset="0"/>
                <a:cs typeface="Arial" pitchFamily="34" charset="0"/>
              </a:rPr>
              <a:t>Andrin</a:t>
            </a:r>
            <a:r>
              <a:rPr kumimoji="0" lang="fr-FR" sz="1600" b="0" i="0" u="none" strike="noStrike" cap="none" normalizeH="0" baseline="0" dirty="0">
                <a:ln>
                  <a:noFill/>
                </a:ln>
                <a:solidFill>
                  <a:schemeClr val="tx1"/>
                </a:solidFill>
                <a:effectLst/>
                <a:latin typeface="Arial" pitchFamily="34" charset="0"/>
                <a:ea typeface="Calibri" pitchFamily="34" charset="0"/>
                <a:cs typeface="Arial" pitchFamily="34" charset="0"/>
              </a:rPr>
              <a:t> Meier, </a:t>
            </a:r>
            <a:r>
              <a:rPr kumimoji="0" lang="fr-FR" sz="1600" b="0" i="0" u="none" strike="noStrike" cap="none" normalizeH="0" baseline="0" dirty="0" err="1">
                <a:ln>
                  <a:noFill/>
                </a:ln>
                <a:solidFill>
                  <a:schemeClr val="tx1"/>
                </a:solidFill>
                <a:effectLst/>
                <a:latin typeface="Arial" pitchFamily="34" charset="0"/>
                <a:ea typeface="Calibri" pitchFamily="34" charset="0"/>
                <a:cs typeface="Arial" pitchFamily="34" charset="0"/>
              </a:rPr>
              <a:t>Egill</a:t>
            </a:r>
            <a:r>
              <a:rPr kumimoji="0" lang="fr-FR" sz="16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fr-FR" sz="1600" b="0" i="0" u="none" strike="noStrike" cap="none" normalizeH="0" baseline="0" dirty="0" err="1">
                <a:ln>
                  <a:noFill/>
                </a:ln>
                <a:solidFill>
                  <a:schemeClr val="tx1"/>
                </a:solidFill>
                <a:effectLst/>
                <a:latin typeface="Arial" pitchFamily="34" charset="0"/>
                <a:ea typeface="Calibri" pitchFamily="34" charset="0"/>
                <a:cs typeface="Arial" pitchFamily="34" charset="0"/>
              </a:rPr>
              <a:t>Hauksson</a:t>
            </a:r>
            <a:r>
              <a:rPr kumimoji="0" lang="fr-FR" sz="1600" b="0" i="0" u="none" strike="noStrike" cap="none" normalizeH="0" baseline="0" dirty="0">
                <a:ln>
                  <a:noFill/>
                </a:ln>
                <a:solidFill>
                  <a:schemeClr val="tx1"/>
                </a:solidFill>
                <a:effectLst/>
                <a:latin typeface="Arial" pitchFamily="34" charset="0"/>
                <a:ea typeface="Calibri" pitchFamily="34" charset="0"/>
                <a:cs typeface="Arial" pitchFamily="34" charset="0"/>
              </a:rPr>
              <a:t>, and Thomas H. </a:t>
            </a:r>
            <a:r>
              <a:rPr kumimoji="0" lang="fr-F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Heaton</a:t>
            </a:r>
            <a:r>
              <a:rPr lang="fr-FR" sz="1600" dirty="0" smtClean="0">
                <a:latin typeface="Arial" pitchFamily="34" charset="0"/>
                <a:ea typeface="Calibri" pitchFamily="34" charset="0"/>
                <a:cs typeface="Arial" pitchFamily="34" charset="0"/>
              </a:rPr>
              <a:t>,"</a:t>
            </a:r>
            <a:r>
              <a:rPr lang="en-US" sz="1600" i="1" dirty="0" smtClean="0">
                <a:latin typeface="Arial" pitchFamily="34" charset="0"/>
                <a:ea typeface="Calibri" pitchFamily="34" charset="0"/>
                <a:cs typeface="Arial" pitchFamily="34" charset="0"/>
              </a:rPr>
              <a:t>Generalized Seismic Phase Detection with Deep Learning</a:t>
            </a:r>
            <a:r>
              <a:rPr lang="en-US" sz="1600" dirty="0" smtClean="0">
                <a:latin typeface="Arial" pitchFamily="34" charset="0"/>
                <a:ea typeface="Calibri" pitchFamily="34" charset="0"/>
                <a:cs typeface="Arial" pitchFamily="34" charset="0"/>
              </a:rPr>
              <a:t>”</a:t>
            </a:r>
            <a:r>
              <a:rPr lang="en-US" sz="1600" dirty="0" smtClean="0">
                <a:latin typeface="Arial"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1600" b="0" i="0" u="none" strike="noStrike" cap="none" normalizeH="0" baseline="0" dirty="0">
                <a:ln>
                  <a:noFill/>
                </a:ln>
                <a:solidFill>
                  <a:schemeClr val="tx1"/>
                </a:solidFill>
                <a:effectLst/>
                <a:latin typeface="Arial" pitchFamily="34" charset="0"/>
                <a:ea typeface="Calibri" pitchFamily="34" charset="0"/>
                <a:cs typeface="Arial" pitchFamily="34" charset="0"/>
              </a:rPr>
              <a:t>Bulletin of the </a:t>
            </a:r>
            <a:r>
              <a:rPr kumimoji="0" lang="fr-FR" sz="1600" b="0" i="0" u="none" strike="noStrike" cap="none" normalizeH="0" baseline="0" dirty="0" err="1">
                <a:ln>
                  <a:noFill/>
                </a:ln>
                <a:solidFill>
                  <a:schemeClr val="tx1"/>
                </a:solidFill>
                <a:effectLst/>
                <a:latin typeface="Arial" pitchFamily="34" charset="0"/>
                <a:ea typeface="Calibri" pitchFamily="34" charset="0"/>
                <a:cs typeface="Arial" pitchFamily="34" charset="0"/>
              </a:rPr>
              <a:t>Seismological</a:t>
            </a:r>
            <a:r>
              <a:rPr kumimoji="0" lang="fr-FR" sz="1600" b="0" i="0" u="none" strike="noStrike" cap="none" normalizeH="0" baseline="0" dirty="0">
                <a:ln>
                  <a:noFill/>
                </a:ln>
                <a:solidFill>
                  <a:schemeClr val="tx1"/>
                </a:solidFill>
                <a:effectLst/>
                <a:latin typeface="Arial" pitchFamily="34" charset="0"/>
                <a:ea typeface="Calibri" pitchFamily="34" charset="0"/>
                <a:cs typeface="Arial" pitchFamily="34" charset="0"/>
              </a:rPr>
              <a:t> Society of </a:t>
            </a:r>
            <a:r>
              <a:rPr kumimoji="0" lang="fr-FR" sz="1600" b="0" i="0" u="none" strike="noStrike" cap="none" normalizeH="0" baseline="0" dirty="0" err="1">
                <a:ln>
                  <a:noFill/>
                </a:ln>
                <a:solidFill>
                  <a:schemeClr val="tx1"/>
                </a:solidFill>
                <a:effectLst/>
                <a:latin typeface="Arial" pitchFamily="34" charset="0"/>
                <a:ea typeface="Calibri" pitchFamily="34" charset="0"/>
                <a:cs typeface="Arial" pitchFamily="34" charset="0"/>
              </a:rPr>
              <a:t>America</a:t>
            </a:r>
            <a:r>
              <a:rPr kumimoji="0" lang="fr-FR" sz="1600" b="0" i="0" u="none" strike="noStrike" cap="none" normalizeH="0" baseline="0" dirty="0">
                <a:ln>
                  <a:noFill/>
                </a:ln>
                <a:solidFill>
                  <a:schemeClr val="tx1"/>
                </a:solidFill>
                <a:effectLst/>
                <a:latin typeface="Arial" pitchFamily="34" charset="0"/>
                <a:ea typeface="Calibri" pitchFamily="34" charset="0"/>
                <a:cs typeface="Arial" pitchFamily="34" charset="0"/>
              </a:rPr>
              <a:t>, Vol. 108, No. 5A, pp. 2894</a:t>
            </a:r>
            <a:r>
              <a:rPr kumimoji="0" lang="fr-FR" sz="1600" b="0" i="0" u="none" strike="noStrike" cap="none" normalizeH="0" baseline="0" dirty="0">
                <a:ln>
                  <a:noFill/>
                </a:ln>
                <a:solidFill>
                  <a:schemeClr val="tx1"/>
                </a:solidFill>
                <a:effectLst/>
                <a:latin typeface="Arial" pitchFamily="34" charset="0"/>
                <a:ea typeface="AdvOT483a8203+20"/>
                <a:cs typeface="Arial" pitchFamily="34" charset="0"/>
              </a:rPr>
              <a:t>–</a:t>
            </a:r>
            <a:r>
              <a:rPr kumimoji="0" lang="fr-FR" sz="1600" b="0" i="0" u="none" strike="noStrike" cap="none" normalizeH="0" baseline="0" dirty="0">
                <a:ln>
                  <a:noFill/>
                </a:ln>
                <a:solidFill>
                  <a:schemeClr val="tx1"/>
                </a:solidFill>
                <a:effectLst/>
                <a:latin typeface="Arial" pitchFamily="34" charset="0"/>
                <a:ea typeface="Calibri" pitchFamily="34" charset="0"/>
                <a:cs typeface="Arial" pitchFamily="34" charset="0"/>
              </a:rPr>
              <a:t>2901, </a:t>
            </a:r>
            <a:r>
              <a:rPr kumimoji="0" lang="fr-FR" sz="1600" b="0" i="0" u="none" strike="noStrike" cap="none" normalizeH="0" baseline="0" dirty="0" err="1">
                <a:ln>
                  <a:noFill/>
                </a:ln>
                <a:solidFill>
                  <a:schemeClr val="tx1"/>
                </a:solidFill>
                <a:effectLst/>
                <a:latin typeface="Arial" pitchFamily="34" charset="0"/>
                <a:ea typeface="Calibri" pitchFamily="34" charset="0"/>
                <a:cs typeface="Arial" pitchFamily="34" charset="0"/>
              </a:rPr>
              <a:t>October</a:t>
            </a:r>
            <a:r>
              <a:rPr kumimoji="0" lang="fr-FR" sz="1600" b="0" i="0" u="none" strike="noStrike" cap="none" normalizeH="0" baseline="0" dirty="0">
                <a:ln>
                  <a:noFill/>
                </a:ln>
                <a:solidFill>
                  <a:schemeClr val="tx1"/>
                </a:solidFill>
                <a:effectLst/>
                <a:latin typeface="Arial" pitchFamily="34" charset="0"/>
                <a:ea typeface="Calibri" pitchFamily="34" charset="0"/>
                <a:cs typeface="Arial" pitchFamily="34" charset="0"/>
              </a:rPr>
              <a:t> 2018.</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4805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x-none"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dirty="0">
                <a:solidFill>
                  <a:schemeClr val="bg1"/>
                </a:solidFill>
                <a:latin typeface="Arial" panose="020B0604020202020204" pitchFamily="34" charset="0"/>
                <a:cs typeface="Arial" panose="020B0604020202020204" pitchFamily="34" charset="0"/>
              </a:rPr>
              <a:t>P3.5-887</a:t>
            </a:r>
            <a:endParaRPr lang="x-none" sz="1000" b="1">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srcRect/>
          <a:stretch>
            <a:fillRect/>
          </a:stretch>
        </p:blipFill>
        <p:spPr bwMode="auto">
          <a:xfrm>
            <a:off x="10800573" y="131793"/>
            <a:ext cx="1152000" cy="1142992"/>
          </a:xfrm>
          <a:prstGeom prst="rect">
            <a:avLst/>
          </a:prstGeom>
          <a:noFill/>
          <a:ln w="9525">
            <a:noFill/>
            <a:miter lim="800000"/>
            <a:headEnd/>
            <a:tailEnd/>
          </a:ln>
          <a:effectLst/>
        </p:spPr>
      </p:pic>
      <p:sp>
        <p:nvSpPr>
          <p:cNvPr id="8" name="Rectangle 7"/>
          <p:cNvSpPr/>
          <p:nvPr/>
        </p:nvSpPr>
        <p:spPr>
          <a:xfrm>
            <a:off x="481911" y="1749454"/>
            <a:ext cx="9873945" cy="4219745"/>
          </a:xfrm>
          <a:prstGeom prst="rect">
            <a:avLst/>
          </a:prstGeom>
        </p:spPr>
        <p:txBody>
          <a:bodyPr wrap="square">
            <a:spAutoFit/>
          </a:bodyPr>
          <a:lstStyle/>
          <a:p>
            <a:pPr algn="just" defTabSz="360000">
              <a:lnSpc>
                <a:spcPts val="2500"/>
              </a:lnSpc>
              <a:spcBef>
                <a:spcPts val="600"/>
              </a:spcBef>
              <a:spcAft>
                <a:spcPts val="600"/>
              </a:spcAft>
            </a:pPr>
            <a:r>
              <a:rPr lang="en-US" dirty="0">
                <a:latin typeface="Arial" pitchFamily="34" charset="0"/>
                <a:cs typeface="Arial" pitchFamily="34" charset="0"/>
              </a:rPr>
              <a:t>	The detection of seismic signals and the selection of phase arrivals were initially carried out manually by qualified analysts. Currently, the introduction of large digital seismic monitoring networks has made automatic detection and selection tasks necessary. </a:t>
            </a:r>
          </a:p>
          <a:p>
            <a:pPr algn="just" defTabSz="360000">
              <a:lnSpc>
                <a:spcPts val="2500"/>
              </a:lnSpc>
              <a:spcBef>
                <a:spcPts val="600"/>
              </a:spcBef>
              <a:spcAft>
                <a:spcPts val="600"/>
              </a:spcAft>
            </a:pPr>
            <a:r>
              <a:rPr lang="en-US" dirty="0">
                <a:latin typeface="Arial" pitchFamily="34" charset="0"/>
                <a:cs typeface="Arial" pitchFamily="34" charset="0"/>
              </a:rPr>
              <a:t>	These are extremely important, not only because an earthquake or a nuclear explosion must be detected and localized automatically, but also to optimize the storage memory required. Additionally, an automatic picking task can significantly reduce analyst effort and make picking faster and more objective. </a:t>
            </a:r>
          </a:p>
          <a:p>
            <a:pPr algn="just" defTabSz="360000">
              <a:lnSpc>
                <a:spcPts val="2500"/>
              </a:lnSpc>
              <a:spcBef>
                <a:spcPts val="600"/>
              </a:spcBef>
              <a:spcAft>
                <a:spcPts val="600"/>
              </a:spcAft>
            </a:pPr>
            <a:r>
              <a:rPr lang="en-US" dirty="0">
                <a:latin typeface="Arial" pitchFamily="34" charset="0"/>
                <a:cs typeface="Arial" pitchFamily="34" charset="0"/>
              </a:rPr>
              <a:t>	The need for algorithms for the automatic detection and selection of seismic signals has led many researchers to study various techniques, ranging from simple to sophisticated procedures. Each procedure has advantages and disadvantages. The choice of an appropriate algorithm depends on the performance required and the type of signal expected (repetitive sources, low/high SNR, emergent, impulsive).</a:t>
            </a:r>
            <a:endParaRPr lang="fr-FR" dirty="0">
              <a:latin typeface="Arial" pitchFamily="34" charset="0"/>
              <a:cs typeface="Arial" pitchFamily="34" charset="0"/>
            </a:endParaRPr>
          </a:p>
        </p:txBody>
      </p:sp>
    </p:spTree>
    <p:extLst>
      <p:ext uri="{BB962C8B-B14F-4D97-AF65-F5344CB8AC3E}">
        <p14:creationId xmlns:p14="http://schemas.microsoft.com/office/powerpoint/2010/main" xmlns=""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dirty="0">
                <a:solidFill>
                  <a:schemeClr val="bg1"/>
                </a:solidFill>
                <a:latin typeface="Arial" panose="020B0604020202020204" pitchFamily="34" charset="0"/>
                <a:cs typeface="Arial" panose="020B0604020202020204" pitchFamily="34" charset="0"/>
              </a:rPr>
              <a:t>P3.5-887</a:t>
            </a:r>
            <a:endParaRPr lang="x-none"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800573" y="131793"/>
            <a:ext cx="1152000" cy="1142992"/>
          </a:xfrm>
          <a:prstGeom prst="rect">
            <a:avLst/>
          </a:prstGeom>
          <a:noFill/>
          <a:ln w="9525">
            <a:noFill/>
            <a:miter lim="800000"/>
            <a:headEnd/>
            <a:tailEnd/>
          </a:ln>
          <a:effectLst/>
        </p:spPr>
      </p:pic>
      <p:sp>
        <p:nvSpPr>
          <p:cNvPr id="6145" name="Rectangle 1"/>
          <p:cNvSpPr>
            <a:spLocks noChangeArrowheads="1"/>
          </p:cNvSpPr>
          <p:nvPr/>
        </p:nvSpPr>
        <p:spPr bwMode="auto">
          <a:xfrm>
            <a:off x="330506" y="1319854"/>
            <a:ext cx="10069417" cy="50148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ts val="2500"/>
              </a:lnSpc>
              <a:spcBef>
                <a:spcPts val="600"/>
              </a:spcBef>
              <a:spcAft>
                <a:spcPts val="600"/>
              </a:spcAft>
              <a:tabLst>
                <a:tab pos="449263" algn="l"/>
              </a:tabLst>
            </a:pPr>
            <a:r>
              <a:rPr lang="en-US" dirty="0">
                <a:latin typeface="Arial" pitchFamily="34" charset="0"/>
                <a:cs typeface="Arial" pitchFamily="34" charset="0"/>
              </a:rPr>
              <a:t>	The objective of this study is to examine the most popular and frequently used automatic detection and picking algorithms.</a:t>
            </a:r>
          </a:p>
          <a:p>
            <a:pPr lvl="0" algn="just" fontAlgn="base">
              <a:lnSpc>
                <a:spcPts val="2500"/>
              </a:lnSpc>
              <a:spcBef>
                <a:spcPts val="600"/>
              </a:spcBef>
              <a:spcAft>
                <a:spcPts val="600"/>
              </a:spcAft>
              <a:tabLst>
                <a:tab pos="449263" algn="l"/>
              </a:tabLst>
            </a:pPr>
            <a:r>
              <a:rPr lang="en-US" dirty="0">
                <a:latin typeface="Arial" pitchFamily="34" charset="0"/>
                <a:cs typeface="Arial" pitchFamily="34" charset="0"/>
              </a:rPr>
              <a:t>	Arrival detection in seismic signals consists in identifying and extracting the arrival times of specific seismic phases, such as P-waves or S-waves, from the recorded data.</a:t>
            </a:r>
          </a:p>
          <a:p>
            <a:pPr lvl="0" algn="just" fontAlgn="base">
              <a:lnSpc>
                <a:spcPts val="2500"/>
              </a:lnSpc>
              <a:spcBef>
                <a:spcPts val="600"/>
              </a:spcBef>
              <a:spcAft>
                <a:spcPts val="600"/>
              </a:spcAft>
              <a:tabLst>
                <a:tab pos="449263" algn="l"/>
              </a:tabLst>
            </a:pPr>
            <a:r>
              <a:rPr lang="en-US" dirty="0">
                <a:latin typeface="Arial" pitchFamily="34" charset="0"/>
                <a:cs typeface="Arial" pitchFamily="34" charset="0"/>
              </a:rPr>
              <a:t>	Accurate and reliable time-of-arrival detection is of great importance as it provides critical information about the seismic source and subsurface structure. By analyzing the time differences between arrivals at different seismic stations, it is possible to access the location and amplitude of earthquakes, study the properties of seismic waves and deduce the characteristics of the interior of the Earth.</a:t>
            </a:r>
          </a:p>
          <a:p>
            <a:pPr lvl="0" algn="just" fontAlgn="base">
              <a:lnSpc>
                <a:spcPts val="2500"/>
              </a:lnSpc>
              <a:spcBef>
                <a:spcPts val="600"/>
              </a:spcBef>
              <a:spcAft>
                <a:spcPts val="600"/>
              </a:spcAft>
              <a:tabLst>
                <a:tab pos="449263" algn="l"/>
              </a:tabLst>
            </a:pPr>
            <a:r>
              <a:rPr lang="en-US" dirty="0">
                <a:latin typeface="Arial" pitchFamily="34" charset="0"/>
                <a:cs typeface="Arial" pitchFamily="34" charset="0"/>
              </a:rPr>
              <a:t>	The different detection algorithms are compared in order to evaluate their performance and to choose the most suitable one for a specific application. The comparison helps to have a complete understanding of their performance characteristics and enables users to choose the most appropriate algorithm for their specific needs, taking into account factors such as accuracy, robustness, efficiency, reliability and adaptability.</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  : </a:t>
            </a:r>
            <a:r>
              <a:rPr lang="fr-FR" sz="2000" dirty="0" err="1">
                <a:solidFill>
                  <a:schemeClr val="bg1"/>
                </a:solidFill>
                <a:latin typeface="Arial" panose="020B0604020202020204" pitchFamily="34" charset="0"/>
                <a:cs typeface="Arial" panose="020B0604020202020204" pitchFamily="34" charset="0"/>
              </a:rPr>
              <a:t>Detection</a:t>
            </a:r>
            <a:r>
              <a:rPr lang="x-none" sz="2000">
                <a:solidFill>
                  <a:schemeClr val="bg1"/>
                </a:solidFill>
                <a:latin typeface="Arial" panose="020B0604020202020204" pitchFamily="34" charset="0"/>
                <a:cs typeface="Arial" panose="020B0604020202020204" pitchFamily="34" charset="0"/>
              </a:rPr>
              <a:t> </a:t>
            </a:r>
            <a:r>
              <a:rPr lang="fr-FR" sz="2000" dirty="0" err="1">
                <a:solidFill>
                  <a:schemeClr val="bg1"/>
                </a:solidFill>
                <a:latin typeface="Arial" panose="020B0604020202020204" pitchFamily="34" charset="0"/>
                <a:cs typeface="Arial" panose="020B0604020202020204" pitchFamily="34" charset="0"/>
              </a:rPr>
              <a:t>algorithms</a:t>
            </a:r>
            <a:endParaRPr lang="fr-FR"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dirty="0">
                <a:solidFill>
                  <a:schemeClr val="bg1"/>
                </a:solidFill>
                <a:latin typeface="Arial" panose="020B0604020202020204" pitchFamily="34" charset="0"/>
                <a:cs typeface="Arial" panose="020B0604020202020204" pitchFamily="34" charset="0"/>
              </a:rPr>
              <a:t>P3.5-887</a:t>
            </a:r>
            <a:endParaRPr lang="x-none"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800573" y="131793"/>
            <a:ext cx="1152000" cy="1142992"/>
          </a:xfrm>
          <a:prstGeom prst="rect">
            <a:avLst/>
          </a:prstGeom>
          <a:noFill/>
          <a:ln w="9525">
            <a:noFill/>
            <a:miter lim="800000"/>
            <a:headEnd/>
            <a:tailEnd/>
          </a:ln>
          <a:effectLst/>
        </p:spPr>
      </p:pic>
      <p:sp>
        <p:nvSpPr>
          <p:cNvPr id="5121" name="Rectangle 1"/>
          <p:cNvSpPr>
            <a:spLocks noChangeArrowheads="1"/>
          </p:cNvSpPr>
          <p:nvPr/>
        </p:nvSpPr>
        <p:spPr bwMode="auto">
          <a:xfrm>
            <a:off x="586851" y="2041402"/>
            <a:ext cx="9504599" cy="27706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61950" algn="justLow" defTabSz="914400" rtl="0" eaLnBrk="1" fontAlgn="base" latinLnBrk="0" hangingPunct="1">
              <a:lnSpc>
                <a:spcPts val="2500"/>
              </a:lnSpc>
              <a:spcBef>
                <a:spcPts val="1200"/>
              </a:spcBef>
              <a:spcAft>
                <a:spcPts val="60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Phase detection algorithms can be listed according to a number of categories. The most commonly used techniques include :</a:t>
            </a:r>
            <a:endPar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lvl="1" indent="180975" algn="justLow" defTabSz="360000" eaLnBrk="0" fontAlgn="base" hangingPunct="0">
              <a:lnSpc>
                <a:spcPts val="2500"/>
              </a:lnSpc>
              <a:spcBef>
                <a:spcPts val="1200"/>
              </a:spcBef>
              <a:spcAft>
                <a:spcPts val="600"/>
              </a:spcAft>
              <a:buFont typeface="Arial" pitchFamily="34" charset="0"/>
              <a:buChar char="•"/>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Amplitude/energy threshold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The identification of the beginning of a seismic phase is done according to a predefined threshold on the amplitude/energy of the signal and the arrival of the phase is detected when this threshold is exceeded. </a:t>
            </a:r>
          </a:p>
          <a:p>
            <a:pPr marL="0" lvl="1" indent="180975" algn="justLow" defTabSz="360000" eaLnBrk="0" fontAlgn="base" hangingPunct="0">
              <a:lnSpc>
                <a:spcPts val="2500"/>
              </a:lnSpc>
              <a:spcBef>
                <a:spcPts val="1200"/>
              </a:spcBef>
              <a:spcAft>
                <a:spcPts val="600"/>
              </a:spcAft>
              <a:buFont typeface="Arial" pitchFamily="34" charset="0"/>
              <a:buChar char="•"/>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Cross-correlation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Cross-correlation quantify the similarities between a pattern waveform </a:t>
            </a:r>
            <a:r>
              <a:rPr lang="en-US" dirty="0">
                <a:latin typeface="Arial" pitchFamily="34" charset="0"/>
                <a:ea typeface="Times New Roman" pitchFamily="18" charset="0"/>
                <a:cs typeface="Arial" pitchFamily="34" charset="0"/>
              </a:rPr>
              <a:t>and</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the recorded seismic signal. </a:t>
            </a:r>
          </a:p>
        </p:txBody>
      </p:sp>
    </p:spTree>
    <p:extLst>
      <p:ext uri="{BB962C8B-B14F-4D97-AF65-F5344CB8AC3E}">
        <p14:creationId xmlns:p14="http://schemas.microsoft.com/office/powerpoint/2010/main" xmlns=""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  : </a:t>
            </a:r>
            <a:r>
              <a:rPr lang="fr-FR" sz="2000" dirty="0" err="1">
                <a:solidFill>
                  <a:schemeClr val="bg1"/>
                </a:solidFill>
                <a:latin typeface="Arial" panose="020B0604020202020204" pitchFamily="34" charset="0"/>
                <a:cs typeface="Arial" panose="020B0604020202020204" pitchFamily="34" charset="0"/>
              </a:rPr>
              <a:t>Detection</a:t>
            </a:r>
            <a:r>
              <a:rPr lang="x-none" sz="2000">
                <a:solidFill>
                  <a:schemeClr val="bg1"/>
                </a:solidFill>
                <a:latin typeface="Arial" panose="020B0604020202020204" pitchFamily="34" charset="0"/>
                <a:cs typeface="Arial" panose="020B0604020202020204" pitchFamily="34" charset="0"/>
              </a:rPr>
              <a:t> </a:t>
            </a:r>
            <a:r>
              <a:rPr lang="fr-FR" sz="2000" dirty="0" err="1">
                <a:solidFill>
                  <a:schemeClr val="bg1"/>
                </a:solidFill>
                <a:latin typeface="Arial" panose="020B0604020202020204" pitchFamily="34" charset="0"/>
                <a:cs typeface="Arial" panose="020B0604020202020204" pitchFamily="34" charset="0"/>
              </a:rPr>
              <a:t>algorithms</a:t>
            </a:r>
            <a:endParaRPr lang="fr-FR"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dirty="0">
                <a:solidFill>
                  <a:schemeClr val="bg1"/>
                </a:solidFill>
                <a:latin typeface="Arial" panose="020B0604020202020204" pitchFamily="34" charset="0"/>
                <a:cs typeface="Arial" panose="020B0604020202020204" pitchFamily="34" charset="0"/>
              </a:rPr>
              <a:t>P3.5-887</a:t>
            </a:r>
            <a:endParaRPr lang="x-none"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800573" y="131793"/>
            <a:ext cx="1152000" cy="1142992"/>
          </a:xfrm>
          <a:prstGeom prst="rect">
            <a:avLst/>
          </a:prstGeom>
          <a:noFill/>
          <a:ln w="9525">
            <a:noFill/>
            <a:miter lim="800000"/>
            <a:headEnd/>
            <a:tailEnd/>
          </a:ln>
          <a:effectLst/>
        </p:spPr>
      </p:pic>
      <p:sp>
        <p:nvSpPr>
          <p:cNvPr id="5121" name="Rectangle 1"/>
          <p:cNvSpPr>
            <a:spLocks noChangeArrowheads="1"/>
          </p:cNvSpPr>
          <p:nvPr/>
        </p:nvSpPr>
        <p:spPr bwMode="auto">
          <a:xfrm>
            <a:off x="624014" y="1747670"/>
            <a:ext cx="9360000" cy="40530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180975" algn="justLow" defTabSz="360000" rtl="0" eaLnBrk="0" fontAlgn="base" latinLnBrk="0" hangingPunct="0">
              <a:lnSpc>
                <a:spcPts val="2500"/>
              </a:lnSpc>
              <a:spcBef>
                <a:spcPts val="1200"/>
              </a:spcBef>
              <a:spcAft>
                <a:spcPts val="600"/>
              </a:spcAft>
              <a:buClrTx/>
              <a:buSzTx/>
              <a:buFont typeface="Arial" pitchFamily="34" charset="0"/>
              <a:buChar char="•"/>
              <a:tabLst/>
            </a:pPr>
            <a:r>
              <a:rPr lang="en-US" b="1" dirty="0">
                <a:solidFill>
                  <a:srgbClr val="C00000"/>
                </a:solidFill>
                <a:latin typeface="Arial" pitchFamily="34" charset="0"/>
                <a:cs typeface="Arial" pitchFamily="34" charset="0"/>
              </a:rPr>
              <a:t>Frequency-based methods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These methods analyze the frequency content of the seismic signal to identify specific wave arrivals. P-wave arrivals tend to have higher energy in lower frequency bands compared to S-waves. Analysis of frequency characteristics helps to distinguish different phases.</a:t>
            </a:r>
            <a:endPar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0" marR="0" lvl="1" indent="180975" algn="justLow" defTabSz="360000" rtl="0" eaLnBrk="0" fontAlgn="base" latinLnBrk="0" hangingPunct="0">
              <a:lnSpc>
                <a:spcPts val="2500"/>
              </a:lnSpc>
              <a:spcBef>
                <a:spcPts val="1200"/>
              </a:spcBef>
              <a:spcAft>
                <a:spcPts val="600"/>
              </a:spcAft>
              <a:buClrTx/>
              <a:buSzTx/>
              <a:buFont typeface="Arial"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Machine learning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Machine learning techniques, such as artificial neural networks or support vector machines, are trained on labeled seismic data to classify the different wave arrivals. These algorithms learn patterns and characteristics from training data and then apply them to identify phases in new seismic signals.</a:t>
            </a:r>
          </a:p>
          <a:p>
            <a:pPr marL="0" marR="0" lvl="1" algn="justLow" defTabSz="360000" rtl="0" eaLnBrk="0" fontAlgn="base" latinLnBrk="0" hangingPunct="0">
              <a:lnSpc>
                <a:spcPts val="2500"/>
              </a:lnSpc>
              <a:spcBef>
                <a:spcPts val="1200"/>
              </a:spcBef>
              <a:spcAft>
                <a:spcPts val="600"/>
              </a:spcAft>
              <a:buClrTx/>
              <a:buSzTx/>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The performance of automatic phase detection algorithms can vary depending on factors such as signal-to-noise ratio, source-receiver geometry, and seismic waveform complexity.</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3228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  : </a:t>
            </a:r>
            <a:r>
              <a:rPr lang="fr-FR" sz="2000" dirty="0" err="1">
                <a:solidFill>
                  <a:schemeClr val="bg1"/>
                </a:solidFill>
                <a:latin typeface="Arial" panose="020B0604020202020204" pitchFamily="34" charset="0"/>
                <a:cs typeface="Arial" panose="020B0604020202020204" pitchFamily="34" charset="0"/>
              </a:rPr>
              <a:t>Detection</a:t>
            </a:r>
            <a:r>
              <a:rPr lang="x-none" sz="2000" dirty="0">
                <a:solidFill>
                  <a:schemeClr val="bg1"/>
                </a:solidFill>
                <a:latin typeface="Arial" panose="020B0604020202020204" pitchFamily="34" charset="0"/>
                <a:cs typeface="Arial" panose="020B0604020202020204" pitchFamily="34" charset="0"/>
              </a:rPr>
              <a:t> </a:t>
            </a:r>
            <a:r>
              <a:rPr lang="fr-FR" sz="2000" dirty="0" err="1">
                <a:solidFill>
                  <a:schemeClr val="bg1"/>
                </a:solidFill>
                <a:latin typeface="Arial" panose="020B0604020202020204" pitchFamily="34" charset="0"/>
                <a:cs typeface="Arial" panose="020B0604020202020204" pitchFamily="34" charset="0"/>
              </a:rPr>
              <a:t>algorithms</a:t>
            </a:r>
            <a:endParaRPr lang="fr-FR"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dirty="0">
                <a:solidFill>
                  <a:schemeClr val="bg1"/>
                </a:solidFill>
                <a:latin typeface="Arial" panose="020B0604020202020204" pitchFamily="34" charset="0"/>
                <a:cs typeface="Arial" panose="020B0604020202020204" pitchFamily="34" charset="0"/>
              </a:rPr>
              <a:t>P3.5-887</a:t>
            </a:r>
            <a:endParaRPr lang="x-none"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800573" y="131793"/>
            <a:ext cx="1152000" cy="1142992"/>
          </a:xfrm>
          <a:prstGeom prst="rect">
            <a:avLst/>
          </a:prstGeom>
          <a:noFill/>
          <a:ln w="9525">
            <a:noFill/>
            <a:miter lim="800000"/>
            <a:headEnd/>
            <a:tailEnd/>
          </a:ln>
          <a:effectLst/>
        </p:spPr>
      </p:pic>
      <p:sp>
        <p:nvSpPr>
          <p:cNvPr id="8" name="Rectangle 1"/>
          <p:cNvSpPr>
            <a:spLocks noChangeArrowheads="1"/>
          </p:cNvSpPr>
          <p:nvPr/>
        </p:nvSpPr>
        <p:spPr bwMode="auto">
          <a:xfrm>
            <a:off x="728693" y="1745608"/>
            <a:ext cx="9390500" cy="40530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defTabSz="360000" fontAlgn="base">
              <a:lnSpc>
                <a:spcPts val="2500"/>
              </a:lnSpc>
              <a:spcBef>
                <a:spcPts val="1200"/>
              </a:spcBef>
              <a:spcAft>
                <a:spcPts val="600"/>
              </a:spcAf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Comparing different automatic seismic phase detection methods and choosing the best depends on several factors, including the specific application, data characteristics, and performance metrics </a:t>
            </a:r>
            <a:r>
              <a:rPr lang="en-US" dirty="0">
                <a:latin typeface="Arial" pitchFamily="34" charset="0"/>
                <a:ea typeface="Times New Roman" pitchFamily="18" charset="0"/>
                <a:cs typeface="Arial" pitchFamily="34" charset="0"/>
              </a:rPr>
              <a:t>needed.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The considerations that we retain during the comparison are: </a:t>
            </a:r>
          </a:p>
          <a:p>
            <a:pPr marR="0" lvl="0" algn="justLow" defTabSz="360000" rtl="0" eaLnBrk="1" fontAlgn="base" latinLnBrk="0" hangingPunct="1">
              <a:lnSpc>
                <a:spcPts val="2500"/>
              </a:lnSpc>
              <a:spcBef>
                <a:spcPts val="1200"/>
              </a:spcBef>
              <a:spcAft>
                <a:spcPts val="600"/>
              </a:spcAft>
              <a:buClrTx/>
              <a:buSzTx/>
              <a:buFont typeface="Arial" panose="020B0604020202020204" pitchFamily="34" charset="0"/>
              <a:buChar char="•"/>
              <a:tabLst/>
            </a:pPr>
            <a:r>
              <a:rPr lang="en-US" b="1" dirty="0">
                <a:solidFill>
                  <a:srgbClr val="C00000"/>
                </a:solidFill>
                <a:latin typeface="Arial" pitchFamily="34" charset="0"/>
                <a:cs typeface="Arial" pitchFamily="34" charset="0"/>
              </a:rPr>
              <a:t>Accuracy</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The accuracy of phase detection is a crucial factor. Methods are evaluated on their ability to correctly identify phase arrivals in different types of seismic data. We compare detection performance by analyzing metrics such as detection rate, false positive rate, false negative rate, and overall accuracy.</a:t>
            </a:r>
          </a:p>
          <a:p>
            <a:pPr marR="0" lvl="0" algn="justLow" defTabSz="360000" rtl="0" eaLnBrk="1" fontAlgn="base" latinLnBrk="0" hangingPunct="1">
              <a:lnSpc>
                <a:spcPts val="2500"/>
              </a:lnSpc>
              <a:spcBef>
                <a:spcPts val="1200"/>
              </a:spcBef>
              <a:spcAft>
                <a:spcPts val="60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Robustness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Evaluation of the robustness of methods is done by examining their performance under different data conditions, such as varying signal-to-noise ratios, different magnitudes of seismic events, and different seismic network configurations. A robust method must be able to handle diverse scenarios and provide consistent results.</a:t>
            </a:r>
            <a:endPar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xmlns="" val="73228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dirty="0">
                <a:solidFill>
                  <a:schemeClr val="bg1"/>
                </a:solidFill>
                <a:latin typeface="Arial" panose="020B0604020202020204" pitchFamily="34" charset="0"/>
                <a:cs typeface="Arial" panose="020B0604020202020204" pitchFamily="34" charset="0"/>
              </a:rPr>
              <a:t>P3.5-887</a:t>
            </a:r>
            <a:endParaRPr lang="x-none"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800573" y="131793"/>
            <a:ext cx="1152000" cy="1142992"/>
          </a:xfrm>
          <a:prstGeom prst="rect">
            <a:avLst/>
          </a:prstGeom>
          <a:noFill/>
          <a:ln w="9525">
            <a:noFill/>
            <a:miter lim="800000"/>
            <a:headEnd/>
            <a:tailEnd/>
          </a:ln>
          <a:effectLst/>
        </p:spPr>
      </p:pic>
      <p:sp>
        <p:nvSpPr>
          <p:cNvPr id="9" name="Rectangle 1"/>
          <p:cNvSpPr>
            <a:spLocks noChangeArrowheads="1"/>
          </p:cNvSpPr>
          <p:nvPr/>
        </p:nvSpPr>
        <p:spPr bwMode="auto">
          <a:xfrm>
            <a:off x="341194" y="1665823"/>
            <a:ext cx="10080000" cy="46044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eaLnBrk="0" fontAlgn="base" hangingPunct="0">
              <a:lnSpc>
                <a:spcPts val="2500"/>
              </a:lnSpc>
              <a:spcBef>
                <a:spcPts val="1200"/>
              </a:spcBef>
              <a:spcAft>
                <a:spcPts val="600"/>
              </a:spcAft>
              <a:buFontTx/>
              <a:buChar char="•"/>
            </a:pPr>
            <a:r>
              <a:rPr lang="en-US" b="1" dirty="0">
                <a:solidFill>
                  <a:srgbClr val="C00000"/>
                </a:solidFill>
                <a:latin typeface="Arial" pitchFamily="34" charset="0"/>
                <a:ea typeface="Times New Roman" pitchFamily="18" charset="0"/>
                <a:cs typeface="Arial" pitchFamily="34" charset="0"/>
              </a:rPr>
              <a:t>Efficiency</a:t>
            </a:r>
            <a:r>
              <a:rPr lang="en-US" dirty="0">
                <a:latin typeface="Arial" pitchFamily="34" charset="0"/>
                <a:ea typeface="Times New Roman" pitchFamily="18" charset="0"/>
                <a:cs typeface="Arial" pitchFamily="34" charset="0"/>
              </a:rPr>
              <a:t>: Consideration is given to whether phase detection takes place in real time or near </a:t>
            </a:r>
            <a:r>
              <a:rPr lang="en-US" dirty="0">
                <a:latin typeface="Arial" pitchFamily="34" charset="0"/>
                <a:cs typeface="Arial" pitchFamily="34" charset="0"/>
              </a:rPr>
              <a:t>real</a:t>
            </a:r>
            <a:r>
              <a:rPr lang="en-US" dirty="0">
                <a:latin typeface="Arial" pitchFamily="34" charset="0"/>
                <a:ea typeface="Times New Roman" pitchFamily="18" charset="0"/>
                <a:cs typeface="Arial" pitchFamily="34" charset="0"/>
              </a:rPr>
              <a:t> time. The processing time and resource requirements of each method are compared to ensure that it can be practically implemented in the desired application. </a:t>
            </a:r>
          </a:p>
          <a:p>
            <a:pPr algn="justLow" eaLnBrk="0" fontAlgn="base" hangingPunct="0">
              <a:lnSpc>
                <a:spcPts val="2500"/>
              </a:lnSpc>
              <a:spcBef>
                <a:spcPts val="1200"/>
              </a:spcBef>
              <a:spcAft>
                <a:spcPts val="600"/>
              </a:spcAft>
              <a:buFontTx/>
              <a:buChar char="•"/>
            </a:pPr>
            <a:r>
              <a:rPr lang="en-US" b="1" dirty="0">
                <a:solidFill>
                  <a:srgbClr val="C00000"/>
                </a:solidFill>
                <a:latin typeface="Arial" pitchFamily="34" charset="0"/>
                <a:cs typeface="Arial" pitchFamily="34" charset="0"/>
              </a:rPr>
              <a:t>Flexibility</a:t>
            </a:r>
            <a:r>
              <a:rPr lang="en-US" dirty="0">
                <a:latin typeface="Arial" pitchFamily="34" charset="0"/>
                <a:ea typeface="Times New Roman" pitchFamily="18" charset="0"/>
                <a:cs typeface="Arial" pitchFamily="34" charset="0"/>
              </a:rPr>
              <a:t>: The flexibility evaluates the ability of the methods to handle different seismic data sets, waveform types and signal characteristics. </a:t>
            </a:r>
          </a:p>
          <a:p>
            <a:pPr algn="justLow" eaLnBrk="0" fontAlgn="base" hangingPunct="0">
              <a:lnSpc>
                <a:spcPts val="2500"/>
              </a:lnSpc>
              <a:spcBef>
                <a:spcPts val="1200"/>
              </a:spcBef>
              <a:spcAft>
                <a:spcPts val="600"/>
              </a:spcAft>
              <a:buFontTx/>
              <a:buChar char="•"/>
            </a:pPr>
            <a:r>
              <a:rPr lang="en-US" b="1" dirty="0">
                <a:solidFill>
                  <a:srgbClr val="C00000"/>
                </a:solidFill>
                <a:latin typeface="Arial" pitchFamily="34" charset="0"/>
                <a:cs typeface="Arial" pitchFamily="34" charset="0"/>
              </a:rPr>
              <a:t>Adaptability</a:t>
            </a:r>
            <a:r>
              <a:rPr lang="en-US" dirty="0">
                <a:latin typeface="Arial" pitchFamily="34" charset="0"/>
                <a:ea typeface="Times New Roman" pitchFamily="18" charset="0"/>
                <a:cs typeface="Arial" pitchFamily="34" charset="0"/>
              </a:rPr>
              <a:t>: It concerns the capability of methods to adapt and learn from new data. For example, some machine learning-based approaches may require a large training dataset and may struggle with rare or unique events. </a:t>
            </a:r>
          </a:p>
          <a:p>
            <a:pPr algn="justLow" eaLnBrk="0" fontAlgn="base" hangingPunct="0">
              <a:lnSpc>
                <a:spcPts val="2500"/>
              </a:lnSpc>
              <a:spcBef>
                <a:spcPts val="1200"/>
              </a:spcBef>
              <a:spcAft>
                <a:spcPts val="600"/>
              </a:spcAft>
              <a:buFontTx/>
              <a:buChar char="•"/>
            </a:pPr>
            <a:r>
              <a:rPr lang="en-US" b="1" dirty="0">
                <a:solidFill>
                  <a:srgbClr val="C00000"/>
                </a:solidFill>
                <a:latin typeface="Arial" pitchFamily="34" charset="0"/>
                <a:cs typeface="Arial" pitchFamily="34" charset="0"/>
              </a:rPr>
              <a:t>Expertise and resources</a:t>
            </a:r>
            <a:r>
              <a:rPr lang="en-US" dirty="0">
                <a:latin typeface="Arial" pitchFamily="34" charset="0"/>
                <a:ea typeface="Times New Roman" pitchFamily="18" charset="0"/>
                <a:cs typeface="Arial" pitchFamily="34" charset="0"/>
              </a:rPr>
              <a:t>: Consideration is given to the availability of the expertise and resources needed to implement and maintain the different methods. Some techniques may require specialized knowledge or significant computer resources, which could impact their practicality.</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3" name="Title 1">
            <a:extLst>
              <a:ext uri="{FF2B5EF4-FFF2-40B4-BE49-F238E27FC236}">
                <a16:creationId xmlns:a16="http://schemas.microsoft.com/office/drawing/2014/main" xmlns="" id="{5DE12923-56D4-12DC-909C-2FC458CF2F5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  : </a:t>
            </a:r>
            <a:r>
              <a:rPr lang="fr-FR" sz="2000" dirty="0" err="1">
                <a:solidFill>
                  <a:schemeClr val="bg1"/>
                </a:solidFill>
                <a:latin typeface="Arial" panose="020B0604020202020204" pitchFamily="34" charset="0"/>
                <a:cs typeface="Arial" panose="020B0604020202020204" pitchFamily="34" charset="0"/>
              </a:rPr>
              <a:t>Detection</a:t>
            </a:r>
            <a:r>
              <a:rPr lang="x-none" sz="2000" dirty="0">
                <a:solidFill>
                  <a:schemeClr val="bg1"/>
                </a:solidFill>
                <a:latin typeface="Arial" panose="020B0604020202020204" pitchFamily="34" charset="0"/>
                <a:cs typeface="Arial" panose="020B0604020202020204" pitchFamily="34" charset="0"/>
              </a:rPr>
              <a:t> </a:t>
            </a:r>
            <a:r>
              <a:rPr lang="fr-FR" sz="2000" dirty="0" err="1">
                <a:solidFill>
                  <a:schemeClr val="bg1"/>
                </a:solidFill>
                <a:latin typeface="Arial" panose="020B0604020202020204" pitchFamily="34" charset="0"/>
                <a:cs typeface="Arial" panose="020B0604020202020204" pitchFamily="34" charset="0"/>
              </a:rPr>
              <a:t>algorithms</a:t>
            </a:r>
            <a:endParaRPr lang="fr-FR"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3228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dirty="0">
                <a:solidFill>
                  <a:schemeClr val="bg1"/>
                </a:solidFill>
                <a:latin typeface="Arial" panose="020B0604020202020204" pitchFamily="34" charset="0"/>
                <a:cs typeface="Arial" panose="020B0604020202020204" pitchFamily="34" charset="0"/>
              </a:rPr>
              <a:t>P3.5-887</a:t>
            </a:r>
            <a:endParaRPr lang="x-none"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800573" y="131793"/>
            <a:ext cx="1152000" cy="1142992"/>
          </a:xfrm>
          <a:prstGeom prst="rect">
            <a:avLst/>
          </a:prstGeom>
          <a:noFill/>
          <a:ln w="9525">
            <a:noFill/>
            <a:miter lim="800000"/>
            <a:headEnd/>
            <a:tailEnd/>
          </a:ln>
          <a:effectLst/>
        </p:spPr>
      </p:pic>
      <p:pic>
        <p:nvPicPr>
          <p:cNvPr id="9" name="Image 8" descr="Figure7cd.tif"/>
          <p:cNvPicPr>
            <a:picLocks noChangeAspect="1"/>
          </p:cNvPicPr>
          <p:nvPr/>
        </p:nvPicPr>
        <p:blipFill>
          <a:blip r:embed="rId3"/>
          <a:srcRect/>
          <a:stretch>
            <a:fillRect/>
          </a:stretch>
        </p:blipFill>
        <p:spPr bwMode="auto">
          <a:xfrm>
            <a:off x="4536688" y="1487322"/>
            <a:ext cx="6120000" cy="2199442"/>
          </a:xfrm>
          <a:prstGeom prst="rect">
            <a:avLst/>
          </a:prstGeom>
          <a:noFill/>
          <a:ln w="9525">
            <a:noFill/>
            <a:miter lim="800000"/>
            <a:headEnd/>
            <a:tailEnd/>
          </a:ln>
        </p:spPr>
      </p:pic>
      <p:pic>
        <p:nvPicPr>
          <p:cNvPr id="10" name="Image 9" descr="Figure7ef.tif"/>
          <p:cNvPicPr>
            <a:picLocks noChangeAspect="1"/>
          </p:cNvPicPr>
          <p:nvPr/>
        </p:nvPicPr>
        <p:blipFill>
          <a:blip r:embed="rId4"/>
          <a:srcRect/>
          <a:stretch>
            <a:fillRect/>
          </a:stretch>
        </p:blipFill>
        <p:spPr bwMode="auto">
          <a:xfrm>
            <a:off x="4520860" y="4003045"/>
            <a:ext cx="6120000" cy="2199442"/>
          </a:xfrm>
          <a:prstGeom prst="rect">
            <a:avLst/>
          </a:prstGeom>
          <a:noFill/>
          <a:ln w="9525">
            <a:noFill/>
            <a:miter lim="800000"/>
            <a:headEnd/>
            <a:tailEnd/>
          </a:ln>
        </p:spPr>
      </p:pic>
      <p:sp>
        <p:nvSpPr>
          <p:cNvPr id="11" name="Rectangle 10"/>
          <p:cNvSpPr/>
          <p:nvPr/>
        </p:nvSpPr>
        <p:spPr>
          <a:xfrm>
            <a:off x="151951" y="1270440"/>
            <a:ext cx="4257100" cy="5386090"/>
          </a:xfrm>
          <a:prstGeom prst="rect">
            <a:avLst/>
          </a:prstGeom>
        </p:spPr>
        <p:txBody>
          <a:bodyPr wrap="square">
            <a:spAutoFit/>
          </a:bodyPr>
          <a:lstStyle/>
          <a:p>
            <a:pPr lvl="0" algn="just" defTabSz="360000">
              <a:spcBef>
                <a:spcPts val="600"/>
              </a:spcBef>
              <a:spcAft>
                <a:spcPts val="600"/>
              </a:spcAft>
            </a:pPr>
            <a:r>
              <a:rPr lang="en-US" dirty="0">
                <a:latin typeface="Arial" pitchFamily="34" charset="0"/>
                <a:ea typeface="Calibri" pitchFamily="34" charset="0"/>
                <a:cs typeface="Arial" pitchFamily="34" charset="0"/>
              </a:rPr>
              <a:t>	The </a:t>
            </a:r>
            <a:r>
              <a:rPr lang="en-US" dirty="0">
                <a:latin typeface="Arial" pitchFamily="34" charset="0"/>
                <a:cs typeface="Arial" pitchFamily="34" charset="0"/>
              </a:rPr>
              <a:t>obtained result using a cross-correlation based method is shown in the figure </a:t>
            </a:r>
            <a:r>
              <a:rPr lang="en-US" dirty="0">
                <a:latin typeface="Arial" pitchFamily="34" charset="0"/>
                <a:ea typeface="Calibri" pitchFamily="34" charset="0"/>
                <a:cs typeface="Arial" pitchFamily="34" charset="0"/>
              </a:rPr>
              <a:t>on the right.</a:t>
            </a:r>
            <a:endParaRPr lang="en-US" dirty="0">
              <a:latin typeface="Arial" pitchFamily="34" charset="0"/>
              <a:cs typeface="Arial" pitchFamily="34" charset="0"/>
            </a:endParaRPr>
          </a:p>
          <a:p>
            <a:pPr algn="just" defTabSz="360000">
              <a:spcBef>
                <a:spcPts val="600"/>
              </a:spcBef>
              <a:spcAft>
                <a:spcPts val="600"/>
              </a:spcAft>
            </a:pPr>
            <a:r>
              <a:rPr lang="en-US" dirty="0">
                <a:latin typeface="Arial" pitchFamily="34" charset="0"/>
                <a:cs typeface="Arial" pitchFamily="34" charset="0"/>
              </a:rPr>
              <a:t>	The calculation procedure is simple; the method quantify continually the degree of similarity between tow subsequent signal windows. Thus, when the two windows contain solely the background noise, the cross-correlation coefficient is high. On the contrary, when the second window reaches the seismic wave, the similarity is violated. </a:t>
            </a:r>
            <a:endParaRPr lang="fr-FR" dirty="0">
              <a:latin typeface="Arial" pitchFamily="34" charset="0"/>
              <a:cs typeface="Arial" pitchFamily="34" charset="0"/>
            </a:endParaRPr>
          </a:p>
          <a:p>
            <a:pPr algn="just" defTabSz="360000">
              <a:spcBef>
                <a:spcPts val="600"/>
              </a:spcBef>
              <a:spcAft>
                <a:spcPts val="600"/>
              </a:spcAft>
            </a:pPr>
            <a:r>
              <a:rPr lang="en-US" dirty="0">
                <a:latin typeface="Arial" pitchFamily="34" charset="0"/>
                <a:cs typeface="Arial" pitchFamily="34" charset="0"/>
              </a:rPr>
              <a:t>	The precision is relatively high. The method does not require a model event or a noise model, it only needs a local stationary background noise at the recording site.</a:t>
            </a:r>
          </a:p>
        </p:txBody>
      </p:sp>
      <p:sp>
        <p:nvSpPr>
          <p:cNvPr id="4" name="Title 1">
            <a:extLst>
              <a:ext uri="{FF2B5EF4-FFF2-40B4-BE49-F238E27FC236}">
                <a16:creationId xmlns:a16="http://schemas.microsoft.com/office/drawing/2014/main" xmlns="" id="{931DFBFE-0795-8293-DC95-119370A4E66F}"/>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x-non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3228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dirty="0">
                <a:solidFill>
                  <a:schemeClr val="bg1"/>
                </a:solidFill>
                <a:latin typeface="Arial" panose="020B0604020202020204" pitchFamily="34" charset="0"/>
                <a:cs typeface="Arial" panose="020B0604020202020204" pitchFamily="34" charset="0"/>
              </a:rPr>
              <a:t>P3.5-887</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800573" y="131793"/>
            <a:ext cx="1152000" cy="1142992"/>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5464630" y="1359091"/>
            <a:ext cx="5059440" cy="5109336"/>
          </a:xfrm>
          <a:prstGeom prst="rect">
            <a:avLst/>
          </a:prstGeom>
          <a:noFill/>
          <a:ln w="9525">
            <a:noFill/>
            <a:miter lim="800000"/>
            <a:headEnd/>
            <a:tailEnd/>
          </a:ln>
          <a:effectLst/>
        </p:spPr>
      </p:pic>
      <p:sp>
        <p:nvSpPr>
          <p:cNvPr id="14" name="Rectangle 13"/>
          <p:cNvSpPr/>
          <p:nvPr/>
        </p:nvSpPr>
        <p:spPr>
          <a:xfrm>
            <a:off x="292585" y="2151084"/>
            <a:ext cx="4725729" cy="2769989"/>
          </a:xfrm>
          <a:prstGeom prst="rect">
            <a:avLst/>
          </a:prstGeom>
        </p:spPr>
        <p:txBody>
          <a:bodyPr wrap="square">
            <a:spAutoFit/>
          </a:bodyPr>
          <a:lstStyle/>
          <a:p>
            <a:pPr algn="just" defTabSz="360000">
              <a:spcBef>
                <a:spcPts val="600"/>
              </a:spcBef>
              <a:spcAft>
                <a:spcPts val="600"/>
              </a:spcAft>
            </a:pPr>
            <a:r>
              <a:rPr lang="en-GB" kern="100" dirty="0">
                <a:latin typeface="Arial" panose="020B0604020202020204" pitchFamily="34" charset="0"/>
                <a:cs typeface="Arial" panose="020B0604020202020204" pitchFamily="34" charset="0"/>
              </a:rPr>
              <a:t>	The figure on the right shows a threshold based method. </a:t>
            </a:r>
          </a:p>
          <a:p>
            <a:pPr algn="just" defTabSz="360000">
              <a:spcBef>
                <a:spcPts val="600"/>
              </a:spcBef>
              <a:spcAft>
                <a:spcPts val="600"/>
              </a:spcAft>
            </a:pPr>
            <a:r>
              <a:rPr lang="fr-FR" i="1" dirty="0">
                <a:latin typeface="Arial" pitchFamily="34" charset="0"/>
                <a:cs typeface="Arial" pitchFamily="34" charset="0"/>
              </a:rPr>
              <a:t>	P </a:t>
            </a:r>
            <a:r>
              <a:rPr lang="fr-FR" dirty="0">
                <a:latin typeface="Arial" pitchFamily="34" charset="0"/>
                <a:cs typeface="Arial" pitchFamily="34" charset="0"/>
              </a:rPr>
              <a:t>and </a:t>
            </a:r>
            <a:r>
              <a:rPr lang="fr-FR" i="1" dirty="0">
                <a:latin typeface="Arial" pitchFamily="34" charset="0"/>
                <a:cs typeface="Arial" pitchFamily="34" charset="0"/>
              </a:rPr>
              <a:t>S </a:t>
            </a:r>
            <a:r>
              <a:rPr lang="fr-FR" dirty="0">
                <a:latin typeface="Arial" pitchFamily="34" charset="0"/>
                <a:cs typeface="Arial" pitchFamily="34" charset="0"/>
              </a:rPr>
              <a:t>picking </a:t>
            </a:r>
            <a:r>
              <a:rPr lang="fr-FR" dirty="0" err="1">
                <a:latin typeface="Arial" pitchFamily="34" charset="0"/>
                <a:cs typeface="Arial" pitchFamily="34" charset="0"/>
              </a:rPr>
              <a:t>algorithm</a:t>
            </a:r>
            <a:r>
              <a:rPr lang="fr-FR" dirty="0">
                <a:latin typeface="Arial" pitchFamily="34" charset="0"/>
                <a:cs typeface="Arial" pitchFamily="34" charset="0"/>
              </a:rPr>
              <a:t> uses :</a:t>
            </a:r>
          </a:p>
          <a:p>
            <a:pPr indent="177800" algn="just" defTabSz="360000">
              <a:spcBef>
                <a:spcPts val="600"/>
              </a:spcBef>
              <a:spcAft>
                <a:spcPts val="600"/>
              </a:spcAft>
              <a:buFont typeface="Arial" pitchFamily="34" charset="0"/>
              <a:buChar char="•"/>
            </a:pPr>
            <a:r>
              <a:rPr lang="en-US" dirty="0">
                <a:latin typeface="Arial" pitchFamily="34" charset="0"/>
                <a:cs typeface="Arial" pitchFamily="34" charset="0"/>
              </a:rPr>
              <a:t>Polarization analysis and related filters to remove P-wave energy from the seismograms for S-wave picks.</a:t>
            </a:r>
          </a:p>
          <a:p>
            <a:pPr indent="177800" algn="just" defTabSz="360000">
              <a:spcBef>
                <a:spcPts val="600"/>
              </a:spcBef>
              <a:spcAft>
                <a:spcPts val="600"/>
              </a:spcAft>
              <a:buFont typeface="Arial" pitchFamily="34" charset="0"/>
              <a:buChar char="•"/>
            </a:pPr>
            <a:r>
              <a:rPr lang="en-US" dirty="0">
                <a:latin typeface="Arial" pitchFamily="34" charset="0"/>
                <a:cs typeface="Arial" pitchFamily="34" charset="0"/>
              </a:rPr>
              <a:t>STA/LTA and kurtosis detectors in tandem to seek for the phase arrival for S-wave.</a:t>
            </a:r>
          </a:p>
        </p:txBody>
      </p:sp>
    </p:spTree>
    <p:extLst>
      <p:ext uri="{BB962C8B-B14F-4D97-AF65-F5344CB8AC3E}">
        <p14:creationId xmlns:p14="http://schemas.microsoft.com/office/powerpoint/2010/main" xmlns="" val="15984455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4985</TotalTime>
  <Words>771</Words>
  <Application>Microsoft Office PowerPoint</Application>
  <PresentationFormat>Personnalisé</PresentationFormat>
  <Paragraphs>77</Paragraphs>
  <Slides>12</Slides>
  <Notes>0</Notes>
  <HiddenSlides>0</HiddenSlides>
  <MMClips>0</MMClips>
  <ScaleCrop>false</ScaleCrop>
  <HeadingPairs>
    <vt:vector size="4" baseType="variant">
      <vt:variant>
        <vt:lpstr>Thème</vt:lpstr>
      </vt:variant>
      <vt:variant>
        <vt:i4>2</vt:i4>
      </vt:variant>
      <vt:variant>
        <vt:lpstr>Titres des diapositives</vt:lpstr>
      </vt:variant>
      <vt:variant>
        <vt:i4>12</vt:i4>
      </vt:variant>
    </vt:vector>
  </HeadingPairs>
  <TitlesOfParts>
    <vt:vector size="14" baseType="lpstr">
      <vt:lpstr>Custom Design</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Agliz</cp:lastModifiedBy>
  <cp:revision>60</cp:revision>
  <dcterms:created xsi:type="dcterms:W3CDTF">2023-04-18T13:25:54Z</dcterms:created>
  <dcterms:modified xsi:type="dcterms:W3CDTF">2023-06-11T18:18:19Z</dcterms:modified>
</cp:coreProperties>
</file>