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21" d="100"/>
          <a:sy n="121" d="100"/>
        </p:scale>
        <p:origin x="10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6/9/23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41460-4045-8E01-890C-88784D8BE8FD}"/>
              </a:ext>
            </a:extLst>
          </p:cNvPr>
          <p:cNvSpPr txBox="1">
            <a:spLocks/>
          </p:cNvSpPr>
          <p:nvPr/>
        </p:nvSpPr>
        <p:spPr>
          <a:xfrm>
            <a:off x="10809840" y="818727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P3.5.176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B2E8B7-CF80-D9BE-12E6-6D08468E9B41}"/>
              </a:ext>
            </a:extLst>
          </p:cNvPr>
          <p:cNvSpPr txBox="1"/>
          <p:nvPr/>
        </p:nvSpPr>
        <p:spPr>
          <a:xfrm>
            <a:off x="2061274" y="26169"/>
            <a:ext cx="8547316" cy="98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 and Transferability of Convolutional Neural Network Deep Denoisers</a:t>
            </a:r>
          </a:p>
          <a:p>
            <a:pPr algn="ctr"/>
            <a:endParaRPr lang="en-AT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Clinton Koch,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Rigobert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Tibi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, Louis Quinones</a:t>
            </a:r>
            <a:endParaRPr lang="en-US" sz="1600" baseline="30000" dirty="0">
              <a:solidFill>
                <a:schemeClr val="bg1"/>
              </a:solidFill>
              <a:latin typeface="Arial" panose="020B0604020202020204" pitchFamily="34" charset="0"/>
              <a:ea typeface="Avenir Book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  <a:cs typeface="Arial" panose="020B0604020202020204" pitchFamily="34" charset="0"/>
              </a:rPr>
              <a:t> Sandia National Laboratories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993BA5-6FA5-4412-A274-CCCE8665C6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0206"/>
          <a:stretch/>
        </p:blipFill>
        <p:spPr bwMode="auto">
          <a:xfrm>
            <a:off x="116364" y="3128623"/>
            <a:ext cx="2348821" cy="35599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3B3A28-A482-CABF-F6A2-2E6540DC9583}"/>
              </a:ext>
            </a:extLst>
          </p:cNvPr>
          <p:cNvSpPr txBox="1"/>
          <p:nvPr/>
        </p:nvSpPr>
        <p:spPr>
          <a:xfrm>
            <a:off x="-15829" y="1088905"/>
            <a:ext cx="1390124" cy="369332"/>
          </a:xfrm>
          <a:prstGeom prst="rect">
            <a:avLst/>
          </a:prstGeom>
          <a:solidFill>
            <a:srgbClr val="0B77AA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AT"/>
            </a:defPPr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Introduction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43ADDD-4875-6AEE-B3A8-7C673793EFEE}"/>
              </a:ext>
            </a:extLst>
          </p:cNvPr>
          <p:cNvSpPr txBox="1"/>
          <p:nvPr/>
        </p:nvSpPr>
        <p:spPr>
          <a:xfrm>
            <a:off x="2581406" y="1081602"/>
            <a:ext cx="1009635" cy="369332"/>
          </a:xfrm>
          <a:prstGeom prst="rect">
            <a:avLst/>
          </a:prstGeom>
          <a:solidFill>
            <a:srgbClr val="0B77AA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AT"/>
            </a:defPPr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Training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D8FCE7-0ECD-FBC2-301D-78D06A281C70}"/>
              </a:ext>
            </a:extLst>
          </p:cNvPr>
          <p:cNvCxnSpPr/>
          <p:nvPr/>
        </p:nvCxnSpPr>
        <p:spPr>
          <a:xfrm>
            <a:off x="2581406" y="1069976"/>
            <a:ext cx="0" cy="58698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E98F3B4-7A49-6F13-121D-A62ED99EEA2F}"/>
              </a:ext>
            </a:extLst>
          </p:cNvPr>
          <p:cNvCxnSpPr>
            <a:cxnSpLocks/>
          </p:cNvCxnSpPr>
          <p:nvPr/>
        </p:nvCxnSpPr>
        <p:spPr>
          <a:xfrm>
            <a:off x="6699504" y="1069976"/>
            <a:ext cx="0" cy="35677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13902AB-4693-E5D6-B3B3-2AD9A8F21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402" y="4908596"/>
            <a:ext cx="1785442" cy="18429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1E4DBF-54F4-EF15-1095-B10FD5C72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607" y="1464519"/>
            <a:ext cx="3653190" cy="18429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137EFD-7252-8C4E-D27E-7A4869F4C18D}"/>
              </a:ext>
            </a:extLst>
          </p:cNvPr>
          <p:cNvSpPr txBox="1"/>
          <p:nvPr/>
        </p:nvSpPr>
        <p:spPr>
          <a:xfrm>
            <a:off x="6709175" y="1086937"/>
            <a:ext cx="954107" cy="369332"/>
          </a:xfrm>
          <a:prstGeom prst="rect">
            <a:avLst/>
          </a:prstGeom>
          <a:solidFill>
            <a:srgbClr val="0B77AA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AT"/>
            </a:defPPr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Results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8BBC06-7629-D118-D1D4-7C725C7847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70"/>
          <a:stretch/>
        </p:blipFill>
        <p:spPr>
          <a:xfrm>
            <a:off x="4724160" y="4960091"/>
            <a:ext cx="5463971" cy="16770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1E8C07C-24B7-42BB-8E41-47409C619290}"/>
              </a:ext>
            </a:extLst>
          </p:cNvPr>
          <p:cNvSpPr txBox="1"/>
          <p:nvPr/>
        </p:nvSpPr>
        <p:spPr>
          <a:xfrm>
            <a:off x="10128359" y="6486352"/>
            <a:ext cx="2213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views expressed here do not necessarily reflect the views of the United States Government, the United States Department of Energy, or Sandia National Laboratories.</a:t>
            </a:r>
            <a:endParaRPr lang="en-US" sz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47C315-56F7-CEA7-2C19-DA30E2AAA607}"/>
              </a:ext>
            </a:extLst>
          </p:cNvPr>
          <p:cNvSpPr txBox="1"/>
          <p:nvPr/>
        </p:nvSpPr>
        <p:spPr>
          <a:xfrm>
            <a:off x="85289" y="1571696"/>
            <a:ext cx="23561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 expanded CNN denoising architectures developed for vertical-component seismograms in Utah to a 3-component seismogram in the IMS network.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B4AEBC-F226-2614-4766-04B8FC2D8EFF}"/>
              </a:ext>
            </a:extLst>
          </p:cNvPr>
          <p:cNvSpPr txBox="1"/>
          <p:nvPr/>
        </p:nvSpPr>
        <p:spPr>
          <a:xfrm>
            <a:off x="2640781" y="3354923"/>
            <a:ext cx="40115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 construct a dataset of &gt;850,000 noisy waveforms from ~10,600 high-SNR signals at station MKAR and &gt;650,000 noise from the IMS network and STEAD dataset. We train a STFT CNN on the constructed noisy waveforms.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7643E0-7984-A9D8-49EC-F8BFDD76BEB9}"/>
              </a:ext>
            </a:extLst>
          </p:cNvPr>
          <p:cNvSpPr/>
          <p:nvPr/>
        </p:nvSpPr>
        <p:spPr>
          <a:xfrm>
            <a:off x="4718558" y="4637691"/>
            <a:ext cx="7592848" cy="230212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0EA7DC-A635-F070-F08C-6C2057F9AC32}"/>
              </a:ext>
            </a:extLst>
          </p:cNvPr>
          <p:cNvSpPr txBox="1"/>
          <p:nvPr/>
        </p:nvSpPr>
        <p:spPr>
          <a:xfrm>
            <a:off x="2673878" y="4660849"/>
            <a:ext cx="20342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Noisy Waveform Example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C7ECDA-25AC-E820-5094-F676168627F7}"/>
              </a:ext>
            </a:extLst>
          </p:cNvPr>
          <p:cNvSpPr txBox="1"/>
          <p:nvPr/>
        </p:nvSpPr>
        <p:spPr>
          <a:xfrm>
            <a:off x="4718557" y="4637691"/>
            <a:ext cx="1441420" cy="369332"/>
          </a:xfrm>
          <a:prstGeom prst="rect">
            <a:avLst/>
          </a:prstGeom>
          <a:solidFill>
            <a:srgbClr val="0B77AA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63FE97-764A-86B4-06DF-0B1A08EF6B49}"/>
              </a:ext>
            </a:extLst>
          </p:cNvPr>
          <p:cNvSpPr txBox="1"/>
          <p:nvPr/>
        </p:nvSpPr>
        <p:spPr>
          <a:xfrm>
            <a:off x="5439267" y="6522973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SNR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D48FB70-163D-4960-6DC5-B9E208F8D603}"/>
              </a:ext>
            </a:extLst>
          </p:cNvPr>
          <p:cNvSpPr txBox="1"/>
          <p:nvPr/>
        </p:nvSpPr>
        <p:spPr>
          <a:xfrm>
            <a:off x="7341360" y="6522973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1BB57AF-6612-5AFA-345F-D0ED16720AC6}"/>
              </a:ext>
            </a:extLst>
          </p:cNvPr>
          <p:cNvSpPr txBox="1"/>
          <p:nvPr/>
        </p:nvSpPr>
        <p:spPr>
          <a:xfrm>
            <a:off x="9295851" y="6522973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SDR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E6E7DD-1E90-E8CC-FA61-E7F9F0BD1ED3}"/>
              </a:ext>
            </a:extLst>
          </p:cNvPr>
          <p:cNvSpPr txBox="1"/>
          <p:nvPr/>
        </p:nvSpPr>
        <p:spPr>
          <a:xfrm>
            <a:off x="10141220" y="4653060"/>
            <a:ext cx="1965491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The CNN denoiser outperforms frequency filtering in all metrics. The high CC and SDR values indicate that changes in waveform shape and  signal distortion are minimized using the CNN.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A851053-D5AF-1BD2-BEF5-E4BCD0461A6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6974" r="50000" b="4323"/>
          <a:stretch/>
        </p:blipFill>
        <p:spPr>
          <a:xfrm>
            <a:off x="6729321" y="3498684"/>
            <a:ext cx="2441928" cy="9134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06EB454-9E43-A783-3E82-306916FC46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8498" r="50000" b="22799"/>
          <a:stretch/>
        </p:blipFill>
        <p:spPr>
          <a:xfrm>
            <a:off x="6729321" y="2544129"/>
            <a:ext cx="2441928" cy="91341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BF50C1-F1A6-2155-F93D-BC3040AB761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9261" r="50000" b="42037"/>
          <a:stretch/>
        </p:blipFill>
        <p:spPr>
          <a:xfrm>
            <a:off x="6729321" y="1545169"/>
            <a:ext cx="2441928" cy="91341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09E99A9-559A-B571-4205-1CF0FFCA0A2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33" t="5465" r="6863" b="2583"/>
          <a:stretch/>
        </p:blipFill>
        <p:spPr>
          <a:xfrm>
            <a:off x="9311246" y="2395566"/>
            <a:ext cx="2795465" cy="217579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451C73E-7225-2147-C2B9-AD3E0BA8EB1C}"/>
              </a:ext>
            </a:extLst>
          </p:cNvPr>
          <p:cNvSpPr txBox="1"/>
          <p:nvPr/>
        </p:nvSpPr>
        <p:spPr>
          <a:xfrm>
            <a:off x="7713001" y="1253116"/>
            <a:ext cx="20342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Test Dataset Ex.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49BF1C-CEE8-6EE6-90D6-709452775490}"/>
              </a:ext>
            </a:extLst>
          </p:cNvPr>
          <p:cNvSpPr txBox="1"/>
          <p:nvPr/>
        </p:nvSpPr>
        <p:spPr>
          <a:xfrm>
            <a:off x="9504787" y="2108972"/>
            <a:ext cx="21330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Real Signal Ex. - MKAR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DCF393-407C-4C38-812C-2EAF27FFFB42}"/>
              </a:ext>
            </a:extLst>
          </p:cNvPr>
          <p:cNvSpPr txBox="1"/>
          <p:nvPr/>
        </p:nvSpPr>
        <p:spPr>
          <a:xfrm>
            <a:off x="6209894" y="4674732"/>
            <a:ext cx="61989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Test Dataset Results – Vertical Component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B20D0E-49E0-10C8-5FE7-6C4A713F5D3D}"/>
              </a:ext>
            </a:extLst>
          </p:cNvPr>
          <p:cNvSpPr txBox="1"/>
          <p:nvPr/>
        </p:nvSpPr>
        <p:spPr>
          <a:xfrm>
            <a:off x="9422517" y="1161046"/>
            <a:ext cx="26467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 present results of the 3C denoising model on the Test Dataset and real data from station MKAR.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33EC83-C474-0C36-FA35-E5699E6510AB}"/>
              </a:ext>
            </a:extLst>
          </p:cNvPr>
          <p:cNvSpPr/>
          <p:nvPr/>
        </p:nvSpPr>
        <p:spPr>
          <a:xfrm flipH="1">
            <a:off x="5118997" y="5248849"/>
            <a:ext cx="241738" cy="268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77AB101-6071-1CE2-AB7C-ED2A5D6F5A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8966" y="420028"/>
            <a:ext cx="1494513" cy="57063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4D1B0D5-9E35-C13D-B02D-5E607EDD79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7605" y="436009"/>
            <a:ext cx="1099181" cy="31876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5712CCC-1E92-0EC3-248C-ED3F6735B6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35055" y="781934"/>
            <a:ext cx="1142800" cy="28760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8DB107C-64A4-0E6A-C603-56DAE0CCC6C3}"/>
              </a:ext>
            </a:extLst>
          </p:cNvPr>
          <p:cNvSpPr txBox="1"/>
          <p:nvPr/>
        </p:nvSpPr>
        <p:spPr>
          <a:xfrm>
            <a:off x="-55984" y="6627995"/>
            <a:ext cx="17796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10B13"/>
                </a:solidFill>
                <a:effectLst/>
              </a:rPr>
              <a:t>SAND2023-03411C</a:t>
            </a:r>
            <a:endParaRPr lang="en-US" sz="1200" dirty="0">
              <a:solidFill>
                <a:srgbClr val="010B13"/>
              </a:solidFill>
              <a:effectLst/>
            </a:endParaRPr>
          </a:p>
          <a:p>
            <a:br>
              <a:rPr lang="en-US" sz="12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12967</TotalTime>
  <Words>188</Words>
  <Application>Microsoft Macintosh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Koch, Clinton</cp:lastModifiedBy>
  <cp:revision>23</cp:revision>
  <dcterms:created xsi:type="dcterms:W3CDTF">2023-04-18T13:25:54Z</dcterms:created>
  <dcterms:modified xsi:type="dcterms:W3CDTF">2023-06-09T20:04:11Z</dcterms:modified>
</cp:coreProperties>
</file>