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CD965-3C05-5526-AB43-48FB80F2DF97}" v="486" dt="2023-06-11T08:50:28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23" d="100"/>
          <a:sy n="123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06/11/2023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lIns="91440" tIns="45720" rIns="91440" bIns="4572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P3.5-396</a:t>
            </a:r>
            <a:endParaRPr lang="en-AT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High-Performance Computing Optimization of Broadband Range-Dependent Sound Propagation Simulations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pPr algn="ctr"/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Noriyuki Kushida</a:t>
            </a:r>
            <a:r>
              <a:rPr lang="en-US" sz="1600" b="1" baseline="3000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600" b="1">
                <a:solidFill>
                  <a:schemeClr val="bg1"/>
                </a:solidFill>
                <a:latin typeface="Arial"/>
                <a:cs typeface="Arial"/>
              </a:rPr>
              <a:t>, and Ying-Tsong Lin</a:t>
            </a:r>
            <a:r>
              <a:rPr lang="en-US" sz="1600" b="1" baseline="30000">
                <a:solidFill>
                  <a:schemeClr val="bg1"/>
                </a:solidFill>
                <a:latin typeface="Arial"/>
                <a:cs typeface="Arial"/>
              </a:rPr>
              <a:t>2</a:t>
            </a:r>
          </a:p>
          <a:p>
            <a:pPr algn="ctr"/>
            <a:r>
              <a:rPr lang="en-US" sz="1600" baseline="30000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CTBTO/IDC/SA, </a:t>
            </a:r>
            <a:r>
              <a:rPr lang="en-US" sz="1600" baseline="300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Woods Hole Oceanographic Institution</a:t>
            </a:r>
            <a:endParaRPr lang="en-AT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8D5049-8601-B42C-4F69-0FA48E6E43A5}"/>
              </a:ext>
            </a:extLst>
          </p:cNvPr>
          <p:cNvSpPr txBox="1"/>
          <p:nvPr/>
        </p:nvSpPr>
        <p:spPr>
          <a:xfrm>
            <a:off x="270710" y="1163052"/>
            <a:ext cx="10567736" cy="369331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Rande-dependent Acoustic Model is a well-known hydroacoustic model.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Experts need to perform </a:t>
            </a: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multi-frequency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simulation</a:t>
            </a:r>
          </a:p>
          <a:p>
            <a:pPr marL="285750" indent="-285750">
              <a:buFont typeface="Arial,Sans-Serif"/>
              <a:buChar char="•"/>
            </a:pPr>
            <a:endParaRPr lang="en-US" sz="2400" dirty="0">
              <a:solidFill>
                <a:srgbClr val="595959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In the present study, we employ GP-GPU, which is a massively parallel computing unit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General-Purpose Graphics Processing Unit</a:t>
            </a:r>
          </a:p>
          <a:p>
            <a:pPr marL="285750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As a result, a </a:t>
            </a:r>
            <a:r>
              <a:rPr lang="en-US" sz="2400" b="1" u="sng" dirty="0">
                <a:solidFill>
                  <a:srgbClr val="595959"/>
                </a:solidFill>
                <a:latin typeface="Arial"/>
                <a:cs typeface="Arial"/>
              </a:rPr>
              <a:t>110-fold speedup</a:t>
            </a: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 is observed</a:t>
            </a:r>
          </a:p>
          <a:p>
            <a:pPr marL="742950" lvl="1" indent="-285750">
              <a:buFont typeface="Arial,Sans-Serif"/>
              <a:buChar char="•"/>
            </a:pP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Thanks to an optimized matrix </a:t>
            </a:r>
            <a:r>
              <a:rPr lang="en-US" sz="2400" err="1">
                <a:solidFill>
                  <a:srgbClr val="595959"/>
                </a:solidFill>
                <a:latin typeface="Arial"/>
                <a:cs typeface="Arial"/>
              </a:rPr>
              <a:t>stroage</a:t>
            </a:r>
            <a:b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</a:br>
            <a:r>
              <a:rPr lang="en-US" sz="2400" dirty="0">
                <a:solidFill>
                  <a:srgbClr val="595959"/>
                </a:solidFill>
                <a:latin typeface="Arial"/>
                <a:cs typeface="Arial"/>
              </a:rPr>
              <a:t>format, called </a:t>
            </a:r>
            <a:r>
              <a:rPr lang="en-US" sz="2400" b="1" dirty="0">
                <a:solidFill>
                  <a:srgbClr val="595959"/>
                </a:solidFill>
                <a:latin typeface="Arial"/>
                <a:cs typeface="Arial"/>
              </a:rPr>
              <a:t>block tridiagonal matrix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5" name="Google Shape;263;p24">
            <a:extLst>
              <a:ext uri="{FF2B5EF4-FFF2-40B4-BE49-F238E27FC236}">
                <a16:creationId xmlns:a16="http://schemas.microsoft.com/office/drawing/2014/main" id="{0B969417-DF88-CC4A-59F8-6E4C612543A7}"/>
              </a:ext>
            </a:extLst>
          </p:cNvPr>
          <p:cNvSpPr/>
          <p:nvPr/>
        </p:nvSpPr>
        <p:spPr>
          <a:xfrm>
            <a:off x="125825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64;p24">
            <a:extLst>
              <a:ext uri="{FF2B5EF4-FFF2-40B4-BE49-F238E27FC236}">
                <a16:creationId xmlns:a16="http://schemas.microsoft.com/office/drawing/2014/main" id="{2BF06D9E-C23A-5D6A-F185-2572D828CB1E}"/>
              </a:ext>
            </a:extLst>
          </p:cNvPr>
          <p:cNvSpPr/>
          <p:nvPr/>
        </p:nvSpPr>
        <p:spPr>
          <a:xfrm>
            <a:off x="325625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65;p24">
            <a:extLst>
              <a:ext uri="{FF2B5EF4-FFF2-40B4-BE49-F238E27FC236}">
                <a16:creationId xmlns:a16="http://schemas.microsoft.com/office/drawing/2014/main" id="{30E8749E-1469-4C31-40B1-40CA33C3122C}"/>
              </a:ext>
            </a:extLst>
          </p:cNvPr>
          <p:cNvSpPr/>
          <p:nvPr/>
        </p:nvSpPr>
        <p:spPr>
          <a:xfrm>
            <a:off x="525425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66;p24">
            <a:extLst>
              <a:ext uri="{FF2B5EF4-FFF2-40B4-BE49-F238E27FC236}">
                <a16:creationId xmlns:a16="http://schemas.microsoft.com/office/drawing/2014/main" id="{69EE18F0-18B4-17F8-BB62-E429CB4531F6}"/>
              </a:ext>
            </a:extLst>
          </p:cNvPr>
          <p:cNvSpPr/>
          <p:nvPr/>
        </p:nvSpPr>
        <p:spPr>
          <a:xfrm>
            <a:off x="725225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67;p24">
            <a:extLst>
              <a:ext uri="{FF2B5EF4-FFF2-40B4-BE49-F238E27FC236}">
                <a16:creationId xmlns:a16="http://schemas.microsoft.com/office/drawing/2014/main" id="{11C6455C-6309-336F-32CB-A69E97C715E2}"/>
              </a:ext>
            </a:extLst>
          </p:cNvPr>
          <p:cNvSpPr/>
          <p:nvPr/>
        </p:nvSpPr>
        <p:spPr>
          <a:xfrm>
            <a:off x="1258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68;p24">
            <a:extLst>
              <a:ext uri="{FF2B5EF4-FFF2-40B4-BE49-F238E27FC236}">
                <a16:creationId xmlns:a16="http://schemas.microsoft.com/office/drawing/2014/main" id="{6998D2C4-FB36-A194-E570-662F30355B07}"/>
              </a:ext>
            </a:extLst>
          </p:cNvPr>
          <p:cNvSpPr/>
          <p:nvPr/>
        </p:nvSpPr>
        <p:spPr>
          <a:xfrm>
            <a:off x="3256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269;p24">
            <a:extLst>
              <a:ext uri="{FF2B5EF4-FFF2-40B4-BE49-F238E27FC236}">
                <a16:creationId xmlns:a16="http://schemas.microsoft.com/office/drawing/2014/main" id="{9EA861FD-1E2E-6E00-E3E4-D5622483EA7E}"/>
              </a:ext>
            </a:extLst>
          </p:cNvPr>
          <p:cNvSpPr/>
          <p:nvPr/>
        </p:nvSpPr>
        <p:spPr>
          <a:xfrm>
            <a:off x="5254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270;p24">
            <a:extLst>
              <a:ext uri="{FF2B5EF4-FFF2-40B4-BE49-F238E27FC236}">
                <a16:creationId xmlns:a16="http://schemas.microsoft.com/office/drawing/2014/main" id="{C72714B7-A210-2B78-234F-604669B236AB}"/>
              </a:ext>
            </a:extLst>
          </p:cNvPr>
          <p:cNvSpPr/>
          <p:nvPr/>
        </p:nvSpPr>
        <p:spPr>
          <a:xfrm>
            <a:off x="725225" y="58065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271;p24">
            <a:extLst>
              <a:ext uri="{FF2B5EF4-FFF2-40B4-BE49-F238E27FC236}">
                <a16:creationId xmlns:a16="http://schemas.microsoft.com/office/drawing/2014/main" id="{AD6342AC-C8C0-3E09-0A9A-55BCBED0DBE4}"/>
              </a:ext>
            </a:extLst>
          </p:cNvPr>
          <p:cNvSpPr/>
          <p:nvPr/>
        </p:nvSpPr>
        <p:spPr>
          <a:xfrm>
            <a:off x="125825" y="60063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72;p24">
            <a:extLst>
              <a:ext uri="{FF2B5EF4-FFF2-40B4-BE49-F238E27FC236}">
                <a16:creationId xmlns:a16="http://schemas.microsoft.com/office/drawing/2014/main" id="{55CA2CE4-D502-D247-F749-E7627C946E9A}"/>
              </a:ext>
            </a:extLst>
          </p:cNvPr>
          <p:cNvSpPr/>
          <p:nvPr/>
        </p:nvSpPr>
        <p:spPr>
          <a:xfrm>
            <a:off x="3256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273;p24">
            <a:extLst>
              <a:ext uri="{FF2B5EF4-FFF2-40B4-BE49-F238E27FC236}">
                <a16:creationId xmlns:a16="http://schemas.microsoft.com/office/drawing/2014/main" id="{F066B276-89D9-51B0-B8B5-4C7F4B8B9C9C}"/>
              </a:ext>
            </a:extLst>
          </p:cNvPr>
          <p:cNvSpPr/>
          <p:nvPr/>
        </p:nvSpPr>
        <p:spPr>
          <a:xfrm>
            <a:off x="5254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274;p24">
            <a:extLst>
              <a:ext uri="{FF2B5EF4-FFF2-40B4-BE49-F238E27FC236}">
                <a16:creationId xmlns:a16="http://schemas.microsoft.com/office/drawing/2014/main" id="{12A426B2-B498-7E6A-B56A-77C44291254D}"/>
              </a:ext>
            </a:extLst>
          </p:cNvPr>
          <p:cNvSpPr/>
          <p:nvPr/>
        </p:nvSpPr>
        <p:spPr>
          <a:xfrm>
            <a:off x="7252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275;p24">
            <a:extLst>
              <a:ext uri="{FF2B5EF4-FFF2-40B4-BE49-F238E27FC236}">
                <a16:creationId xmlns:a16="http://schemas.microsoft.com/office/drawing/2014/main" id="{20B739C0-478E-813B-A493-A9E14D7CEB19}"/>
              </a:ext>
            </a:extLst>
          </p:cNvPr>
          <p:cNvSpPr/>
          <p:nvPr/>
        </p:nvSpPr>
        <p:spPr>
          <a:xfrm>
            <a:off x="125825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76;p24">
            <a:extLst>
              <a:ext uri="{FF2B5EF4-FFF2-40B4-BE49-F238E27FC236}">
                <a16:creationId xmlns:a16="http://schemas.microsoft.com/office/drawing/2014/main" id="{F02C8E55-9229-E5A6-9F62-72C196775391}"/>
              </a:ext>
            </a:extLst>
          </p:cNvPr>
          <p:cNvSpPr/>
          <p:nvPr/>
        </p:nvSpPr>
        <p:spPr>
          <a:xfrm>
            <a:off x="325625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277;p24">
            <a:extLst>
              <a:ext uri="{FF2B5EF4-FFF2-40B4-BE49-F238E27FC236}">
                <a16:creationId xmlns:a16="http://schemas.microsoft.com/office/drawing/2014/main" id="{95595BA2-790B-D32E-049E-ADA1616BB9C6}"/>
              </a:ext>
            </a:extLst>
          </p:cNvPr>
          <p:cNvSpPr/>
          <p:nvPr/>
        </p:nvSpPr>
        <p:spPr>
          <a:xfrm>
            <a:off x="525425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78;p24">
            <a:extLst>
              <a:ext uri="{FF2B5EF4-FFF2-40B4-BE49-F238E27FC236}">
                <a16:creationId xmlns:a16="http://schemas.microsoft.com/office/drawing/2014/main" id="{6748FE5B-9C2B-F7D3-79B0-3154CD4E5F05}"/>
              </a:ext>
            </a:extLst>
          </p:cNvPr>
          <p:cNvSpPr/>
          <p:nvPr/>
        </p:nvSpPr>
        <p:spPr>
          <a:xfrm>
            <a:off x="725225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79;p24">
            <a:extLst>
              <a:ext uri="{FF2B5EF4-FFF2-40B4-BE49-F238E27FC236}">
                <a16:creationId xmlns:a16="http://schemas.microsoft.com/office/drawing/2014/main" id="{FF265DBC-4C13-18DA-0DDE-D09EF6F67EE8}"/>
              </a:ext>
            </a:extLst>
          </p:cNvPr>
          <p:cNvSpPr/>
          <p:nvPr/>
        </p:nvSpPr>
        <p:spPr>
          <a:xfrm>
            <a:off x="1380925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80;p24">
            <a:extLst>
              <a:ext uri="{FF2B5EF4-FFF2-40B4-BE49-F238E27FC236}">
                <a16:creationId xmlns:a16="http://schemas.microsoft.com/office/drawing/2014/main" id="{EB6231FE-8A6C-A150-2B89-0FD0F650E07F}"/>
              </a:ext>
            </a:extLst>
          </p:cNvPr>
          <p:cNvSpPr/>
          <p:nvPr/>
        </p:nvSpPr>
        <p:spPr>
          <a:xfrm>
            <a:off x="1580725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81;p24">
            <a:extLst>
              <a:ext uri="{FF2B5EF4-FFF2-40B4-BE49-F238E27FC236}">
                <a16:creationId xmlns:a16="http://schemas.microsoft.com/office/drawing/2014/main" id="{E5D2E71C-1EAC-4077-27C1-F0F644FD2729}"/>
              </a:ext>
            </a:extLst>
          </p:cNvPr>
          <p:cNvSpPr/>
          <p:nvPr/>
        </p:nvSpPr>
        <p:spPr>
          <a:xfrm>
            <a:off x="1780525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82;p24">
            <a:extLst>
              <a:ext uri="{FF2B5EF4-FFF2-40B4-BE49-F238E27FC236}">
                <a16:creationId xmlns:a16="http://schemas.microsoft.com/office/drawing/2014/main" id="{A7CFD0BB-4FBF-DC8F-6A1F-D83DBEB06F62}"/>
              </a:ext>
            </a:extLst>
          </p:cNvPr>
          <p:cNvSpPr/>
          <p:nvPr/>
        </p:nvSpPr>
        <p:spPr>
          <a:xfrm>
            <a:off x="1980325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83;p24">
            <a:extLst>
              <a:ext uri="{FF2B5EF4-FFF2-40B4-BE49-F238E27FC236}">
                <a16:creationId xmlns:a16="http://schemas.microsoft.com/office/drawing/2014/main" id="{95D1F5D7-CA2A-69B8-2B60-D34C8C73BFA7}"/>
              </a:ext>
            </a:extLst>
          </p:cNvPr>
          <p:cNvSpPr/>
          <p:nvPr/>
        </p:nvSpPr>
        <p:spPr>
          <a:xfrm>
            <a:off x="13809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84;p24">
            <a:extLst>
              <a:ext uri="{FF2B5EF4-FFF2-40B4-BE49-F238E27FC236}">
                <a16:creationId xmlns:a16="http://schemas.microsoft.com/office/drawing/2014/main" id="{AB353724-862B-4378-19BD-EA2797E65E22}"/>
              </a:ext>
            </a:extLst>
          </p:cNvPr>
          <p:cNvSpPr/>
          <p:nvPr/>
        </p:nvSpPr>
        <p:spPr>
          <a:xfrm>
            <a:off x="15807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85;p24">
            <a:extLst>
              <a:ext uri="{FF2B5EF4-FFF2-40B4-BE49-F238E27FC236}">
                <a16:creationId xmlns:a16="http://schemas.microsoft.com/office/drawing/2014/main" id="{812942B0-198C-60AA-5BEB-5370151774A6}"/>
              </a:ext>
            </a:extLst>
          </p:cNvPr>
          <p:cNvSpPr/>
          <p:nvPr/>
        </p:nvSpPr>
        <p:spPr>
          <a:xfrm>
            <a:off x="1780525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6;p24">
            <a:extLst>
              <a:ext uri="{FF2B5EF4-FFF2-40B4-BE49-F238E27FC236}">
                <a16:creationId xmlns:a16="http://schemas.microsoft.com/office/drawing/2014/main" id="{CAA80153-F47D-826A-8169-93686019FABF}"/>
              </a:ext>
            </a:extLst>
          </p:cNvPr>
          <p:cNvSpPr/>
          <p:nvPr/>
        </p:nvSpPr>
        <p:spPr>
          <a:xfrm>
            <a:off x="1980325" y="58065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87;p24">
            <a:extLst>
              <a:ext uri="{FF2B5EF4-FFF2-40B4-BE49-F238E27FC236}">
                <a16:creationId xmlns:a16="http://schemas.microsoft.com/office/drawing/2014/main" id="{0B587DA7-86AD-3FEA-7780-B6B4C031E1D7}"/>
              </a:ext>
            </a:extLst>
          </p:cNvPr>
          <p:cNvSpPr/>
          <p:nvPr/>
        </p:nvSpPr>
        <p:spPr>
          <a:xfrm>
            <a:off x="1380925" y="60063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88;p24">
            <a:extLst>
              <a:ext uri="{FF2B5EF4-FFF2-40B4-BE49-F238E27FC236}">
                <a16:creationId xmlns:a16="http://schemas.microsoft.com/office/drawing/2014/main" id="{5CDB1705-F304-DF97-CED1-96D2A3DF7F36}"/>
              </a:ext>
            </a:extLst>
          </p:cNvPr>
          <p:cNvSpPr/>
          <p:nvPr/>
        </p:nvSpPr>
        <p:spPr>
          <a:xfrm>
            <a:off x="15807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289;p24">
            <a:extLst>
              <a:ext uri="{FF2B5EF4-FFF2-40B4-BE49-F238E27FC236}">
                <a16:creationId xmlns:a16="http://schemas.microsoft.com/office/drawing/2014/main" id="{6A336DEE-F239-F3B1-DB21-CCA1020BDA7B}"/>
              </a:ext>
            </a:extLst>
          </p:cNvPr>
          <p:cNvSpPr/>
          <p:nvPr/>
        </p:nvSpPr>
        <p:spPr>
          <a:xfrm>
            <a:off x="17805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90;p24">
            <a:extLst>
              <a:ext uri="{FF2B5EF4-FFF2-40B4-BE49-F238E27FC236}">
                <a16:creationId xmlns:a16="http://schemas.microsoft.com/office/drawing/2014/main" id="{469BDA99-37FD-8994-7257-2353A1D82867}"/>
              </a:ext>
            </a:extLst>
          </p:cNvPr>
          <p:cNvSpPr/>
          <p:nvPr/>
        </p:nvSpPr>
        <p:spPr>
          <a:xfrm>
            <a:off x="1980325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91;p24">
            <a:extLst>
              <a:ext uri="{FF2B5EF4-FFF2-40B4-BE49-F238E27FC236}">
                <a16:creationId xmlns:a16="http://schemas.microsoft.com/office/drawing/2014/main" id="{BD17F36B-460D-05AE-36CB-5897DDC18BA6}"/>
              </a:ext>
            </a:extLst>
          </p:cNvPr>
          <p:cNvSpPr/>
          <p:nvPr/>
        </p:nvSpPr>
        <p:spPr>
          <a:xfrm>
            <a:off x="1380925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292;p24">
            <a:extLst>
              <a:ext uri="{FF2B5EF4-FFF2-40B4-BE49-F238E27FC236}">
                <a16:creationId xmlns:a16="http://schemas.microsoft.com/office/drawing/2014/main" id="{9E78B297-A682-6298-57ED-F85CADC5BE87}"/>
              </a:ext>
            </a:extLst>
          </p:cNvPr>
          <p:cNvSpPr/>
          <p:nvPr/>
        </p:nvSpPr>
        <p:spPr>
          <a:xfrm>
            <a:off x="1580725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293;p24">
            <a:extLst>
              <a:ext uri="{FF2B5EF4-FFF2-40B4-BE49-F238E27FC236}">
                <a16:creationId xmlns:a16="http://schemas.microsoft.com/office/drawing/2014/main" id="{45A904F1-1AA6-4256-0545-C6533B52091C}"/>
              </a:ext>
            </a:extLst>
          </p:cNvPr>
          <p:cNvSpPr/>
          <p:nvPr/>
        </p:nvSpPr>
        <p:spPr>
          <a:xfrm>
            <a:off x="1780525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94;p24">
            <a:extLst>
              <a:ext uri="{FF2B5EF4-FFF2-40B4-BE49-F238E27FC236}">
                <a16:creationId xmlns:a16="http://schemas.microsoft.com/office/drawing/2014/main" id="{4972AC4B-5064-AE44-742E-B5D009C81C8C}"/>
              </a:ext>
            </a:extLst>
          </p:cNvPr>
          <p:cNvSpPr/>
          <p:nvPr/>
        </p:nvSpPr>
        <p:spPr>
          <a:xfrm>
            <a:off x="1980325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95;p24">
            <a:extLst>
              <a:ext uri="{FF2B5EF4-FFF2-40B4-BE49-F238E27FC236}">
                <a16:creationId xmlns:a16="http://schemas.microsoft.com/office/drawing/2014/main" id="{67ACC21A-46F3-7F60-8A11-1168799C32CE}"/>
              </a:ext>
            </a:extLst>
          </p:cNvPr>
          <p:cNvSpPr txBox="1"/>
          <p:nvPr/>
        </p:nvSpPr>
        <p:spPr>
          <a:xfrm>
            <a:off x="959125" y="5706367"/>
            <a:ext cx="1176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</a:t>
            </a:r>
            <a:endParaRPr/>
          </a:p>
        </p:txBody>
      </p:sp>
      <p:sp>
        <p:nvSpPr>
          <p:cNvPr id="38" name="Google Shape;296;p24">
            <a:extLst>
              <a:ext uri="{FF2B5EF4-FFF2-40B4-BE49-F238E27FC236}">
                <a16:creationId xmlns:a16="http://schemas.microsoft.com/office/drawing/2014/main" id="{A0747FEF-D89A-7AE6-7A42-F41734B22027}"/>
              </a:ext>
            </a:extLst>
          </p:cNvPr>
          <p:cNvSpPr txBox="1"/>
          <p:nvPr/>
        </p:nvSpPr>
        <p:spPr>
          <a:xfrm>
            <a:off x="-206600" y="4926446"/>
            <a:ext cx="2871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Conventional</a:t>
            </a:r>
            <a:br>
              <a:rPr lang="en-GB"/>
            </a:br>
            <a:r>
              <a:rPr lang="en-GB"/>
              <a:t>(Each freq. has own matrix)</a:t>
            </a:r>
            <a:endParaRPr/>
          </a:p>
        </p:txBody>
      </p:sp>
      <p:sp>
        <p:nvSpPr>
          <p:cNvPr id="39" name="Google Shape;297;p24">
            <a:extLst>
              <a:ext uri="{FF2B5EF4-FFF2-40B4-BE49-F238E27FC236}">
                <a16:creationId xmlns:a16="http://schemas.microsoft.com/office/drawing/2014/main" id="{96E4BAB5-1938-6E9B-E009-CA3E260839C3}"/>
              </a:ext>
            </a:extLst>
          </p:cNvPr>
          <p:cNvSpPr txBox="1"/>
          <p:nvPr/>
        </p:nvSpPr>
        <p:spPr>
          <a:xfrm>
            <a:off x="125825" y="6405967"/>
            <a:ext cx="7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Freq. 1</a:t>
            </a:r>
            <a:endParaRPr/>
          </a:p>
        </p:txBody>
      </p:sp>
      <p:sp>
        <p:nvSpPr>
          <p:cNvPr id="40" name="Google Shape;298;p24">
            <a:extLst>
              <a:ext uri="{FF2B5EF4-FFF2-40B4-BE49-F238E27FC236}">
                <a16:creationId xmlns:a16="http://schemas.microsoft.com/office/drawing/2014/main" id="{70865BC6-298E-B6EB-F1F3-81B8455669F7}"/>
              </a:ext>
            </a:extLst>
          </p:cNvPr>
          <p:cNvSpPr txBox="1"/>
          <p:nvPr/>
        </p:nvSpPr>
        <p:spPr>
          <a:xfrm>
            <a:off x="1451225" y="6405967"/>
            <a:ext cx="7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Freq. n</a:t>
            </a:r>
            <a:endParaRPr/>
          </a:p>
        </p:txBody>
      </p:sp>
      <p:sp>
        <p:nvSpPr>
          <p:cNvPr id="41" name="Google Shape;299;p24">
            <a:extLst>
              <a:ext uri="{FF2B5EF4-FFF2-40B4-BE49-F238E27FC236}">
                <a16:creationId xmlns:a16="http://schemas.microsoft.com/office/drawing/2014/main" id="{F911BE1A-38AF-8A82-5802-FDE5ADABB2CE}"/>
              </a:ext>
            </a:extLst>
          </p:cNvPr>
          <p:cNvSpPr/>
          <p:nvPr/>
        </p:nvSpPr>
        <p:spPr>
          <a:xfrm>
            <a:off x="2525300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300;p24">
            <a:extLst>
              <a:ext uri="{FF2B5EF4-FFF2-40B4-BE49-F238E27FC236}">
                <a16:creationId xmlns:a16="http://schemas.microsoft.com/office/drawing/2014/main" id="{B2B01392-9977-7CFF-DB3E-968773BAEAFB}"/>
              </a:ext>
            </a:extLst>
          </p:cNvPr>
          <p:cNvSpPr/>
          <p:nvPr/>
        </p:nvSpPr>
        <p:spPr>
          <a:xfrm>
            <a:off x="2725100" y="56067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301;p24">
            <a:extLst>
              <a:ext uri="{FF2B5EF4-FFF2-40B4-BE49-F238E27FC236}">
                <a16:creationId xmlns:a16="http://schemas.microsoft.com/office/drawing/2014/main" id="{F38330DE-D695-30A9-4B58-D0EA4FFF2432}"/>
              </a:ext>
            </a:extLst>
          </p:cNvPr>
          <p:cNvSpPr/>
          <p:nvPr/>
        </p:nvSpPr>
        <p:spPr>
          <a:xfrm>
            <a:off x="2924900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02;p24">
            <a:extLst>
              <a:ext uri="{FF2B5EF4-FFF2-40B4-BE49-F238E27FC236}">
                <a16:creationId xmlns:a16="http://schemas.microsoft.com/office/drawing/2014/main" id="{9122D947-149F-8B28-EC31-497B0E8FFCD8}"/>
              </a:ext>
            </a:extLst>
          </p:cNvPr>
          <p:cNvSpPr/>
          <p:nvPr/>
        </p:nvSpPr>
        <p:spPr>
          <a:xfrm>
            <a:off x="3124700" y="56067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303;p24">
            <a:extLst>
              <a:ext uri="{FF2B5EF4-FFF2-40B4-BE49-F238E27FC236}">
                <a16:creationId xmlns:a16="http://schemas.microsoft.com/office/drawing/2014/main" id="{0ED5ADC5-9B99-A147-961A-AA915CC5E1B2}"/>
              </a:ext>
            </a:extLst>
          </p:cNvPr>
          <p:cNvSpPr/>
          <p:nvPr/>
        </p:nvSpPr>
        <p:spPr>
          <a:xfrm>
            <a:off x="2525300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304;p24">
            <a:extLst>
              <a:ext uri="{FF2B5EF4-FFF2-40B4-BE49-F238E27FC236}">
                <a16:creationId xmlns:a16="http://schemas.microsoft.com/office/drawing/2014/main" id="{5ED7A968-D887-EE74-90FB-1C690A8068FF}"/>
              </a:ext>
            </a:extLst>
          </p:cNvPr>
          <p:cNvSpPr/>
          <p:nvPr/>
        </p:nvSpPr>
        <p:spPr>
          <a:xfrm>
            <a:off x="2725100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305;p24">
            <a:extLst>
              <a:ext uri="{FF2B5EF4-FFF2-40B4-BE49-F238E27FC236}">
                <a16:creationId xmlns:a16="http://schemas.microsoft.com/office/drawing/2014/main" id="{6D874068-510F-73DE-C2B3-7D13E493D63E}"/>
              </a:ext>
            </a:extLst>
          </p:cNvPr>
          <p:cNvSpPr/>
          <p:nvPr/>
        </p:nvSpPr>
        <p:spPr>
          <a:xfrm>
            <a:off x="2924900" y="58065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306;p24">
            <a:extLst>
              <a:ext uri="{FF2B5EF4-FFF2-40B4-BE49-F238E27FC236}">
                <a16:creationId xmlns:a16="http://schemas.microsoft.com/office/drawing/2014/main" id="{79029792-6645-A5B0-EC5F-885FB6BB9E45}"/>
              </a:ext>
            </a:extLst>
          </p:cNvPr>
          <p:cNvSpPr/>
          <p:nvPr/>
        </p:nvSpPr>
        <p:spPr>
          <a:xfrm>
            <a:off x="3124700" y="58065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307;p24">
            <a:extLst>
              <a:ext uri="{FF2B5EF4-FFF2-40B4-BE49-F238E27FC236}">
                <a16:creationId xmlns:a16="http://schemas.microsoft.com/office/drawing/2014/main" id="{3A2FFA91-7998-34AD-A99E-016C7DD2004A}"/>
              </a:ext>
            </a:extLst>
          </p:cNvPr>
          <p:cNvSpPr/>
          <p:nvPr/>
        </p:nvSpPr>
        <p:spPr>
          <a:xfrm>
            <a:off x="2525300" y="60063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308;p24">
            <a:extLst>
              <a:ext uri="{FF2B5EF4-FFF2-40B4-BE49-F238E27FC236}">
                <a16:creationId xmlns:a16="http://schemas.microsoft.com/office/drawing/2014/main" id="{24683154-6B71-E206-8030-66BD3D7D532D}"/>
              </a:ext>
            </a:extLst>
          </p:cNvPr>
          <p:cNvSpPr/>
          <p:nvPr/>
        </p:nvSpPr>
        <p:spPr>
          <a:xfrm>
            <a:off x="2725100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309;p24">
            <a:extLst>
              <a:ext uri="{FF2B5EF4-FFF2-40B4-BE49-F238E27FC236}">
                <a16:creationId xmlns:a16="http://schemas.microsoft.com/office/drawing/2014/main" id="{E6B8FE03-1543-5819-D4AA-8DDAAAFF3F4F}"/>
              </a:ext>
            </a:extLst>
          </p:cNvPr>
          <p:cNvSpPr/>
          <p:nvPr/>
        </p:nvSpPr>
        <p:spPr>
          <a:xfrm>
            <a:off x="2924900" y="60063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10;p24">
            <a:extLst>
              <a:ext uri="{FF2B5EF4-FFF2-40B4-BE49-F238E27FC236}">
                <a16:creationId xmlns:a16="http://schemas.microsoft.com/office/drawing/2014/main" id="{EF0B05DA-4E7C-7D6E-C618-7260E958CF62}"/>
              </a:ext>
            </a:extLst>
          </p:cNvPr>
          <p:cNvSpPr/>
          <p:nvPr/>
        </p:nvSpPr>
        <p:spPr>
          <a:xfrm>
            <a:off x="3124700" y="600636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311;p24">
            <a:extLst>
              <a:ext uri="{FF2B5EF4-FFF2-40B4-BE49-F238E27FC236}">
                <a16:creationId xmlns:a16="http://schemas.microsoft.com/office/drawing/2014/main" id="{9EF525C4-4DB9-2C9E-E3F9-B5C23B17F5F0}"/>
              </a:ext>
            </a:extLst>
          </p:cNvPr>
          <p:cNvSpPr/>
          <p:nvPr/>
        </p:nvSpPr>
        <p:spPr>
          <a:xfrm>
            <a:off x="2525300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312;p24">
            <a:extLst>
              <a:ext uri="{FF2B5EF4-FFF2-40B4-BE49-F238E27FC236}">
                <a16:creationId xmlns:a16="http://schemas.microsoft.com/office/drawing/2014/main" id="{CEA08067-1F22-46AD-929D-3221C4808E34}"/>
              </a:ext>
            </a:extLst>
          </p:cNvPr>
          <p:cNvSpPr/>
          <p:nvPr/>
        </p:nvSpPr>
        <p:spPr>
          <a:xfrm>
            <a:off x="2725100" y="6206167"/>
            <a:ext cx="199800" cy="199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13;p24">
            <a:extLst>
              <a:ext uri="{FF2B5EF4-FFF2-40B4-BE49-F238E27FC236}">
                <a16:creationId xmlns:a16="http://schemas.microsoft.com/office/drawing/2014/main" id="{5C25A311-6EFC-A8D8-51E8-D0779D291AF3}"/>
              </a:ext>
            </a:extLst>
          </p:cNvPr>
          <p:cNvSpPr/>
          <p:nvPr/>
        </p:nvSpPr>
        <p:spPr>
          <a:xfrm>
            <a:off x="2924900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14;p24">
            <a:extLst>
              <a:ext uri="{FF2B5EF4-FFF2-40B4-BE49-F238E27FC236}">
                <a16:creationId xmlns:a16="http://schemas.microsoft.com/office/drawing/2014/main" id="{0B6DC0F4-8667-8921-7FE7-22483A15DA66}"/>
              </a:ext>
            </a:extLst>
          </p:cNvPr>
          <p:cNvSpPr/>
          <p:nvPr/>
        </p:nvSpPr>
        <p:spPr>
          <a:xfrm>
            <a:off x="3124700" y="6206167"/>
            <a:ext cx="199800" cy="199800"/>
          </a:xfrm>
          <a:prstGeom prst="rect">
            <a:avLst/>
          </a:prstGeom>
          <a:solidFill>
            <a:srgbClr val="99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16;p24">
            <a:extLst>
              <a:ext uri="{FF2B5EF4-FFF2-40B4-BE49-F238E27FC236}">
                <a16:creationId xmlns:a16="http://schemas.microsoft.com/office/drawing/2014/main" id="{B26D05CD-0C6A-FA31-8A59-E26075B2ECE1}"/>
              </a:ext>
            </a:extLst>
          </p:cNvPr>
          <p:cNvSpPr txBox="1"/>
          <p:nvPr/>
        </p:nvSpPr>
        <p:spPr>
          <a:xfrm>
            <a:off x="2170099" y="4926316"/>
            <a:ext cx="435941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GPU optimized</a:t>
            </a:r>
            <a:br>
              <a:rPr lang="en-GB"/>
            </a:br>
            <a:r>
              <a:rPr lang="en-GB" dirty="0"/>
              <a:t>(Each element is a block of frequencies)</a:t>
            </a:r>
            <a:endParaRPr dirty="0"/>
          </a:p>
        </p:txBody>
      </p:sp>
      <p:sp>
        <p:nvSpPr>
          <p:cNvPr id="58" name="Google Shape;317;p24">
            <a:extLst>
              <a:ext uri="{FF2B5EF4-FFF2-40B4-BE49-F238E27FC236}">
                <a16:creationId xmlns:a16="http://schemas.microsoft.com/office/drawing/2014/main" id="{81BD671F-EAB4-1E43-B4E6-B3F36644ECCF}"/>
              </a:ext>
            </a:extLst>
          </p:cNvPr>
          <p:cNvSpPr/>
          <p:nvPr/>
        </p:nvSpPr>
        <p:spPr>
          <a:xfrm rot="20441230">
            <a:off x="3404222" y="5819182"/>
            <a:ext cx="569656" cy="2664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318;p24">
            <a:extLst>
              <a:ext uri="{FF2B5EF4-FFF2-40B4-BE49-F238E27FC236}">
                <a16:creationId xmlns:a16="http://schemas.microsoft.com/office/drawing/2014/main" id="{3C5D1EA0-22AA-E1EE-418B-2DF37C6F91E7}"/>
              </a:ext>
            </a:extLst>
          </p:cNvPr>
          <p:cNvSpPr/>
          <p:nvPr/>
        </p:nvSpPr>
        <p:spPr>
          <a:xfrm>
            <a:off x="4082350" y="569561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319;p24">
            <a:extLst>
              <a:ext uri="{FF2B5EF4-FFF2-40B4-BE49-F238E27FC236}">
                <a16:creationId xmlns:a16="http://schemas.microsoft.com/office/drawing/2014/main" id="{18C61756-93EE-C1F9-3BFB-680771F01145}"/>
              </a:ext>
            </a:extLst>
          </p:cNvPr>
          <p:cNvSpPr/>
          <p:nvPr/>
        </p:nvSpPr>
        <p:spPr>
          <a:xfrm>
            <a:off x="4282150" y="569561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320;p24">
            <a:extLst>
              <a:ext uri="{FF2B5EF4-FFF2-40B4-BE49-F238E27FC236}">
                <a16:creationId xmlns:a16="http://schemas.microsoft.com/office/drawing/2014/main" id="{635F4DD2-ADC2-87E3-1F8A-3338BE3A4C17}"/>
              </a:ext>
            </a:extLst>
          </p:cNvPr>
          <p:cNvSpPr/>
          <p:nvPr/>
        </p:nvSpPr>
        <p:spPr>
          <a:xfrm>
            <a:off x="4481950" y="569561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321;p24">
            <a:extLst>
              <a:ext uri="{FF2B5EF4-FFF2-40B4-BE49-F238E27FC236}">
                <a16:creationId xmlns:a16="http://schemas.microsoft.com/office/drawing/2014/main" id="{36A850D9-6B95-38BE-83D7-7F70B470CFA4}"/>
              </a:ext>
            </a:extLst>
          </p:cNvPr>
          <p:cNvSpPr/>
          <p:nvPr/>
        </p:nvSpPr>
        <p:spPr>
          <a:xfrm>
            <a:off x="4881550" y="5695617"/>
            <a:ext cx="199800" cy="199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322;p24">
            <a:extLst>
              <a:ext uri="{FF2B5EF4-FFF2-40B4-BE49-F238E27FC236}">
                <a16:creationId xmlns:a16="http://schemas.microsoft.com/office/drawing/2014/main" id="{8612A2BA-25D3-BB1F-40F5-DFC52C32EA61}"/>
              </a:ext>
            </a:extLst>
          </p:cNvPr>
          <p:cNvSpPr txBox="1"/>
          <p:nvPr/>
        </p:nvSpPr>
        <p:spPr>
          <a:xfrm>
            <a:off x="4578400" y="5551942"/>
            <a:ext cx="52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…</a:t>
            </a:r>
            <a:endParaRPr/>
          </a:p>
        </p:txBody>
      </p:sp>
      <p:cxnSp>
        <p:nvCxnSpPr>
          <p:cNvPr id="64" name="Google Shape;323;p24">
            <a:extLst>
              <a:ext uri="{FF2B5EF4-FFF2-40B4-BE49-F238E27FC236}">
                <a16:creationId xmlns:a16="http://schemas.microsoft.com/office/drawing/2014/main" id="{39FE0646-8524-5AC3-7204-0164A71C1367}"/>
              </a:ext>
            </a:extLst>
          </p:cNvPr>
          <p:cNvCxnSpPr>
            <a:cxnSpLocks/>
          </p:cNvCxnSpPr>
          <p:nvPr/>
        </p:nvCxnSpPr>
        <p:spPr>
          <a:xfrm rot="10800000" flipH="1">
            <a:off x="4025950" y="5895417"/>
            <a:ext cx="156300" cy="39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5" name="Google Shape;324;p24">
            <a:extLst>
              <a:ext uri="{FF2B5EF4-FFF2-40B4-BE49-F238E27FC236}">
                <a16:creationId xmlns:a16="http://schemas.microsoft.com/office/drawing/2014/main" id="{4DFCE9C7-1565-9166-67AA-E1E4E9CA87ED}"/>
              </a:ext>
            </a:extLst>
          </p:cNvPr>
          <p:cNvSpPr txBox="1"/>
          <p:nvPr/>
        </p:nvSpPr>
        <p:spPr>
          <a:xfrm>
            <a:off x="3788200" y="6173517"/>
            <a:ext cx="788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Freq. 1</a:t>
            </a:r>
            <a:endParaRPr/>
          </a:p>
        </p:txBody>
      </p:sp>
      <p:cxnSp>
        <p:nvCxnSpPr>
          <p:cNvPr id="66" name="Google Shape;325;p24">
            <a:extLst>
              <a:ext uri="{FF2B5EF4-FFF2-40B4-BE49-F238E27FC236}">
                <a16:creationId xmlns:a16="http://schemas.microsoft.com/office/drawing/2014/main" id="{F7934FA3-D104-461A-7038-C3A8A0F7EFEB}"/>
              </a:ext>
            </a:extLst>
          </p:cNvPr>
          <p:cNvCxnSpPr/>
          <p:nvPr/>
        </p:nvCxnSpPr>
        <p:spPr>
          <a:xfrm rot="10800000">
            <a:off x="4981450" y="5895417"/>
            <a:ext cx="241800" cy="32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67" name="Google Shape;326;p24">
            <a:extLst>
              <a:ext uri="{FF2B5EF4-FFF2-40B4-BE49-F238E27FC236}">
                <a16:creationId xmlns:a16="http://schemas.microsoft.com/office/drawing/2014/main" id="{59C4EA72-8477-8685-99A7-83CE4C858812}"/>
              </a:ext>
            </a:extLst>
          </p:cNvPr>
          <p:cNvSpPr txBox="1"/>
          <p:nvPr/>
        </p:nvSpPr>
        <p:spPr>
          <a:xfrm>
            <a:off x="4883700" y="6193309"/>
            <a:ext cx="106519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Freq. n</a:t>
            </a:r>
            <a:endParaRPr dirty="0"/>
          </a:p>
        </p:txBody>
      </p:sp>
      <p:pic>
        <p:nvPicPr>
          <p:cNvPr id="68" name="Google Shape;257;p24">
            <a:extLst>
              <a:ext uri="{FF2B5EF4-FFF2-40B4-BE49-F238E27FC236}">
                <a16:creationId xmlns:a16="http://schemas.microsoft.com/office/drawing/2014/main" id="{E170098B-8391-E986-AEA1-DFC46E561A5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20107" r="49380"/>
          <a:stretch/>
        </p:blipFill>
        <p:spPr>
          <a:xfrm>
            <a:off x="10964710" y="1236598"/>
            <a:ext cx="1063552" cy="164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58;p24">
            <a:extLst>
              <a:ext uri="{FF2B5EF4-FFF2-40B4-BE49-F238E27FC236}">
                <a16:creationId xmlns:a16="http://schemas.microsoft.com/office/drawing/2014/main" id="{4D148FC9-AD5D-915C-9D9C-5D5DC7AAE38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5439" r="21465"/>
          <a:stretch/>
        </p:blipFill>
        <p:spPr>
          <a:xfrm>
            <a:off x="9767122" y="2677240"/>
            <a:ext cx="1063550" cy="8899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259;p24">
            <a:extLst>
              <a:ext uri="{FF2B5EF4-FFF2-40B4-BE49-F238E27FC236}">
                <a16:creationId xmlns:a16="http://schemas.microsoft.com/office/drawing/2014/main" id="{4BFBCADB-02EA-97C9-DABD-D5E1ECD945F2}"/>
              </a:ext>
            </a:extLst>
          </p:cNvPr>
          <p:cNvSpPr txBox="1"/>
          <p:nvPr/>
        </p:nvSpPr>
        <p:spPr>
          <a:xfrm>
            <a:off x="9839910" y="3442240"/>
            <a:ext cx="117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x4 Nvidia V100</a:t>
            </a:r>
            <a:endParaRPr/>
          </a:p>
        </p:txBody>
      </p:sp>
      <p:sp>
        <p:nvSpPr>
          <p:cNvPr id="71" name="Google Shape;260;p24">
            <a:extLst>
              <a:ext uri="{FF2B5EF4-FFF2-40B4-BE49-F238E27FC236}">
                <a16:creationId xmlns:a16="http://schemas.microsoft.com/office/drawing/2014/main" id="{16655E95-D83F-BC67-A46B-755DEBFC84C0}"/>
              </a:ext>
            </a:extLst>
          </p:cNvPr>
          <p:cNvSpPr/>
          <p:nvPr/>
        </p:nvSpPr>
        <p:spPr>
          <a:xfrm rot="-2460000">
            <a:off x="10504240" y="2323296"/>
            <a:ext cx="672034" cy="26643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327;p24">
            <a:extLst>
              <a:ext uri="{FF2B5EF4-FFF2-40B4-BE49-F238E27FC236}">
                <a16:creationId xmlns:a16="http://schemas.microsoft.com/office/drawing/2014/main" id="{9350EB58-CF43-89E8-223D-0866D5A9A282}"/>
              </a:ext>
            </a:extLst>
          </p:cNvPr>
          <p:cNvSpPr txBox="1"/>
          <p:nvPr/>
        </p:nvSpPr>
        <p:spPr>
          <a:xfrm>
            <a:off x="10809335" y="3016966"/>
            <a:ext cx="1374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/>
              <a:t>Photos are@Nvidia WEB</a:t>
            </a:r>
            <a:endParaRPr sz="800"/>
          </a:p>
        </p:txBody>
      </p:sp>
      <p:sp>
        <p:nvSpPr>
          <p:cNvPr id="72" name="Google Shape;261;p24">
            <a:extLst>
              <a:ext uri="{FF2B5EF4-FFF2-40B4-BE49-F238E27FC236}">
                <a16:creationId xmlns:a16="http://schemas.microsoft.com/office/drawing/2014/main" id="{076F96F9-5C95-988C-A6D8-711A1C3AA1E9}"/>
              </a:ext>
            </a:extLst>
          </p:cNvPr>
          <p:cNvSpPr txBox="1"/>
          <p:nvPr/>
        </p:nvSpPr>
        <p:spPr>
          <a:xfrm>
            <a:off x="10904552" y="3424247"/>
            <a:ext cx="1687942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DGX Station</a:t>
            </a:r>
            <a:endParaRPr/>
          </a:p>
        </p:txBody>
      </p:sp>
      <p:pic>
        <p:nvPicPr>
          <p:cNvPr id="74" name="Google Shape;256;p24">
            <a:extLst>
              <a:ext uri="{FF2B5EF4-FFF2-40B4-BE49-F238E27FC236}">
                <a16:creationId xmlns:a16="http://schemas.microsoft.com/office/drawing/2014/main" id="{F2846E17-53D3-85D8-95EF-659D0764001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239" y="3829347"/>
            <a:ext cx="4917901" cy="292749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262;p24">
            <a:extLst>
              <a:ext uri="{FF2B5EF4-FFF2-40B4-BE49-F238E27FC236}">
                <a16:creationId xmlns:a16="http://schemas.microsoft.com/office/drawing/2014/main" id="{44EA16E5-7E57-21B6-4534-A3A06F24AA4A}"/>
              </a:ext>
            </a:extLst>
          </p:cNvPr>
          <p:cNvSpPr/>
          <p:nvPr/>
        </p:nvSpPr>
        <p:spPr>
          <a:xfrm rot="19948453">
            <a:off x="7950738" y="5103616"/>
            <a:ext cx="2246934" cy="51851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>
              <a:defRPr lang="en-A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x 110 speedup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48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MIALLE Pierrick</cp:lastModifiedBy>
  <cp:revision>77</cp:revision>
  <dcterms:created xsi:type="dcterms:W3CDTF">2023-04-18T13:25:54Z</dcterms:created>
  <dcterms:modified xsi:type="dcterms:W3CDTF">2023-06-11T08:51:01Z</dcterms:modified>
</cp:coreProperties>
</file>