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sldIdLst>
    <p:sldId id="261" r:id="rId3"/>
    <p:sldId id="256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B128B8-5B6C-CB85-029D-743394091439}" v="62" dt="2023-06-11T08:41:24.719"/>
    <p1510:client id="{330B0A04-77C7-A377-C39B-BD6D20E77DA1}" v="415" dt="2023-05-29T15:26:01.574"/>
    <p1510:client id="{DA2F7063-478E-C291-C7E6-B98552239593}" v="3034" dt="2023-06-01T17:27:13.208"/>
    <p1510:client id="{DD5E3CB9-4D06-F923-ECA3-163D41A80B4D}" v="135" dt="2023-05-29T15:03:06.6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/>
    <p:restoredTop sz="94694"/>
  </p:normalViewPr>
  <p:slideViewPr>
    <p:cSldViewPr snapToGrid="0">
      <p:cViewPr varScale="1">
        <p:scale>
          <a:sx n="123" d="100"/>
          <a:sy n="123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3" Type="http://schemas.openxmlformats.org/officeDocument/2006/relationships/image" Target="../media/image1.jpg"/><Relationship Id="rId7" Type="http://schemas.openxmlformats.org/officeDocument/2006/relationships/slide" Target="../slides/slide4.xml"/><Relationship Id="rId12" Type="http://schemas.openxmlformats.org/officeDocument/2006/relationships/image" Target="../media/image6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../slides/slide6.xml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5.xml"/><Relationship Id="rId14" Type="http://schemas.openxmlformats.org/officeDocument/2006/relationships/image" Target="../media/image8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9.jpg"/><Relationship Id="rId18" Type="http://schemas.openxmlformats.org/officeDocument/2006/relationships/image" Target="../media/image13.emf"/><Relationship Id="rId26" Type="http://schemas.openxmlformats.org/officeDocument/2006/relationships/image" Target="../media/image17.emf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slide" Target="../slides/slide6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2.emf"/><Relationship Id="rId20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6.emf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1.emf"/><Relationship Id="rId23" Type="http://schemas.openxmlformats.org/officeDocument/2006/relationships/slide" Target="../slides/slide5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0.emf"/><Relationship Id="rId22" Type="http://schemas.openxmlformats.org/officeDocument/2006/relationships/image" Target="../media/image1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2865" y="417022"/>
            <a:ext cx="2039389" cy="1019695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8BC49E13-9373-7E25-7A82-5501F9C45AF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E520BC94-DAA1-3C12-B78D-ACC3EA140CD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2" name="Picture 11">
            <a:hlinkClick r:id="rId9" action="ppaction://hlinksldjump"/>
            <a:extLst>
              <a:ext uri="{FF2B5EF4-FFF2-40B4-BE49-F238E27FC236}">
                <a16:creationId xmlns:a16="http://schemas.microsoft.com/office/drawing/2014/main" id="{D83BF20F-F646-193B-3BC0-898F421E487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13" name="Picture 12">
            <a:hlinkClick r:id="rId11" action="ppaction://hlinksldjump"/>
            <a:extLst>
              <a:ext uri="{FF2B5EF4-FFF2-40B4-BE49-F238E27FC236}">
                <a16:creationId xmlns:a16="http://schemas.microsoft.com/office/drawing/2014/main" id="{43478213-3BF1-9CA4-8B3A-EC39F4D5610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F7D80D41-50BF-9B4F-A6B8-DAD1E33FA3D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F48B4E6-3862-04FB-E59C-372A3FB5203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213182" y="482369"/>
            <a:ext cx="1663700" cy="444500"/>
          </a:xfrm>
          <a:prstGeom prst="rect">
            <a:avLst/>
          </a:prstGeom>
        </p:spPr>
      </p:pic>
      <p:grpSp>
        <p:nvGrpSpPr>
          <p:cNvPr id="20" name="Group 4">
            <a:extLst>
              <a:ext uri="{FF2B5EF4-FFF2-40B4-BE49-F238E27FC236}">
                <a16:creationId xmlns:a16="http://schemas.microsoft.com/office/drawing/2014/main" id="{5CA43021-5A5E-82FA-11C7-118F25FEBBB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86338"/>
            <a:ext cx="1866900" cy="1625600"/>
            <a:chOff x="3252" y="3141"/>
            <a:chExt cx="1176" cy="1024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B39CE593-5638-7F5D-D25B-0C76348DBD7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40759B8B-E5CE-8FFF-886D-4BBFC6AEFF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9726D5E0-D392-09DC-E516-0D2BC1F031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3AAFC273-1B5A-3B58-FB48-D585707DA8B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4" name="AutoShape 10">
              <a:extLst>
                <a:ext uri="{FF2B5EF4-FFF2-40B4-BE49-F238E27FC236}">
                  <a16:creationId xmlns:a16="http://schemas.microsoft.com/office/drawing/2014/main" id="{4734267F-2DB7-AAFB-CD08-813E85D60455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12">
              <a:extLst>
                <a:ext uri="{FF2B5EF4-FFF2-40B4-BE49-F238E27FC236}">
                  <a16:creationId xmlns:a16="http://schemas.microsoft.com/office/drawing/2014/main" id="{33C009A7-0DB9-8941-4E4D-BF69807800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3FFC1457-41BC-DC7B-419E-6A30CA8A814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" name="Group 11">
            <a:extLst>
              <a:ext uri="{FF2B5EF4-FFF2-40B4-BE49-F238E27FC236}">
                <a16:creationId xmlns:a16="http://schemas.microsoft.com/office/drawing/2014/main" id="{E7CF2B9E-3B29-CD06-625C-4FB3E8D4EE2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10" name="AutoShape 10">
              <a:extLst>
                <a:ext uri="{FF2B5EF4-FFF2-40B4-BE49-F238E27FC236}">
                  <a16:creationId xmlns:a16="http://schemas.microsoft.com/office/drawing/2014/main" id="{217EDBB3-0502-D5B9-5094-6D567F751FCB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48E243C-B999-56CD-706E-328A85A681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2BE03B0-15D2-0C85-518B-5F78DF9CBD8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6" name="Group 11">
            <a:extLst>
              <a:ext uri="{FF2B5EF4-FFF2-40B4-BE49-F238E27FC236}">
                <a16:creationId xmlns:a16="http://schemas.microsoft.com/office/drawing/2014/main" id="{3EDF83F3-65BA-A072-0E3D-618F410B4FC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18" name="AutoShape 10">
              <a:extLst>
                <a:ext uri="{FF2B5EF4-FFF2-40B4-BE49-F238E27FC236}">
                  <a16:creationId xmlns:a16="http://schemas.microsoft.com/office/drawing/2014/main" id="{93F0D2C1-DC2A-84A3-7CB8-156C91EF7C2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E6C54FC1-A3D7-02C6-5A2E-C114A1E6F3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8C33B87C-2582-9415-904B-33B9F20B8D6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11">
            <a:extLst>
              <a:ext uri="{FF2B5EF4-FFF2-40B4-BE49-F238E27FC236}">
                <a16:creationId xmlns:a16="http://schemas.microsoft.com/office/drawing/2014/main" id="{1353B012-D620-E7CF-B95E-5495D823437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45" name="AutoShape 10">
              <a:extLst>
                <a:ext uri="{FF2B5EF4-FFF2-40B4-BE49-F238E27FC236}">
                  <a16:creationId xmlns:a16="http://schemas.microsoft.com/office/drawing/2014/main" id="{C6E8EEB9-51E3-895F-F19F-98CD5706B11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D9E9F518-F141-1242-551A-636B41DA44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C5BA2F52-7CA9-750F-786A-09E8C9F085C6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18088BC6-9363-E519-FB46-461FD6E7554F}"/>
              </a:ext>
            </a:extLst>
          </p:cNvPr>
          <p:cNvSpPr txBox="1"/>
          <p:nvPr userDrawn="1"/>
        </p:nvSpPr>
        <p:spPr>
          <a:xfrm>
            <a:off x="3224164" y="6662186"/>
            <a:ext cx="5757959" cy="195814"/>
          </a:xfrm>
          <a:prstGeom prst="rect">
            <a:avLst/>
          </a:prstGeom>
          <a:noFill/>
        </p:spPr>
        <p:txBody>
          <a:bodyPr wrap="square" lIns="36000" tIns="36000" rIns="36000" bIns="3600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Disclaimer: </a:t>
            </a:r>
            <a:r>
              <a:rPr lang="en-US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views expressed on this poster are those of the author and do not necessarily reflect the view of the CTBTO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8">
            <a:extLst>
              <a:ext uri="{FF2B5EF4-FFF2-40B4-BE49-F238E27FC236}">
                <a16:creationId xmlns:a16="http://schemas.microsoft.com/office/drawing/2014/main" id="{883D3C1E-9BDA-0294-DA65-22636A8B4A6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101393" y="5397505"/>
            <a:ext cx="844550" cy="841375"/>
          </a:xfrm>
          <a:custGeom>
            <a:avLst/>
            <a:gdLst>
              <a:gd name="T0" fmla="*/ 1420 w 1582"/>
              <a:gd name="T1" fmla="*/ 0 h 1581"/>
              <a:gd name="T2" fmla="*/ 1420 w 1582"/>
              <a:gd name="T3" fmla="*/ 0 h 1581"/>
              <a:gd name="T4" fmla="*/ 163 w 1582"/>
              <a:gd name="T5" fmla="*/ 0 h 1581"/>
              <a:gd name="T6" fmla="*/ 0 w 1582"/>
              <a:gd name="T7" fmla="*/ 161 h 1581"/>
              <a:gd name="T8" fmla="*/ 0 w 1582"/>
              <a:gd name="T9" fmla="*/ 1419 h 1581"/>
              <a:gd name="T10" fmla="*/ 163 w 1582"/>
              <a:gd name="T11" fmla="*/ 1581 h 1581"/>
              <a:gd name="T12" fmla="*/ 1420 w 1582"/>
              <a:gd name="T13" fmla="*/ 1581 h 1581"/>
              <a:gd name="T14" fmla="*/ 1582 w 1582"/>
              <a:gd name="T15" fmla="*/ 1419 h 1581"/>
              <a:gd name="T16" fmla="*/ 1582 w 1582"/>
              <a:gd name="T17" fmla="*/ 161 h 1581"/>
              <a:gd name="T18" fmla="*/ 1420 w 1582"/>
              <a:gd name="T19" fmla="*/ 0 h 1581"/>
              <a:gd name="T20" fmla="*/ 1420 w 1582"/>
              <a:gd name="T21" fmla="*/ 39 h 1581"/>
              <a:gd name="T22" fmla="*/ 1420 w 1582"/>
              <a:gd name="T23" fmla="*/ 39 h 1581"/>
              <a:gd name="T24" fmla="*/ 1542 w 1582"/>
              <a:gd name="T25" fmla="*/ 161 h 1581"/>
              <a:gd name="T26" fmla="*/ 1542 w 1582"/>
              <a:gd name="T27" fmla="*/ 1419 h 1581"/>
              <a:gd name="T28" fmla="*/ 1420 w 1582"/>
              <a:gd name="T29" fmla="*/ 1541 h 1581"/>
              <a:gd name="T30" fmla="*/ 163 w 1582"/>
              <a:gd name="T31" fmla="*/ 1541 h 1581"/>
              <a:gd name="T32" fmla="*/ 40 w 1582"/>
              <a:gd name="T33" fmla="*/ 1419 h 1581"/>
              <a:gd name="T34" fmla="*/ 40 w 1582"/>
              <a:gd name="T35" fmla="*/ 161 h 1581"/>
              <a:gd name="T36" fmla="*/ 163 w 1582"/>
              <a:gd name="T37" fmla="*/ 39 h 1581"/>
              <a:gd name="T38" fmla="*/ 1420 w 1582"/>
              <a:gd name="T39" fmla="*/ 39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82" h="1581">
                <a:moveTo>
                  <a:pt x="1420" y="0"/>
                </a:moveTo>
                <a:lnTo>
                  <a:pt x="1420" y="0"/>
                </a:lnTo>
                <a:lnTo>
                  <a:pt x="163" y="0"/>
                </a:lnTo>
                <a:cubicBezTo>
                  <a:pt x="73" y="0"/>
                  <a:pt x="0" y="72"/>
                  <a:pt x="0" y="161"/>
                </a:cubicBezTo>
                <a:lnTo>
                  <a:pt x="0" y="1419"/>
                </a:lnTo>
                <a:cubicBezTo>
                  <a:pt x="0" y="1508"/>
                  <a:pt x="73" y="1581"/>
                  <a:pt x="163" y="1581"/>
                </a:cubicBezTo>
                <a:lnTo>
                  <a:pt x="1420" y="1581"/>
                </a:lnTo>
                <a:cubicBezTo>
                  <a:pt x="1509" y="1581"/>
                  <a:pt x="1582" y="1508"/>
                  <a:pt x="1582" y="1419"/>
                </a:cubicBezTo>
                <a:lnTo>
                  <a:pt x="1582" y="161"/>
                </a:lnTo>
                <a:cubicBezTo>
                  <a:pt x="1582" y="72"/>
                  <a:pt x="1509" y="0"/>
                  <a:pt x="1420" y="0"/>
                </a:cubicBezTo>
                <a:close/>
                <a:moveTo>
                  <a:pt x="1420" y="39"/>
                </a:moveTo>
                <a:lnTo>
                  <a:pt x="1420" y="39"/>
                </a:lnTo>
                <a:cubicBezTo>
                  <a:pt x="1487" y="39"/>
                  <a:pt x="1542" y="94"/>
                  <a:pt x="1542" y="161"/>
                </a:cubicBezTo>
                <a:lnTo>
                  <a:pt x="1542" y="1419"/>
                </a:lnTo>
                <a:cubicBezTo>
                  <a:pt x="1542" y="1486"/>
                  <a:pt x="1487" y="1541"/>
                  <a:pt x="1420" y="1541"/>
                </a:cubicBezTo>
                <a:lnTo>
                  <a:pt x="163" y="1541"/>
                </a:lnTo>
                <a:cubicBezTo>
                  <a:pt x="95" y="1541"/>
                  <a:pt x="40" y="1486"/>
                  <a:pt x="40" y="1419"/>
                </a:cubicBezTo>
                <a:lnTo>
                  <a:pt x="40" y="161"/>
                </a:lnTo>
                <a:cubicBezTo>
                  <a:pt x="40" y="94"/>
                  <a:pt x="95" y="39"/>
                  <a:pt x="163" y="39"/>
                </a:cubicBezTo>
                <a:lnTo>
                  <a:pt x="1420" y="39"/>
                </a:lnTo>
                <a:close/>
              </a:path>
            </a:pathLst>
          </a:custGeom>
          <a:solidFill>
            <a:srgbClr val="C9BF8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pic>
        <p:nvPicPr>
          <p:cNvPr id="7" name="Picture 6">
            <a:hlinkClick r:id="rId17" action="ppaction://hlinksldjump"/>
            <a:extLst>
              <a:ext uri="{FF2B5EF4-FFF2-40B4-BE49-F238E27FC236}">
                <a16:creationId xmlns:a16="http://schemas.microsoft.com/office/drawing/2014/main" id="{190FEE5B-F547-2812-14DD-60991F7145A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14" name="Picture 13">
            <a:hlinkClick r:id="rId19" action="ppaction://hlinksldjump"/>
            <a:extLst>
              <a:ext uri="{FF2B5EF4-FFF2-40B4-BE49-F238E27FC236}">
                <a16:creationId xmlns:a16="http://schemas.microsoft.com/office/drawing/2014/main" id="{C6614BEE-8298-81AD-5FC7-9A1D55CBFFD4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  <a:extLst>
              <a:ext uri="{FF2B5EF4-FFF2-40B4-BE49-F238E27FC236}">
                <a16:creationId xmlns:a16="http://schemas.microsoft.com/office/drawing/2014/main" id="{0A87332A-61E9-1C89-2491-277B41F89431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:a16="http://schemas.microsoft.com/office/drawing/2014/main" id="{67A99071-839F-930B-4D41-6C7DA07AA659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25" action="ppaction://hlinksldjump"/>
            <a:extLst>
              <a:ext uri="{FF2B5EF4-FFF2-40B4-BE49-F238E27FC236}">
                <a16:creationId xmlns:a16="http://schemas.microsoft.com/office/drawing/2014/main" id="{25AFC338-2E6E-576E-B989-8F443AA7401A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  <p:grpSp>
        <p:nvGrpSpPr>
          <p:cNvPr id="21" name="Group 4">
            <a:extLst>
              <a:ext uri="{FF2B5EF4-FFF2-40B4-BE49-F238E27FC236}">
                <a16:creationId xmlns:a16="http://schemas.microsoft.com/office/drawing/2014/main" id="{E8BB9A54-2C49-086A-1FBE-62AF14345E0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30" y="5043492"/>
            <a:ext cx="1008063" cy="1573213"/>
            <a:chOff x="6942" y="3177"/>
            <a:chExt cx="635" cy="991"/>
          </a:xfrm>
        </p:grpSpPr>
        <p:sp>
          <p:nvSpPr>
            <p:cNvPr id="22" name="AutoShape 3">
              <a:extLst>
                <a:ext uri="{FF2B5EF4-FFF2-40B4-BE49-F238E27FC236}">
                  <a16:creationId xmlns:a16="http://schemas.microsoft.com/office/drawing/2014/main" id="{2EC0B854-9D2B-206A-3BE4-03D117A9026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8F8B166F-95C5-45EE-9219-630C6E42BF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3190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D065D14B-194E-525F-A5C1-7C13617C95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3177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BF2F0827-B1E1-0E36-9730-7935CAC7FB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805504F1-AF67-986F-A22B-7C381A156E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21/10.0018814" TargetMode="External"/><Relationship Id="rId2" Type="http://schemas.openxmlformats.org/officeDocument/2006/relationships/hyperlink" Target="https://doi.org/10.1007/978-3-030-49943-3_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21/10.000801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352C0B-9695-D3E6-C984-2A4ACAA780C2}"/>
              </a:ext>
            </a:extLst>
          </p:cNvPr>
          <p:cNvSpPr txBox="1"/>
          <p:nvPr/>
        </p:nvSpPr>
        <p:spPr>
          <a:xfrm>
            <a:off x="2491898" y="278271"/>
            <a:ext cx="7208200" cy="14157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High-Performance Computing Optimization of Broadband Range-Dependent Sound Propagation Simulations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br>
              <a:rPr lang="en-A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T" b="1" dirty="0">
                <a:solidFill>
                  <a:schemeClr val="bg1"/>
                </a:solidFill>
                <a:latin typeface="Arial"/>
                <a:cs typeface="Arial"/>
              </a:rPr>
              <a:t>Noriyuki Kushida</a:t>
            </a:r>
            <a:r>
              <a:rPr lang="en-AT" b="1" baseline="30000" dirty="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lang="en-AT" b="1" dirty="0">
                <a:solidFill>
                  <a:schemeClr val="bg1"/>
                </a:solidFill>
                <a:latin typeface="Arial"/>
                <a:cs typeface="Arial"/>
              </a:rPr>
              <a:t>, and Ying-Tsong Lin</a:t>
            </a:r>
            <a:r>
              <a:rPr lang="en-AT" b="1" baseline="30000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endParaRPr lang="en-AT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T" sz="1400" baseline="30000" dirty="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lang="en-AT" sz="1400" dirty="0">
                <a:solidFill>
                  <a:schemeClr val="bg1"/>
                </a:solidFill>
                <a:latin typeface="Arial"/>
                <a:cs typeface="Arial"/>
              </a:rPr>
              <a:t>CTBTO/IDC/SA, </a:t>
            </a:r>
            <a:r>
              <a:rPr lang="en-AT" sz="1400" baseline="30000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en-AT" sz="1400" dirty="0">
                <a:solidFill>
                  <a:schemeClr val="bg1"/>
                </a:solidFill>
                <a:latin typeface="Arial"/>
                <a:cs typeface="Arial"/>
              </a:rPr>
              <a:t>Woods Hole Oceanographic </a:t>
            </a:r>
            <a:r>
              <a:rPr lang="en-AT" sz="1400">
                <a:solidFill>
                  <a:schemeClr val="bg1"/>
                </a:solidFill>
                <a:latin typeface="Arial"/>
                <a:cs typeface="Arial"/>
              </a:rPr>
              <a:t>Institution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C892C65-B28E-B36F-7A44-E4E303D43C8D}"/>
              </a:ext>
            </a:extLst>
          </p:cNvPr>
          <p:cNvSpPr txBox="1">
            <a:spLocks/>
          </p:cNvSpPr>
          <p:nvPr/>
        </p:nvSpPr>
        <p:spPr>
          <a:xfrm>
            <a:off x="185980" y="2958859"/>
            <a:ext cx="2069023" cy="206259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/>
                <a:cs typeface="Arial"/>
              </a:rPr>
              <a:t>Computer modeling for long-range ocean acoustics is a key technology to understand complex hydroacoustic signals. In this study, a multi-frequency 2D Wave equation solver is accelerated using High-Performance computing systems, such as GPU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894D3B-D127-933B-1EE2-E80787995396}"/>
              </a:ext>
            </a:extLst>
          </p:cNvPr>
          <p:cNvSpPr txBox="1">
            <a:spLocks/>
          </p:cNvSpPr>
          <p:nvPr/>
        </p:nvSpPr>
        <p:spPr>
          <a:xfrm>
            <a:off x="5330282" y="6369803"/>
            <a:ext cx="1531435" cy="209926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/>
                <a:cs typeface="Arial"/>
              </a:rPr>
              <a:t>P3.5-396</a:t>
            </a:r>
            <a:endParaRPr lang="en-US" sz="1200" dirty="0">
              <a:ea typeface="Calibri Light"/>
              <a:cs typeface="Calibri Ligh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2FF323-5060-8E5F-FDA9-49201E496DCB}"/>
              </a:ext>
            </a:extLst>
          </p:cNvPr>
          <p:cNvSpPr txBox="1">
            <a:spLocks/>
          </p:cNvSpPr>
          <p:nvPr/>
        </p:nvSpPr>
        <p:spPr>
          <a:xfrm>
            <a:off x="2696705" y="2958860"/>
            <a:ext cx="2069023" cy="206259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/>
                <a:cs typeface="Arial"/>
              </a:rPr>
              <a:t>General Purpose Graphic Processing Unit (GPGPU) is now prevalent because of its high-performance compare with CPUs. In this study, an optimized tri-diagonal matrix equation solver is developed for GPGPU processing.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5A4DCB9-5623-A451-6FBB-D9D405171FBA}"/>
              </a:ext>
            </a:extLst>
          </p:cNvPr>
          <p:cNvSpPr txBox="1">
            <a:spLocks/>
          </p:cNvSpPr>
          <p:nvPr/>
        </p:nvSpPr>
        <p:spPr>
          <a:xfrm>
            <a:off x="7426275" y="2958859"/>
            <a:ext cx="2069020" cy="206259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/>
                <a:cs typeface="Arial"/>
              </a:rPr>
              <a:t>Under a certain condition, approximately, 110 fold speedup is observed;</a:t>
            </a:r>
            <a:br>
              <a:rPr lang="en-US" sz="1200" dirty="0">
                <a:latin typeface="Arial"/>
                <a:cs typeface="Arial"/>
              </a:rPr>
            </a:br>
            <a:r>
              <a:rPr lang="en-US" sz="1200" dirty="0">
                <a:latin typeface="Arial"/>
                <a:cs typeface="Arial"/>
              </a:rPr>
              <a:t>Approx. 20,000 </a:t>
            </a:r>
            <a:r>
              <a:rPr lang="en-US" sz="1200" err="1">
                <a:latin typeface="Arial"/>
                <a:cs typeface="Arial"/>
              </a:rPr>
              <a:t>freqs</a:t>
            </a:r>
            <a:r>
              <a:rPr lang="en-US" sz="1200" dirty="0">
                <a:latin typeface="Arial"/>
                <a:cs typeface="Arial"/>
              </a:rPr>
              <a:t>, 100km range and 5km depth (</a:t>
            </a:r>
            <a:r>
              <a:rPr lang="en-US" sz="1200" err="1">
                <a:latin typeface="Arial"/>
                <a:cs typeface="Arial"/>
              </a:rPr>
              <a:t>Δr</a:t>
            </a:r>
            <a:r>
              <a:rPr lang="en-US" sz="1200" dirty="0">
                <a:latin typeface="Arial"/>
                <a:cs typeface="Arial"/>
              </a:rPr>
              <a:t>=250m, </a:t>
            </a:r>
            <a:r>
              <a:rPr lang="en-US" sz="1200" err="1">
                <a:latin typeface="Arial"/>
                <a:cs typeface="Arial"/>
              </a:rPr>
              <a:t>Δz</a:t>
            </a:r>
            <a:r>
              <a:rPr lang="en-US" sz="1200" dirty="0">
                <a:latin typeface="Arial"/>
                <a:cs typeface="Arial"/>
              </a:rPr>
              <a:t>=0.5m)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92C041E-6720-E9ED-7E7F-7703E6A69903}"/>
              </a:ext>
            </a:extLst>
          </p:cNvPr>
          <p:cNvSpPr txBox="1">
            <a:spLocks/>
          </p:cNvSpPr>
          <p:nvPr/>
        </p:nvSpPr>
        <p:spPr>
          <a:xfrm>
            <a:off x="9937000" y="2958859"/>
            <a:ext cx="2069020" cy="206259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/>
                <a:cs typeface="Arial"/>
              </a:rPr>
              <a:t>A well established 2D Wave Equation solver using Parabolic Equation method has been accelerated for multifrequency simulation (Broad-Band Simulation)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3834E41-9248-5BD2-FD87-1509DDF3ED94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Introduction: Why numerical simulation in the ocean acoustics?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5FDC18-A1B7-DD10-65F6-776832984909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lIns="91440" tIns="45720" rIns="91440" bIns="4572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P3.5-396</a:t>
            </a:r>
            <a:endParaRPr lang="en-AT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C1E16F8-D61D-8D0B-1F23-4375AB5172A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7AA2E8-BD71-A72F-E388-A91FBDFB1D37}"/>
              </a:ext>
            </a:extLst>
          </p:cNvPr>
          <p:cNvSpPr txBox="1"/>
          <p:nvPr/>
        </p:nvSpPr>
        <p:spPr>
          <a:xfrm>
            <a:off x="122321" y="1265321"/>
            <a:ext cx="9611226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US" sz="2400" dirty="0">
                <a:solidFill>
                  <a:srgbClr val="595959"/>
                </a:solidFill>
                <a:latin typeface="Arial"/>
                <a:cs typeface="Arial"/>
              </a:rPr>
              <a:t>Computer models are increasingly becoming important in ocean acoustics</a:t>
            </a:r>
          </a:p>
          <a:p>
            <a:pPr lvl="1">
              <a:buChar char="•"/>
            </a:pPr>
            <a:r>
              <a:rPr lang="en-US" sz="2400" dirty="0">
                <a:solidFill>
                  <a:srgbClr val="595959"/>
                </a:solidFill>
                <a:latin typeface="Arial"/>
                <a:cs typeface="Arial"/>
              </a:rPr>
              <a:t>Particularly, for long-range/large-scale simulations</a:t>
            </a:r>
          </a:p>
          <a:p>
            <a:pPr lvl="1">
              <a:buChar char="•"/>
            </a:pPr>
            <a:r>
              <a:rPr lang="en-US" sz="2400" dirty="0">
                <a:solidFill>
                  <a:srgbClr val="595959"/>
                </a:solidFill>
                <a:latin typeface="Arial"/>
                <a:cs typeface="Arial"/>
              </a:rPr>
              <a:t>This includes Deep Neural Networks (more precisely, Physics Informed Neural Network)</a:t>
            </a:r>
          </a:p>
          <a:p>
            <a:endParaRPr lang="en-US" sz="2400" dirty="0">
              <a:latin typeface="Arial"/>
              <a:cs typeface="Arial"/>
            </a:endParaRPr>
          </a:p>
          <a:p>
            <a:pPr>
              <a:buChar char="•"/>
            </a:pPr>
            <a:r>
              <a:rPr lang="en-US" sz="2400" dirty="0">
                <a:solidFill>
                  <a:srgbClr val="595959"/>
                </a:solidFill>
                <a:latin typeface="Arial"/>
                <a:cs typeface="Arial"/>
              </a:rPr>
              <a:t>The biggest drawback of (simplified) </a:t>
            </a:r>
            <a:r>
              <a:rPr lang="en-US" sz="2400" err="1">
                <a:solidFill>
                  <a:srgbClr val="595959"/>
                </a:solidFill>
                <a:latin typeface="Arial"/>
                <a:cs typeface="Arial"/>
              </a:rPr>
              <a:t>modells</a:t>
            </a:r>
            <a:r>
              <a:rPr lang="en-US" sz="2400" dirty="0">
                <a:solidFill>
                  <a:srgbClr val="595959"/>
                </a:solidFill>
                <a:latin typeface="Arial"/>
                <a:cs typeface="Arial"/>
              </a:rPr>
              <a:t> is;</a:t>
            </a:r>
            <a:br>
              <a:rPr lang="en-US" sz="2400" dirty="0">
                <a:latin typeface="Arial"/>
                <a:cs typeface="Arial"/>
              </a:rPr>
            </a:br>
            <a:r>
              <a:rPr lang="en-US" sz="2400" b="1" dirty="0">
                <a:solidFill>
                  <a:srgbClr val="595959"/>
                </a:solidFill>
                <a:latin typeface="Arial"/>
                <a:cs typeface="Arial"/>
              </a:rPr>
              <a:t>Uncertainty in extreme/marginal cases.</a:t>
            </a:r>
            <a:br>
              <a:rPr lang="en-US" sz="2400" dirty="0">
                <a:latin typeface="Arial"/>
                <a:cs typeface="Arial"/>
              </a:rPr>
            </a:br>
            <a:r>
              <a:rPr lang="en-US" sz="2400" dirty="0">
                <a:solidFill>
                  <a:srgbClr val="595959"/>
                </a:solidFill>
                <a:latin typeface="Arial"/>
                <a:cs typeface="Arial"/>
              </a:rPr>
              <a:t>We can use them, when we know they work well</a:t>
            </a:r>
          </a:p>
          <a:p>
            <a:endParaRPr lang="en-US" sz="2400" dirty="0">
              <a:latin typeface="Arial"/>
              <a:cs typeface="Arial"/>
            </a:endParaRPr>
          </a:p>
          <a:p>
            <a:pPr>
              <a:buChar char="•"/>
            </a:pPr>
            <a:r>
              <a:rPr lang="en-US" sz="2400" b="1" u="sng" dirty="0">
                <a:solidFill>
                  <a:srgbClr val="595959"/>
                </a:solidFill>
                <a:latin typeface="Arial"/>
                <a:cs typeface="Arial"/>
              </a:rPr>
              <a:t>“Ab-initio” HPC ocean acoustics simulation</a:t>
            </a:r>
            <a:r>
              <a:rPr lang="en-US" sz="2400" b="1" dirty="0">
                <a:solidFill>
                  <a:srgbClr val="595959"/>
                </a:solidFill>
                <a:latin typeface="Arial"/>
                <a:cs typeface="Arial"/>
              </a:rPr>
              <a:t>:</a:t>
            </a:r>
            <a:r>
              <a:rPr lang="en-US" sz="24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br>
              <a:rPr lang="en-US" sz="2400" dirty="0">
                <a:latin typeface="Arial"/>
                <a:cs typeface="Arial"/>
              </a:rPr>
            </a:br>
            <a:r>
              <a:rPr lang="en-US" sz="2400" dirty="0">
                <a:solidFill>
                  <a:srgbClr val="595959"/>
                </a:solidFill>
                <a:latin typeface="Arial"/>
                <a:cs typeface="Arial"/>
              </a:rPr>
              <a:t>Namely, solving the wave/Helmholtz equation with supercomputers.</a:t>
            </a:r>
          </a:p>
          <a:p>
            <a:pPr lvl="1">
              <a:buChar char="•"/>
            </a:pPr>
            <a:r>
              <a:rPr lang="en-US" sz="2400" dirty="0">
                <a:solidFill>
                  <a:srgbClr val="595959"/>
                </a:solidFill>
                <a:latin typeface="Arial"/>
                <a:cs typeface="Arial"/>
              </a:rPr>
              <a:t>“Ab-initio” is often used in quantum molecular dynamics.</a:t>
            </a: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Objectives: Range-dependent 2D-PE code, RAM, and </a:t>
            </a:r>
            <a:b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a High-Performance Computing (HPC) unit, GPU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D3FC44E-84F0-1278-0842-BEFB164B44CA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lIns="91440" tIns="45720" rIns="91440" bIns="4572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P3.5-396</a:t>
            </a:r>
            <a:endParaRPr lang="en-AT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11FA12-3B7A-3B74-F184-1483644353B0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CCEA-69D9-6815-AA85-3E8EBEEBA6DC}"/>
              </a:ext>
            </a:extLst>
          </p:cNvPr>
          <p:cNvSpPr txBox="1"/>
          <p:nvPr/>
        </p:nvSpPr>
        <p:spPr>
          <a:xfrm>
            <a:off x="270710" y="1163052"/>
            <a:ext cx="10567736" cy="3323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sz="2400" dirty="0">
                <a:solidFill>
                  <a:srgbClr val="595959"/>
                </a:solidFill>
                <a:latin typeface="Arial"/>
                <a:cs typeface="Arial"/>
              </a:rPr>
              <a:t>Parabolic Equation method (PE) is a Helmholtz equation solver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400" dirty="0">
                <a:solidFill>
                  <a:srgbClr val="595959"/>
                </a:solidFill>
                <a:latin typeface="Arial"/>
                <a:cs typeface="Arial"/>
              </a:rPr>
              <a:t> Waves that propagate from source to the receiver direction are only considered</a:t>
            </a:r>
          </a:p>
          <a:p>
            <a:pPr marL="742950" lvl="1" indent="-285750">
              <a:buFont typeface="Arial,Sans-Serif"/>
              <a:buChar char="•"/>
            </a:pPr>
            <a:endParaRPr lang="en-US" sz="24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400" dirty="0">
                <a:solidFill>
                  <a:srgbClr val="595959"/>
                </a:solidFill>
                <a:latin typeface="Arial"/>
                <a:cs typeface="Arial"/>
              </a:rPr>
              <a:t>Range-dependent Acoustic Model (RAM) is a well-known 2D-PE</a:t>
            </a:r>
          </a:p>
          <a:p>
            <a:pPr marL="742950" lvl="1" indent="-285750">
              <a:buFont typeface="Arial,Sans-Serif"/>
              <a:buChar char="•"/>
            </a:pPr>
            <a:endParaRPr lang="en-US" sz="24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400" dirty="0">
                <a:solidFill>
                  <a:srgbClr val="595959"/>
                </a:solidFill>
                <a:latin typeface="Arial"/>
                <a:cs typeface="Arial"/>
              </a:rPr>
              <a:t>Broad-band (multi-frequency) simulation of 2D-PE is of strong interest for ocean acoustics experts</a:t>
            </a:r>
          </a:p>
          <a:p>
            <a:pPr algn="l"/>
            <a:endParaRPr lang="en-US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F20225-B533-7E54-9658-DB9DA5BD4C99}"/>
              </a:ext>
            </a:extLst>
          </p:cNvPr>
          <p:cNvSpPr txBox="1"/>
          <p:nvPr/>
        </p:nvSpPr>
        <p:spPr>
          <a:xfrm>
            <a:off x="70185" y="4321342"/>
            <a:ext cx="10597814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/>
                <a:cs typeface="Calibri"/>
              </a:rPr>
              <a:t>In this study, we developed GPU-enabled multi-frequency version of RAM</a:t>
            </a:r>
            <a:endParaRPr lang="en-US" sz="24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BDA086-0D08-239A-7C91-5687C326B126}"/>
              </a:ext>
            </a:extLst>
          </p:cNvPr>
          <p:cNvSpPr txBox="1"/>
          <p:nvPr/>
        </p:nvSpPr>
        <p:spPr>
          <a:xfrm>
            <a:off x="270709" y="4932946"/>
            <a:ext cx="1056773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sz="2400" dirty="0">
                <a:solidFill>
                  <a:srgbClr val="595959"/>
                </a:solidFill>
                <a:latin typeface="Arial"/>
                <a:cs typeface="Arial"/>
              </a:rPr>
              <a:t>GPU: General Purpose Graphics Processing Unit (GP-GPU)</a:t>
            </a:r>
          </a:p>
          <a:p>
            <a:r>
              <a:rPr lang="en-US" sz="2400" dirty="0">
                <a:solidFill>
                  <a:srgbClr val="595959"/>
                </a:solidFill>
                <a:latin typeface="Arial"/>
                <a:cs typeface="Arial"/>
              </a:rPr>
              <a:t>Highly parallel processing unit, and it can handle multiple data at one.</a:t>
            </a:r>
          </a:p>
          <a:p>
            <a:r>
              <a:rPr lang="en-US" sz="2400" dirty="0">
                <a:solidFill>
                  <a:srgbClr val="595959"/>
                </a:solidFill>
                <a:latin typeface="Arial"/>
                <a:cs typeface="Arial"/>
              </a:rPr>
              <a:t>Thus, a multi-frequency simulation suits GPU.</a:t>
            </a:r>
          </a:p>
        </p:txBody>
      </p:sp>
    </p:spTree>
    <p:extLst>
      <p:ext uri="{BB962C8B-B14F-4D97-AF65-F5344CB8AC3E}">
        <p14:creationId xmlns:p14="http://schemas.microsoft.com/office/powerpoint/2010/main" val="1325608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Methods/Data: Tri-diagonal system solution and application of GPU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9D3171-1409-D028-882D-FD8E102F5831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lIns="91440" tIns="45720" rIns="91440" bIns="4572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P3.5-396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4046E08-F26C-A880-607D-096D1889F14E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A2596D-72F2-ADFE-8043-73849F535954}"/>
              </a:ext>
            </a:extLst>
          </p:cNvPr>
          <p:cNvSpPr txBox="1"/>
          <p:nvPr/>
        </p:nvSpPr>
        <p:spPr>
          <a:xfrm>
            <a:off x="270710" y="1163052"/>
            <a:ext cx="10567736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sz="2000" dirty="0">
                <a:solidFill>
                  <a:srgbClr val="595959"/>
                </a:solidFill>
                <a:latin typeface="Arial"/>
                <a:cs typeface="Arial"/>
              </a:rPr>
              <a:t>In RAM, the heaviest routine is the linear equation solver of systems of tri-diagonal matrices.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000" dirty="0">
                <a:solidFill>
                  <a:srgbClr val="595959"/>
                </a:solidFill>
                <a:latin typeface="Arial"/>
                <a:cs typeface="Arial"/>
              </a:rPr>
              <a:t>More than 80% of computing time is used for Gaussian elimination.</a:t>
            </a:r>
          </a:p>
          <a:p>
            <a:pPr marL="285750" indent="-285750">
              <a:buFont typeface="Arial,Sans-Serif"/>
              <a:buChar char="•"/>
            </a:pPr>
            <a:r>
              <a:rPr lang="en-US" sz="2000" dirty="0">
                <a:solidFill>
                  <a:srgbClr val="595959"/>
                </a:solidFill>
                <a:latin typeface="Arial"/>
                <a:cs typeface="Arial"/>
              </a:rPr>
              <a:t>Each system can be solved completely independently. So, highly parallel computing units, such as GPU, are well suitable.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000" dirty="0">
                <a:solidFill>
                  <a:srgbClr val="595959"/>
                </a:solidFill>
                <a:latin typeface="Arial"/>
                <a:cs typeface="Arial"/>
              </a:rPr>
              <a:t>We also can apply multi-GPUs without any difficulties</a:t>
            </a:r>
          </a:p>
          <a:p>
            <a:pPr marL="285750" indent="-285750">
              <a:buFont typeface="Arial,Sans-Serif"/>
              <a:buChar char="•"/>
            </a:pPr>
            <a:r>
              <a:rPr lang="en-US" sz="2000" dirty="0">
                <a:solidFill>
                  <a:srgbClr val="595959"/>
                </a:solidFill>
                <a:latin typeface="Arial"/>
                <a:cs typeface="Arial"/>
              </a:rPr>
              <a:t>Optimization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000" dirty="0">
                <a:solidFill>
                  <a:srgbClr val="595959"/>
                </a:solidFill>
                <a:latin typeface="Arial"/>
                <a:cs typeface="Arial"/>
              </a:rPr>
              <a:t>However, we still need to optimize the code to obtain the best performance on GPUs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000" dirty="0">
                <a:solidFill>
                  <a:srgbClr val="595959"/>
                </a:solidFill>
                <a:latin typeface="Arial"/>
                <a:cs typeface="Arial"/>
              </a:rPr>
              <a:t>To obtain memory continuity, which is the key to peak performance, we developed a new matrix storage format called </a:t>
            </a:r>
            <a:r>
              <a:rPr lang="en-US" sz="2000" b="1" dirty="0">
                <a:solidFill>
                  <a:srgbClr val="595959"/>
                </a:solidFill>
                <a:latin typeface="Arial"/>
                <a:cs typeface="Arial"/>
              </a:rPr>
              <a:t>block tri-diagonal matrix storage</a:t>
            </a:r>
          </a:p>
          <a:p>
            <a:pPr marL="285750" indent="-285750">
              <a:buFont typeface="Arial,Sans-Serif"/>
              <a:buChar char="•"/>
            </a:pPr>
            <a:endParaRPr lang="en-US" sz="20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4" name="Google Shape;263;p24">
            <a:extLst>
              <a:ext uri="{FF2B5EF4-FFF2-40B4-BE49-F238E27FC236}">
                <a16:creationId xmlns:a16="http://schemas.microsoft.com/office/drawing/2014/main" id="{B747E300-22C5-01B7-B5B9-9EF62C84F2B6}"/>
              </a:ext>
            </a:extLst>
          </p:cNvPr>
          <p:cNvSpPr/>
          <p:nvPr/>
        </p:nvSpPr>
        <p:spPr>
          <a:xfrm>
            <a:off x="125825" y="5606767"/>
            <a:ext cx="199800" cy="1998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64;p24">
            <a:extLst>
              <a:ext uri="{FF2B5EF4-FFF2-40B4-BE49-F238E27FC236}">
                <a16:creationId xmlns:a16="http://schemas.microsoft.com/office/drawing/2014/main" id="{55D5CD71-2185-C9BA-1407-765224230CC3}"/>
              </a:ext>
            </a:extLst>
          </p:cNvPr>
          <p:cNvSpPr/>
          <p:nvPr/>
        </p:nvSpPr>
        <p:spPr>
          <a:xfrm>
            <a:off x="325625" y="5606767"/>
            <a:ext cx="199800" cy="1998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65;p24">
            <a:extLst>
              <a:ext uri="{FF2B5EF4-FFF2-40B4-BE49-F238E27FC236}">
                <a16:creationId xmlns:a16="http://schemas.microsoft.com/office/drawing/2014/main" id="{7A54447D-7221-87BB-034A-D2F6A09C096D}"/>
              </a:ext>
            </a:extLst>
          </p:cNvPr>
          <p:cNvSpPr/>
          <p:nvPr/>
        </p:nvSpPr>
        <p:spPr>
          <a:xfrm>
            <a:off x="525425" y="5606767"/>
            <a:ext cx="199800" cy="199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66;p24">
            <a:extLst>
              <a:ext uri="{FF2B5EF4-FFF2-40B4-BE49-F238E27FC236}">
                <a16:creationId xmlns:a16="http://schemas.microsoft.com/office/drawing/2014/main" id="{A79F25DE-D481-1F16-81E9-024B64235133}"/>
              </a:ext>
            </a:extLst>
          </p:cNvPr>
          <p:cNvSpPr/>
          <p:nvPr/>
        </p:nvSpPr>
        <p:spPr>
          <a:xfrm>
            <a:off x="725225" y="5606767"/>
            <a:ext cx="199800" cy="199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267;p24">
            <a:extLst>
              <a:ext uri="{FF2B5EF4-FFF2-40B4-BE49-F238E27FC236}">
                <a16:creationId xmlns:a16="http://schemas.microsoft.com/office/drawing/2014/main" id="{622AD8BF-D44B-59ED-23DA-AB48FDBAC768}"/>
              </a:ext>
            </a:extLst>
          </p:cNvPr>
          <p:cNvSpPr/>
          <p:nvPr/>
        </p:nvSpPr>
        <p:spPr>
          <a:xfrm>
            <a:off x="125825" y="5806567"/>
            <a:ext cx="199800" cy="1998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68;p24">
            <a:extLst>
              <a:ext uri="{FF2B5EF4-FFF2-40B4-BE49-F238E27FC236}">
                <a16:creationId xmlns:a16="http://schemas.microsoft.com/office/drawing/2014/main" id="{82ACE7C0-0157-031A-0F6E-FD091E7FC528}"/>
              </a:ext>
            </a:extLst>
          </p:cNvPr>
          <p:cNvSpPr/>
          <p:nvPr/>
        </p:nvSpPr>
        <p:spPr>
          <a:xfrm>
            <a:off x="325625" y="5806567"/>
            <a:ext cx="199800" cy="1998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269;p24">
            <a:extLst>
              <a:ext uri="{FF2B5EF4-FFF2-40B4-BE49-F238E27FC236}">
                <a16:creationId xmlns:a16="http://schemas.microsoft.com/office/drawing/2014/main" id="{C8B195E5-EF4A-5223-ACF5-EC976EEBC9A2}"/>
              </a:ext>
            </a:extLst>
          </p:cNvPr>
          <p:cNvSpPr/>
          <p:nvPr/>
        </p:nvSpPr>
        <p:spPr>
          <a:xfrm>
            <a:off x="525425" y="5806567"/>
            <a:ext cx="199800" cy="1998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70;p24">
            <a:extLst>
              <a:ext uri="{FF2B5EF4-FFF2-40B4-BE49-F238E27FC236}">
                <a16:creationId xmlns:a16="http://schemas.microsoft.com/office/drawing/2014/main" id="{D38709C5-B55C-4E23-6C84-A27BD81A954E}"/>
              </a:ext>
            </a:extLst>
          </p:cNvPr>
          <p:cNvSpPr/>
          <p:nvPr/>
        </p:nvSpPr>
        <p:spPr>
          <a:xfrm>
            <a:off x="725225" y="5806567"/>
            <a:ext cx="199800" cy="199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271;p24">
            <a:extLst>
              <a:ext uri="{FF2B5EF4-FFF2-40B4-BE49-F238E27FC236}">
                <a16:creationId xmlns:a16="http://schemas.microsoft.com/office/drawing/2014/main" id="{002C2A69-0316-EA49-2502-E23C35B3B89B}"/>
              </a:ext>
            </a:extLst>
          </p:cNvPr>
          <p:cNvSpPr/>
          <p:nvPr/>
        </p:nvSpPr>
        <p:spPr>
          <a:xfrm>
            <a:off x="125825" y="6006367"/>
            <a:ext cx="199800" cy="199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272;p24">
            <a:extLst>
              <a:ext uri="{FF2B5EF4-FFF2-40B4-BE49-F238E27FC236}">
                <a16:creationId xmlns:a16="http://schemas.microsoft.com/office/drawing/2014/main" id="{C9F1D480-81FB-C9A5-A6BB-45992D6CA4C7}"/>
              </a:ext>
            </a:extLst>
          </p:cNvPr>
          <p:cNvSpPr/>
          <p:nvPr/>
        </p:nvSpPr>
        <p:spPr>
          <a:xfrm>
            <a:off x="325625" y="6006367"/>
            <a:ext cx="199800" cy="1998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273;p24">
            <a:extLst>
              <a:ext uri="{FF2B5EF4-FFF2-40B4-BE49-F238E27FC236}">
                <a16:creationId xmlns:a16="http://schemas.microsoft.com/office/drawing/2014/main" id="{684D7A81-8C14-8FA2-1B1A-E772032FDA89}"/>
              </a:ext>
            </a:extLst>
          </p:cNvPr>
          <p:cNvSpPr/>
          <p:nvPr/>
        </p:nvSpPr>
        <p:spPr>
          <a:xfrm>
            <a:off x="525425" y="6006367"/>
            <a:ext cx="199800" cy="1998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274;p24">
            <a:extLst>
              <a:ext uri="{FF2B5EF4-FFF2-40B4-BE49-F238E27FC236}">
                <a16:creationId xmlns:a16="http://schemas.microsoft.com/office/drawing/2014/main" id="{6C3D574E-25CE-8D3B-6991-00AA1FB86ABB}"/>
              </a:ext>
            </a:extLst>
          </p:cNvPr>
          <p:cNvSpPr/>
          <p:nvPr/>
        </p:nvSpPr>
        <p:spPr>
          <a:xfrm>
            <a:off x="725225" y="6006367"/>
            <a:ext cx="199800" cy="1998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275;p24">
            <a:extLst>
              <a:ext uri="{FF2B5EF4-FFF2-40B4-BE49-F238E27FC236}">
                <a16:creationId xmlns:a16="http://schemas.microsoft.com/office/drawing/2014/main" id="{00AB0043-1F90-0C93-C764-637BB698481D}"/>
              </a:ext>
            </a:extLst>
          </p:cNvPr>
          <p:cNvSpPr/>
          <p:nvPr/>
        </p:nvSpPr>
        <p:spPr>
          <a:xfrm>
            <a:off x="125825" y="6206167"/>
            <a:ext cx="199800" cy="199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276;p24">
            <a:extLst>
              <a:ext uri="{FF2B5EF4-FFF2-40B4-BE49-F238E27FC236}">
                <a16:creationId xmlns:a16="http://schemas.microsoft.com/office/drawing/2014/main" id="{4A238BA4-50EA-F3D9-829B-F406CCC1998E}"/>
              </a:ext>
            </a:extLst>
          </p:cNvPr>
          <p:cNvSpPr/>
          <p:nvPr/>
        </p:nvSpPr>
        <p:spPr>
          <a:xfrm>
            <a:off x="325625" y="6206167"/>
            <a:ext cx="199800" cy="199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77;p24">
            <a:extLst>
              <a:ext uri="{FF2B5EF4-FFF2-40B4-BE49-F238E27FC236}">
                <a16:creationId xmlns:a16="http://schemas.microsoft.com/office/drawing/2014/main" id="{C4DA3BB9-CA79-6C1C-DBA8-E1771F6A2287}"/>
              </a:ext>
            </a:extLst>
          </p:cNvPr>
          <p:cNvSpPr/>
          <p:nvPr/>
        </p:nvSpPr>
        <p:spPr>
          <a:xfrm>
            <a:off x="525425" y="6206167"/>
            <a:ext cx="199800" cy="1998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78;p24">
            <a:extLst>
              <a:ext uri="{FF2B5EF4-FFF2-40B4-BE49-F238E27FC236}">
                <a16:creationId xmlns:a16="http://schemas.microsoft.com/office/drawing/2014/main" id="{833AD9D8-D19E-F11A-6D14-A72386E99808}"/>
              </a:ext>
            </a:extLst>
          </p:cNvPr>
          <p:cNvSpPr/>
          <p:nvPr/>
        </p:nvSpPr>
        <p:spPr>
          <a:xfrm>
            <a:off x="725225" y="6206167"/>
            <a:ext cx="199800" cy="1998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79;p24">
            <a:extLst>
              <a:ext uri="{FF2B5EF4-FFF2-40B4-BE49-F238E27FC236}">
                <a16:creationId xmlns:a16="http://schemas.microsoft.com/office/drawing/2014/main" id="{1F2EFE23-98D0-D7F1-7F7A-80FBB32365C2}"/>
              </a:ext>
            </a:extLst>
          </p:cNvPr>
          <p:cNvSpPr/>
          <p:nvPr/>
        </p:nvSpPr>
        <p:spPr>
          <a:xfrm>
            <a:off x="1380925" y="5606767"/>
            <a:ext cx="199800" cy="1998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80;p24">
            <a:extLst>
              <a:ext uri="{FF2B5EF4-FFF2-40B4-BE49-F238E27FC236}">
                <a16:creationId xmlns:a16="http://schemas.microsoft.com/office/drawing/2014/main" id="{7C32C61C-1884-7649-7EB8-B57631FBA5BF}"/>
              </a:ext>
            </a:extLst>
          </p:cNvPr>
          <p:cNvSpPr/>
          <p:nvPr/>
        </p:nvSpPr>
        <p:spPr>
          <a:xfrm>
            <a:off x="1580725" y="5606767"/>
            <a:ext cx="199800" cy="1998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81;p24">
            <a:extLst>
              <a:ext uri="{FF2B5EF4-FFF2-40B4-BE49-F238E27FC236}">
                <a16:creationId xmlns:a16="http://schemas.microsoft.com/office/drawing/2014/main" id="{E16FD80A-C00F-0C5A-ECAA-1884F8295786}"/>
              </a:ext>
            </a:extLst>
          </p:cNvPr>
          <p:cNvSpPr/>
          <p:nvPr/>
        </p:nvSpPr>
        <p:spPr>
          <a:xfrm>
            <a:off x="1780525" y="5606767"/>
            <a:ext cx="199800" cy="199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82;p24">
            <a:extLst>
              <a:ext uri="{FF2B5EF4-FFF2-40B4-BE49-F238E27FC236}">
                <a16:creationId xmlns:a16="http://schemas.microsoft.com/office/drawing/2014/main" id="{E01D076A-46F7-CBE3-198A-4A2778F184CE}"/>
              </a:ext>
            </a:extLst>
          </p:cNvPr>
          <p:cNvSpPr/>
          <p:nvPr/>
        </p:nvSpPr>
        <p:spPr>
          <a:xfrm>
            <a:off x="1980325" y="5606767"/>
            <a:ext cx="199800" cy="199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83;p24">
            <a:extLst>
              <a:ext uri="{FF2B5EF4-FFF2-40B4-BE49-F238E27FC236}">
                <a16:creationId xmlns:a16="http://schemas.microsoft.com/office/drawing/2014/main" id="{132DEF7E-A0C9-BC50-DC79-21D75E7DF6AB}"/>
              </a:ext>
            </a:extLst>
          </p:cNvPr>
          <p:cNvSpPr/>
          <p:nvPr/>
        </p:nvSpPr>
        <p:spPr>
          <a:xfrm>
            <a:off x="1380925" y="5806567"/>
            <a:ext cx="199800" cy="1998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84;p24">
            <a:extLst>
              <a:ext uri="{FF2B5EF4-FFF2-40B4-BE49-F238E27FC236}">
                <a16:creationId xmlns:a16="http://schemas.microsoft.com/office/drawing/2014/main" id="{30D5B5A4-35C2-7596-7A4D-138B240B7009}"/>
              </a:ext>
            </a:extLst>
          </p:cNvPr>
          <p:cNvSpPr/>
          <p:nvPr/>
        </p:nvSpPr>
        <p:spPr>
          <a:xfrm>
            <a:off x="1580725" y="5806567"/>
            <a:ext cx="199800" cy="1998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5;p24">
            <a:extLst>
              <a:ext uri="{FF2B5EF4-FFF2-40B4-BE49-F238E27FC236}">
                <a16:creationId xmlns:a16="http://schemas.microsoft.com/office/drawing/2014/main" id="{1782B5A0-3D08-5B12-B77F-C9F93B80AA6C}"/>
              </a:ext>
            </a:extLst>
          </p:cNvPr>
          <p:cNvSpPr/>
          <p:nvPr/>
        </p:nvSpPr>
        <p:spPr>
          <a:xfrm>
            <a:off x="1780525" y="5806567"/>
            <a:ext cx="199800" cy="1998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86;p24">
            <a:extLst>
              <a:ext uri="{FF2B5EF4-FFF2-40B4-BE49-F238E27FC236}">
                <a16:creationId xmlns:a16="http://schemas.microsoft.com/office/drawing/2014/main" id="{E2DEE7BD-58FA-B058-E1E8-A0EBCBDA5F3D}"/>
              </a:ext>
            </a:extLst>
          </p:cNvPr>
          <p:cNvSpPr/>
          <p:nvPr/>
        </p:nvSpPr>
        <p:spPr>
          <a:xfrm>
            <a:off x="1980325" y="5806567"/>
            <a:ext cx="199800" cy="199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287;p24">
            <a:extLst>
              <a:ext uri="{FF2B5EF4-FFF2-40B4-BE49-F238E27FC236}">
                <a16:creationId xmlns:a16="http://schemas.microsoft.com/office/drawing/2014/main" id="{646B20C8-343A-AAD9-C405-8F45F802F714}"/>
              </a:ext>
            </a:extLst>
          </p:cNvPr>
          <p:cNvSpPr/>
          <p:nvPr/>
        </p:nvSpPr>
        <p:spPr>
          <a:xfrm>
            <a:off x="1380925" y="6006367"/>
            <a:ext cx="199800" cy="199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288;p24">
            <a:extLst>
              <a:ext uri="{FF2B5EF4-FFF2-40B4-BE49-F238E27FC236}">
                <a16:creationId xmlns:a16="http://schemas.microsoft.com/office/drawing/2014/main" id="{FD1116B1-1E8B-8D19-F96F-A75D99BCB4B9}"/>
              </a:ext>
            </a:extLst>
          </p:cNvPr>
          <p:cNvSpPr/>
          <p:nvPr/>
        </p:nvSpPr>
        <p:spPr>
          <a:xfrm>
            <a:off x="1580725" y="6006367"/>
            <a:ext cx="199800" cy="1998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289;p24">
            <a:extLst>
              <a:ext uri="{FF2B5EF4-FFF2-40B4-BE49-F238E27FC236}">
                <a16:creationId xmlns:a16="http://schemas.microsoft.com/office/drawing/2014/main" id="{4B38A0B4-394F-6B13-B79C-23535D5BDD70}"/>
              </a:ext>
            </a:extLst>
          </p:cNvPr>
          <p:cNvSpPr/>
          <p:nvPr/>
        </p:nvSpPr>
        <p:spPr>
          <a:xfrm>
            <a:off x="1780525" y="6006367"/>
            <a:ext cx="199800" cy="1998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290;p24">
            <a:extLst>
              <a:ext uri="{FF2B5EF4-FFF2-40B4-BE49-F238E27FC236}">
                <a16:creationId xmlns:a16="http://schemas.microsoft.com/office/drawing/2014/main" id="{A9752AA7-5BD8-3B61-99AD-6ACD52CB38A1}"/>
              </a:ext>
            </a:extLst>
          </p:cNvPr>
          <p:cNvSpPr/>
          <p:nvPr/>
        </p:nvSpPr>
        <p:spPr>
          <a:xfrm>
            <a:off x="1980325" y="6006367"/>
            <a:ext cx="199800" cy="1998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291;p24">
            <a:extLst>
              <a:ext uri="{FF2B5EF4-FFF2-40B4-BE49-F238E27FC236}">
                <a16:creationId xmlns:a16="http://schemas.microsoft.com/office/drawing/2014/main" id="{622AA324-CB26-0298-AE11-CF0FE3651AB4}"/>
              </a:ext>
            </a:extLst>
          </p:cNvPr>
          <p:cNvSpPr/>
          <p:nvPr/>
        </p:nvSpPr>
        <p:spPr>
          <a:xfrm>
            <a:off x="1380925" y="6206167"/>
            <a:ext cx="199800" cy="199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292;p24">
            <a:extLst>
              <a:ext uri="{FF2B5EF4-FFF2-40B4-BE49-F238E27FC236}">
                <a16:creationId xmlns:a16="http://schemas.microsoft.com/office/drawing/2014/main" id="{82E5FDEE-3169-5EE5-221B-E7BEBD686198}"/>
              </a:ext>
            </a:extLst>
          </p:cNvPr>
          <p:cNvSpPr/>
          <p:nvPr/>
        </p:nvSpPr>
        <p:spPr>
          <a:xfrm>
            <a:off x="1580725" y="6206167"/>
            <a:ext cx="199800" cy="199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293;p24">
            <a:extLst>
              <a:ext uri="{FF2B5EF4-FFF2-40B4-BE49-F238E27FC236}">
                <a16:creationId xmlns:a16="http://schemas.microsoft.com/office/drawing/2014/main" id="{6BB05B4A-CAE7-F7B8-E29A-97D0FEAB3997}"/>
              </a:ext>
            </a:extLst>
          </p:cNvPr>
          <p:cNvSpPr/>
          <p:nvPr/>
        </p:nvSpPr>
        <p:spPr>
          <a:xfrm>
            <a:off x="1780525" y="6206167"/>
            <a:ext cx="199800" cy="1998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294;p24">
            <a:extLst>
              <a:ext uri="{FF2B5EF4-FFF2-40B4-BE49-F238E27FC236}">
                <a16:creationId xmlns:a16="http://schemas.microsoft.com/office/drawing/2014/main" id="{D4F2E028-D389-FC03-DA8C-DB9B8CFC6ABB}"/>
              </a:ext>
            </a:extLst>
          </p:cNvPr>
          <p:cNvSpPr/>
          <p:nvPr/>
        </p:nvSpPr>
        <p:spPr>
          <a:xfrm>
            <a:off x="1980325" y="6206167"/>
            <a:ext cx="199800" cy="1998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295;p24">
            <a:extLst>
              <a:ext uri="{FF2B5EF4-FFF2-40B4-BE49-F238E27FC236}">
                <a16:creationId xmlns:a16="http://schemas.microsoft.com/office/drawing/2014/main" id="{385FF251-54A6-D2CA-0040-637FAF75E931}"/>
              </a:ext>
            </a:extLst>
          </p:cNvPr>
          <p:cNvSpPr txBox="1"/>
          <p:nvPr/>
        </p:nvSpPr>
        <p:spPr>
          <a:xfrm>
            <a:off x="959125" y="5706367"/>
            <a:ext cx="117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…</a:t>
            </a:r>
            <a:endParaRPr/>
          </a:p>
        </p:txBody>
      </p:sp>
      <p:sp>
        <p:nvSpPr>
          <p:cNvPr id="39" name="Google Shape;296;p24">
            <a:extLst>
              <a:ext uri="{FF2B5EF4-FFF2-40B4-BE49-F238E27FC236}">
                <a16:creationId xmlns:a16="http://schemas.microsoft.com/office/drawing/2014/main" id="{384624C9-D63D-9339-DE6A-D2422B6F7FDE}"/>
              </a:ext>
            </a:extLst>
          </p:cNvPr>
          <p:cNvSpPr txBox="1"/>
          <p:nvPr/>
        </p:nvSpPr>
        <p:spPr>
          <a:xfrm>
            <a:off x="-206600" y="4926446"/>
            <a:ext cx="2871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Conventional</a:t>
            </a:r>
            <a:br>
              <a:rPr lang="en-GB"/>
            </a:br>
            <a:r>
              <a:rPr lang="en-GB"/>
              <a:t>(Each freq. has own matrix)</a:t>
            </a:r>
            <a:endParaRPr/>
          </a:p>
        </p:txBody>
      </p:sp>
      <p:sp>
        <p:nvSpPr>
          <p:cNvPr id="40" name="Google Shape;297;p24">
            <a:extLst>
              <a:ext uri="{FF2B5EF4-FFF2-40B4-BE49-F238E27FC236}">
                <a16:creationId xmlns:a16="http://schemas.microsoft.com/office/drawing/2014/main" id="{393C4890-074B-0789-BF73-D8479B4E71E4}"/>
              </a:ext>
            </a:extLst>
          </p:cNvPr>
          <p:cNvSpPr txBox="1"/>
          <p:nvPr/>
        </p:nvSpPr>
        <p:spPr>
          <a:xfrm>
            <a:off x="125825" y="6405967"/>
            <a:ext cx="78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Freq. 1</a:t>
            </a:r>
            <a:endParaRPr/>
          </a:p>
        </p:txBody>
      </p:sp>
      <p:sp>
        <p:nvSpPr>
          <p:cNvPr id="41" name="Google Shape;298;p24">
            <a:extLst>
              <a:ext uri="{FF2B5EF4-FFF2-40B4-BE49-F238E27FC236}">
                <a16:creationId xmlns:a16="http://schemas.microsoft.com/office/drawing/2014/main" id="{BA1476A0-BA68-186A-411E-F2C569B51DBD}"/>
              </a:ext>
            </a:extLst>
          </p:cNvPr>
          <p:cNvSpPr txBox="1"/>
          <p:nvPr/>
        </p:nvSpPr>
        <p:spPr>
          <a:xfrm>
            <a:off x="1451225" y="6405967"/>
            <a:ext cx="78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Freq. n</a:t>
            </a:r>
            <a:endParaRPr/>
          </a:p>
        </p:txBody>
      </p:sp>
      <p:sp>
        <p:nvSpPr>
          <p:cNvPr id="42" name="Google Shape;299;p24">
            <a:extLst>
              <a:ext uri="{FF2B5EF4-FFF2-40B4-BE49-F238E27FC236}">
                <a16:creationId xmlns:a16="http://schemas.microsoft.com/office/drawing/2014/main" id="{778DC0C1-4691-CE4D-2541-2A15913DBA9A}"/>
              </a:ext>
            </a:extLst>
          </p:cNvPr>
          <p:cNvSpPr/>
          <p:nvPr/>
        </p:nvSpPr>
        <p:spPr>
          <a:xfrm>
            <a:off x="2525300" y="5606767"/>
            <a:ext cx="199800" cy="1998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300;p24">
            <a:extLst>
              <a:ext uri="{FF2B5EF4-FFF2-40B4-BE49-F238E27FC236}">
                <a16:creationId xmlns:a16="http://schemas.microsoft.com/office/drawing/2014/main" id="{5CB4763E-CA28-FE8D-D1A5-26DC5E6EFA73}"/>
              </a:ext>
            </a:extLst>
          </p:cNvPr>
          <p:cNvSpPr/>
          <p:nvPr/>
        </p:nvSpPr>
        <p:spPr>
          <a:xfrm>
            <a:off x="2725100" y="5606767"/>
            <a:ext cx="199800" cy="1998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301;p24">
            <a:extLst>
              <a:ext uri="{FF2B5EF4-FFF2-40B4-BE49-F238E27FC236}">
                <a16:creationId xmlns:a16="http://schemas.microsoft.com/office/drawing/2014/main" id="{7E922187-11F7-2277-1425-F076CD912DD1}"/>
              </a:ext>
            </a:extLst>
          </p:cNvPr>
          <p:cNvSpPr/>
          <p:nvPr/>
        </p:nvSpPr>
        <p:spPr>
          <a:xfrm>
            <a:off x="2924900" y="5606767"/>
            <a:ext cx="199800" cy="199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302;p24">
            <a:extLst>
              <a:ext uri="{FF2B5EF4-FFF2-40B4-BE49-F238E27FC236}">
                <a16:creationId xmlns:a16="http://schemas.microsoft.com/office/drawing/2014/main" id="{C30F372A-A6F9-0CDB-8C4A-C19B34DCB1DF}"/>
              </a:ext>
            </a:extLst>
          </p:cNvPr>
          <p:cNvSpPr/>
          <p:nvPr/>
        </p:nvSpPr>
        <p:spPr>
          <a:xfrm>
            <a:off x="3124700" y="5606767"/>
            <a:ext cx="199800" cy="199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303;p24">
            <a:extLst>
              <a:ext uri="{FF2B5EF4-FFF2-40B4-BE49-F238E27FC236}">
                <a16:creationId xmlns:a16="http://schemas.microsoft.com/office/drawing/2014/main" id="{A1F089CB-73EC-EFBA-939A-E685FC9B49D2}"/>
              </a:ext>
            </a:extLst>
          </p:cNvPr>
          <p:cNvSpPr/>
          <p:nvPr/>
        </p:nvSpPr>
        <p:spPr>
          <a:xfrm>
            <a:off x="2525300" y="5806567"/>
            <a:ext cx="199800" cy="1998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304;p24">
            <a:extLst>
              <a:ext uri="{FF2B5EF4-FFF2-40B4-BE49-F238E27FC236}">
                <a16:creationId xmlns:a16="http://schemas.microsoft.com/office/drawing/2014/main" id="{381209F7-ECCE-C2C6-1371-B49D5416FE3A}"/>
              </a:ext>
            </a:extLst>
          </p:cNvPr>
          <p:cNvSpPr/>
          <p:nvPr/>
        </p:nvSpPr>
        <p:spPr>
          <a:xfrm>
            <a:off x="2725100" y="5806567"/>
            <a:ext cx="199800" cy="1998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305;p24">
            <a:extLst>
              <a:ext uri="{FF2B5EF4-FFF2-40B4-BE49-F238E27FC236}">
                <a16:creationId xmlns:a16="http://schemas.microsoft.com/office/drawing/2014/main" id="{8C6D9825-2AE5-996C-88A0-5A1B39EB2AD3}"/>
              </a:ext>
            </a:extLst>
          </p:cNvPr>
          <p:cNvSpPr/>
          <p:nvPr/>
        </p:nvSpPr>
        <p:spPr>
          <a:xfrm>
            <a:off x="2924900" y="5806567"/>
            <a:ext cx="199800" cy="1998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306;p24">
            <a:extLst>
              <a:ext uri="{FF2B5EF4-FFF2-40B4-BE49-F238E27FC236}">
                <a16:creationId xmlns:a16="http://schemas.microsoft.com/office/drawing/2014/main" id="{97A03CC1-2185-07EE-896B-98B70089E7B0}"/>
              </a:ext>
            </a:extLst>
          </p:cNvPr>
          <p:cNvSpPr/>
          <p:nvPr/>
        </p:nvSpPr>
        <p:spPr>
          <a:xfrm>
            <a:off x="3124700" y="5806567"/>
            <a:ext cx="199800" cy="199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307;p24">
            <a:extLst>
              <a:ext uri="{FF2B5EF4-FFF2-40B4-BE49-F238E27FC236}">
                <a16:creationId xmlns:a16="http://schemas.microsoft.com/office/drawing/2014/main" id="{D6DA9FB9-9798-289A-59FC-D6728F460152}"/>
              </a:ext>
            </a:extLst>
          </p:cNvPr>
          <p:cNvSpPr/>
          <p:nvPr/>
        </p:nvSpPr>
        <p:spPr>
          <a:xfrm>
            <a:off x="2525300" y="6006367"/>
            <a:ext cx="199800" cy="199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308;p24">
            <a:extLst>
              <a:ext uri="{FF2B5EF4-FFF2-40B4-BE49-F238E27FC236}">
                <a16:creationId xmlns:a16="http://schemas.microsoft.com/office/drawing/2014/main" id="{ED59B03C-9F26-2CEC-C90A-35C9361E67AB}"/>
              </a:ext>
            </a:extLst>
          </p:cNvPr>
          <p:cNvSpPr/>
          <p:nvPr/>
        </p:nvSpPr>
        <p:spPr>
          <a:xfrm>
            <a:off x="2725100" y="6006367"/>
            <a:ext cx="199800" cy="1998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309;p24">
            <a:extLst>
              <a:ext uri="{FF2B5EF4-FFF2-40B4-BE49-F238E27FC236}">
                <a16:creationId xmlns:a16="http://schemas.microsoft.com/office/drawing/2014/main" id="{5F0118BF-8A8C-9E8F-7E3B-4A7D78C1A950}"/>
              </a:ext>
            </a:extLst>
          </p:cNvPr>
          <p:cNvSpPr/>
          <p:nvPr/>
        </p:nvSpPr>
        <p:spPr>
          <a:xfrm>
            <a:off x="2924900" y="6006367"/>
            <a:ext cx="199800" cy="1998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310;p24">
            <a:extLst>
              <a:ext uri="{FF2B5EF4-FFF2-40B4-BE49-F238E27FC236}">
                <a16:creationId xmlns:a16="http://schemas.microsoft.com/office/drawing/2014/main" id="{1A10D73F-5BD5-94FF-DA5F-CF3F0103FF11}"/>
              </a:ext>
            </a:extLst>
          </p:cNvPr>
          <p:cNvSpPr/>
          <p:nvPr/>
        </p:nvSpPr>
        <p:spPr>
          <a:xfrm>
            <a:off x="3124700" y="6006367"/>
            <a:ext cx="199800" cy="1998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311;p24">
            <a:extLst>
              <a:ext uri="{FF2B5EF4-FFF2-40B4-BE49-F238E27FC236}">
                <a16:creationId xmlns:a16="http://schemas.microsoft.com/office/drawing/2014/main" id="{E9E0B6D3-6132-8D5B-2E8A-7A3A1F929E4A}"/>
              </a:ext>
            </a:extLst>
          </p:cNvPr>
          <p:cNvSpPr/>
          <p:nvPr/>
        </p:nvSpPr>
        <p:spPr>
          <a:xfrm>
            <a:off x="2525300" y="6206167"/>
            <a:ext cx="199800" cy="199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312;p24">
            <a:extLst>
              <a:ext uri="{FF2B5EF4-FFF2-40B4-BE49-F238E27FC236}">
                <a16:creationId xmlns:a16="http://schemas.microsoft.com/office/drawing/2014/main" id="{1E98AE46-F61D-5059-7C78-BE9C9F400040}"/>
              </a:ext>
            </a:extLst>
          </p:cNvPr>
          <p:cNvSpPr/>
          <p:nvPr/>
        </p:nvSpPr>
        <p:spPr>
          <a:xfrm>
            <a:off x="2725100" y="6206167"/>
            <a:ext cx="199800" cy="199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313;p24">
            <a:extLst>
              <a:ext uri="{FF2B5EF4-FFF2-40B4-BE49-F238E27FC236}">
                <a16:creationId xmlns:a16="http://schemas.microsoft.com/office/drawing/2014/main" id="{B015B52F-1C28-1049-3EAF-05D6BF11A0BB}"/>
              </a:ext>
            </a:extLst>
          </p:cNvPr>
          <p:cNvSpPr/>
          <p:nvPr/>
        </p:nvSpPr>
        <p:spPr>
          <a:xfrm>
            <a:off x="2924900" y="6206167"/>
            <a:ext cx="199800" cy="1998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314;p24">
            <a:extLst>
              <a:ext uri="{FF2B5EF4-FFF2-40B4-BE49-F238E27FC236}">
                <a16:creationId xmlns:a16="http://schemas.microsoft.com/office/drawing/2014/main" id="{9DF3CFE3-5335-FBF3-F3E8-A639E863BAD8}"/>
              </a:ext>
            </a:extLst>
          </p:cNvPr>
          <p:cNvSpPr/>
          <p:nvPr/>
        </p:nvSpPr>
        <p:spPr>
          <a:xfrm>
            <a:off x="3124700" y="6206167"/>
            <a:ext cx="199800" cy="1998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316;p24">
            <a:extLst>
              <a:ext uri="{FF2B5EF4-FFF2-40B4-BE49-F238E27FC236}">
                <a16:creationId xmlns:a16="http://schemas.microsoft.com/office/drawing/2014/main" id="{17481FEE-CAA8-EC6E-3498-277C847DCD92}"/>
              </a:ext>
            </a:extLst>
          </p:cNvPr>
          <p:cNvSpPr txBox="1"/>
          <p:nvPr/>
        </p:nvSpPr>
        <p:spPr>
          <a:xfrm>
            <a:off x="2180125" y="4936342"/>
            <a:ext cx="3707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GPU optimized</a:t>
            </a:r>
            <a:br>
              <a:rPr lang="en-GB"/>
            </a:br>
            <a:r>
              <a:rPr lang="en-GB"/>
              <a:t>(Each element is a block of frequencies)</a:t>
            </a:r>
            <a:endParaRPr/>
          </a:p>
        </p:txBody>
      </p:sp>
      <p:sp>
        <p:nvSpPr>
          <p:cNvPr id="59" name="Google Shape;317;p24">
            <a:extLst>
              <a:ext uri="{FF2B5EF4-FFF2-40B4-BE49-F238E27FC236}">
                <a16:creationId xmlns:a16="http://schemas.microsoft.com/office/drawing/2014/main" id="{414E41BC-F5CA-C2B5-FE27-CF75D82FA06A}"/>
              </a:ext>
            </a:extLst>
          </p:cNvPr>
          <p:cNvSpPr/>
          <p:nvPr/>
        </p:nvSpPr>
        <p:spPr>
          <a:xfrm rot="20441230">
            <a:off x="3404222" y="5819182"/>
            <a:ext cx="569656" cy="26642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318;p24">
            <a:extLst>
              <a:ext uri="{FF2B5EF4-FFF2-40B4-BE49-F238E27FC236}">
                <a16:creationId xmlns:a16="http://schemas.microsoft.com/office/drawing/2014/main" id="{B2194BA9-F488-1D50-5CA1-A971B75D4524}"/>
              </a:ext>
            </a:extLst>
          </p:cNvPr>
          <p:cNvSpPr/>
          <p:nvPr/>
        </p:nvSpPr>
        <p:spPr>
          <a:xfrm>
            <a:off x="4082350" y="5695617"/>
            <a:ext cx="199800" cy="1998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319;p24">
            <a:extLst>
              <a:ext uri="{FF2B5EF4-FFF2-40B4-BE49-F238E27FC236}">
                <a16:creationId xmlns:a16="http://schemas.microsoft.com/office/drawing/2014/main" id="{3BEEE797-5258-B593-1EA8-5DECE9D88B8F}"/>
              </a:ext>
            </a:extLst>
          </p:cNvPr>
          <p:cNvSpPr/>
          <p:nvPr/>
        </p:nvSpPr>
        <p:spPr>
          <a:xfrm>
            <a:off x="4282150" y="5695617"/>
            <a:ext cx="199800" cy="1998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320;p24">
            <a:extLst>
              <a:ext uri="{FF2B5EF4-FFF2-40B4-BE49-F238E27FC236}">
                <a16:creationId xmlns:a16="http://schemas.microsoft.com/office/drawing/2014/main" id="{AC70FCB5-1E0C-2DE2-0005-05655D2A9076}"/>
              </a:ext>
            </a:extLst>
          </p:cNvPr>
          <p:cNvSpPr/>
          <p:nvPr/>
        </p:nvSpPr>
        <p:spPr>
          <a:xfrm>
            <a:off x="4481950" y="5695617"/>
            <a:ext cx="199800" cy="1998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321;p24">
            <a:extLst>
              <a:ext uri="{FF2B5EF4-FFF2-40B4-BE49-F238E27FC236}">
                <a16:creationId xmlns:a16="http://schemas.microsoft.com/office/drawing/2014/main" id="{2622EFA4-92BC-9DD0-7C4D-8D9F4C95538A}"/>
              </a:ext>
            </a:extLst>
          </p:cNvPr>
          <p:cNvSpPr/>
          <p:nvPr/>
        </p:nvSpPr>
        <p:spPr>
          <a:xfrm>
            <a:off x="4881550" y="5695617"/>
            <a:ext cx="199800" cy="1998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322;p24">
            <a:extLst>
              <a:ext uri="{FF2B5EF4-FFF2-40B4-BE49-F238E27FC236}">
                <a16:creationId xmlns:a16="http://schemas.microsoft.com/office/drawing/2014/main" id="{1302CB2B-3B57-A7D7-65BE-279C5AD8E607}"/>
              </a:ext>
            </a:extLst>
          </p:cNvPr>
          <p:cNvSpPr txBox="1"/>
          <p:nvPr/>
        </p:nvSpPr>
        <p:spPr>
          <a:xfrm>
            <a:off x="4578400" y="5551942"/>
            <a:ext cx="524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…</a:t>
            </a:r>
            <a:endParaRPr/>
          </a:p>
        </p:txBody>
      </p:sp>
      <p:cxnSp>
        <p:nvCxnSpPr>
          <p:cNvPr id="65" name="Google Shape;323;p24">
            <a:extLst>
              <a:ext uri="{FF2B5EF4-FFF2-40B4-BE49-F238E27FC236}">
                <a16:creationId xmlns:a16="http://schemas.microsoft.com/office/drawing/2014/main" id="{26BAFA85-4B20-3344-0D51-97B395F8B416}"/>
              </a:ext>
            </a:extLst>
          </p:cNvPr>
          <p:cNvCxnSpPr>
            <a:cxnSpLocks/>
          </p:cNvCxnSpPr>
          <p:nvPr/>
        </p:nvCxnSpPr>
        <p:spPr>
          <a:xfrm rot="10800000" flipH="1">
            <a:off x="4025950" y="5895417"/>
            <a:ext cx="156300" cy="39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6" name="Google Shape;324;p24">
            <a:extLst>
              <a:ext uri="{FF2B5EF4-FFF2-40B4-BE49-F238E27FC236}">
                <a16:creationId xmlns:a16="http://schemas.microsoft.com/office/drawing/2014/main" id="{B5D90861-9C3F-F12D-DF95-60448F04D8AC}"/>
              </a:ext>
            </a:extLst>
          </p:cNvPr>
          <p:cNvSpPr txBox="1"/>
          <p:nvPr/>
        </p:nvSpPr>
        <p:spPr>
          <a:xfrm>
            <a:off x="3788200" y="6173517"/>
            <a:ext cx="78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Freq. 1</a:t>
            </a:r>
            <a:endParaRPr/>
          </a:p>
        </p:txBody>
      </p:sp>
      <p:cxnSp>
        <p:nvCxnSpPr>
          <p:cNvPr id="67" name="Google Shape;325;p24">
            <a:extLst>
              <a:ext uri="{FF2B5EF4-FFF2-40B4-BE49-F238E27FC236}">
                <a16:creationId xmlns:a16="http://schemas.microsoft.com/office/drawing/2014/main" id="{29FFE0BC-89B6-2F6E-1514-F5E0B7E6CDAE}"/>
              </a:ext>
            </a:extLst>
          </p:cNvPr>
          <p:cNvCxnSpPr/>
          <p:nvPr/>
        </p:nvCxnSpPr>
        <p:spPr>
          <a:xfrm rot="10800000">
            <a:off x="4981450" y="5895417"/>
            <a:ext cx="241800" cy="32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8" name="Google Shape;326;p24">
            <a:extLst>
              <a:ext uri="{FF2B5EF4-FFF2-40B4-BE49-F238E27FC236}">
                <a16:creationId xmlns:a16="http://schemas.microsoft.com/office/drawing/2014/main" id="{768204DA-EC1B-7F16-C6BD-AD6E7DA60871}"/>
              </a:ext>
            </a:extLst>
          </p:cNvPr>
          <p:cNvSpPr txBox="1"/>
          <p:nvPr/>
        </p:nvSpPr>
        <p:spPr>
          <a:xfrm>
            <a:off x="4883700" y="6193309"/>
            <a:ext cx="106519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Freq. n</a:t>
            </a:r>
            <a:endParaRPr dirty="0"/>
          </a:p>
        </p:txBody>
      </p:sp>
      <p:pic>
        <p:nvPicPr>
          <p:cNvPr id="69" name="Google Shape;257;p24">
            <a:extLst>
              <a:ext uri="{FF2B5EF4-FFF2-40B4-BE49-F238E27FC236}">
                <a16:creationId xmlns:a16="http://schemas.microsoft.com/office/drawing/2014/main" id="{A44F9DCF-B74E-8302-3F36-DC8B2CC9991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20107" r="49380"/>
          <a:stretch/>
        </p:blipFill>
        <p:spPr>
          <a:xfrm>
            <a:off x="9009578" y="4795940"/>
            <a:ext cx="1063552" cy="1646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258;p24">
            <a:extLst>
              <a:ext uri="{FF2B5EF4-FFF2-40B4-BE49-F238E27FC236}">
                <a16:creationId xmlns:a16="http://schemas.microsoft.com/office/drawing/2014/main" id="{DD8610CC-67E8-237B-ED93-7DCAEB9E14C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5439" r="21465"/>
          <a:stretch/>
        </p:blipFill>
        <p:spPr>
          <a:xfrm>
            <a:off x="7811990" y="4712582"/>
            <a:ext cx="1063550" cy="8899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259;p24">
            <a:extLst>
              <a:ext uri="{FF2B5EF4-FFF2-40B4-BE49-F238E27FC236}">
                <a16:creationId xmlns:a16="http://schemas.microsoft.com/office/drawing/2014/main" id="{C2C75B75-F52E-BEAA-BFDD-8B5FEE52617B}"/>
              </a:ext>
            </a:extLst>
          </p:cNvPr>
          <p:cNvSpPr txBox="1"/>
          <p:nvPr/>
        </p:nvSpPr>
        <p:spPr>
          <a:xfrm>
            <a:off x="7884778" y="5477582"/>
            <a:ext cx="1176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x4 Nvidia V100</a:t>
            </a:r>
            <a:endParaRPr/>
          </a:p>
        </p:txBody>
      </p:sp>
      <p:sp>
        <p:nvSpPr>
          <p:cNvPr id="72" name="Google Shape;260;p24">
            <a:extLst>
              <a:ext uri="{FF2B5EF4-FFF2-40B4-BE49-F238E27FC236}">
                <a16:creationId xmlns:a16="http://schemas.microsoft.com/office/drawing/2014/main" id="{D791C052-CDAE-F3B3-841A-633EC49BB184}"/>
              </a:ext>
            </a:extLst>
          </p:cNvPr>
          <p:cNvSpPr/>
          <p:nvPr/>
        </p:nvSpPr>
        <p:spPr>
          <a:xfrm rot="2700000">
            <a:off x="8569161" y="5321164"/>
            <a:ext cx="672034" cy="26643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261;p24">
            <a:extLst>
              <a:ext uri="{FF2B5EF4-FFF2-40B4-BE49-F238E27FC236}">
                <a16:creationId xmlns:a16="http://schemas.microsoft.com/office/drawing/2014/main" id="{DE1C7CBD-BDBD-6579-2C01-1F69CAAB0D1D}"/>
              </a:ext>
            </a:extLst>
          </p:cNvPr>
          <p:cNvSpPr txBox="1"/>
          <p:nvPr/>
        </p:nvSpPr>
        <p:spPr>
          <a:xfrm>
            <a:off x="9009578" y="6361958"/>
            <a:ext cx="117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DGX Station</a:t>
            </a:r>
            <a:endParaRPr/>
          </a:p>
        </p:txBody>
      </p:sp>
      <p:sp>
        <p:nvSpPr>
          <p:cNvPr id="74" name="Google Shape;327;p24">
            <a:extLst>
              <a:ext uri="{FF2B5EF4-FFF2-40B4-BE49-F238E27FC236}">
                <a16:creationId xmlns:a16="http://schemas.microsoft.com/office/drawing/2014/main" id="{25F2E827-C257-5D82-5544-31C4A0E375D9}"/>
              </a:ext>
            </a:extLst>
          </p:cNvPr>
          <p:cNvSpPr txBox="1"/>
          <p:nvPr/>
        </p:nvSpPr>
        <p:spPr>
          <a:xfrm>
            <a:off x="8854203" y="6576308"/>
            <a:ext cx="1374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/>
              <a:t>Photos are@Nvidia WEB</a:t>
            </a:r>
            <a:endParaRPr sz="800"/>
          </a:p>
        </p:txBody>
      </p:sp>
    </p:spTree>
    <p:extLst>
      <p:ext uri="{BB962C8B-B14F-4D97-AF65-F5344CB8AC3E}">
        <p14:creationId xmlns:p14="http://schemas.microsoft.com/office/powerpoint/2010/main" val="1675666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Results: Speedup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D0244C-FEAF-A150-F497-94C51CF1DC93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lIns="91440" tIns="45720" rIns="91440" bIns="4572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P3.5-396</a:t>
            </a:r>
            <a:endParaRPr lang="en-AT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FE8C364-300A-7599-E6CB-FC7933DA53A4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oogle Shape;256;p24">
            <a:extLst>
              <a:ext uri="{FF2B5EF4-FFF2-40B4-BE49-F238E27FC236}">
                <a16:creationId xmlns:a16="http://schemas.microsoft.com/office/drawing/2014/main" id="{3A17772B-7BFD-0DC2-4815-0CADC573C2E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11581" y="2796637"/>
            <a:ext cx="4917901" cy="29274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62;p24">
            <a:extLst>
              <a:ext uri="{FF2B5EF4-FFF2-40B4-BE49-F238E27FC236}">
                <a16:creationId xmlns:a16="http://schemas.microsoft.com/office/drawing/2014/main" id="{0957CACC-64A1-2E4C-DF25-0C149A9B5DEF}"/>
              </a:ext>
            </a:extLst>
          </p:cNvPr>
          <p:cNvSpPr/>
          <p:nvPr/>
        </p:nvSpPr>
        <p:spPr>
          <a:xfrm rot="19948453">
            <a:off x="6908001" y="4000721"/>
            <a:ext cx="2246934" cy="51851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x 110 speedup</a:t>
            </a: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07B3C6-7FF4-6DEA-C282-2E5CD0C85223}"/>
              </a:ext>
            </a:extLst>
          </p:cNvPr>
          <p:cNvSpPr txBox="1"/>
          <p:nvPr/>
        </p:nvSpPr>
        <p:spPr>
          <a:xfrm>
            <a:off x="100263" y="2456447"/>
            <a:ext cx="5735052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sz="2000" dirty="0">
                <a:solidFill>
                  <a:srgbClr val="595959"/>
                </a:solidFill>
                <a:latin typeface="Arial"/>
                <a:cs typeface="Arial"/>
              </a:rPr>
              <a:t>To check the speed our implementation,</a:t>
            </a:r>
            <a:br>
              <a:rPr lang="en-US" sz="2000" dirty="0">
                <a:solidFill>
                  <a:srgbClr val="595959"/>
                </a:solidFill>
                <a:latin typeface="Arial"/>
                <a:cs typeface="Arial"/>
              </a:rPr>
            </a:br>
            <a:r>
              <a:rPr lang="en-US" sz="2000" dirty="0">
                <a:solidFill>
                  <a:srgbClr val="595959"/>
                </a:solidFill>
                <a:latin typeface="Arial"/>
                <a:cs typeface="Arial"/>
              </a:rPr>
              <a:t>speedup to the original Fortran implementation was measured</a:t>
            </a:r>
            <a:endParaRPr lang="en-US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 sz="2000" dirty="0">
                <a:solidFill>
                  <a:srgbClr val="595959"/>
                </a:solidFill>
                <a:latin typeface="Arial"/>
                <a:cs typeface="Arial"/>
              </a:rPr>
              <a:t>Multi-core implementation of original version is also measured on DGX station</a:t>
            </a:r>
          </a:p>
          <a:p>
            <a:pPr marL="742950" lvl="1" indent="-285750">
              <a:buFont typeface="Arial,Sans-Serif"/>
              <a:buChar char="•"/>
            </a:pPr>
            <a:endParaRPr lang="en-US" sz="20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000" dirty="0">
                <a:solidFill>
                  <a:srgbClr val="595959"/>
                </a:solidFill>
                <a:latin typeface="Arial"/>
                <a:cs typeface="Arial"/>
              </a:rPr>
              <a:t>As a result;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000" dirty="0">
                <a:solidFill>
                  <a:srgbClr val="595959"/>
                </a:solidFill>
                <a:latin typeface="Arial"/>
                <a:cs typeface="Arial"/>
              </a:rPr>
              <a:t>GPU implementation shows a 110 fold speedup to a single core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000" dirty="0">
                <a:solidFill>
                  <a:srgbClr val="595959"/>
                </a:solidFill>
                <a:latin typeface="Arial"/>
                <a:cs typeface="Arial"/>
              </a:rPr>
              <a:t>Multicore implementation shows a 10 fold speedup with 20 cores</a:t>
            </a:r>
          </a:p>
          <a:p>
            <a:pPr marL="742950" lvl="1" indent="-285750">
              <a:buFont typeface="Arial,Sans-Serif"/>
              <a:buChar char="•"/>
            </a:pPr>
            <a:endParaRPr lang="en-US" sz="20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endParaRPr lang="en-US" sz="2000" dirty="0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5552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Conclusion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ADE5F83-69D0-A1F2-B6CA-29BCE0C3D25B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lIns="91440" tIns="45720" rIns="91440" bIns="4572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P3.5-396</a:t>
            </a:r>
            <a:endParaRPr lang="en-AT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ADB5CB1-A60B-FFC8-EDB0-EDCB7BEFA8A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EDA51E-5455-6E66-96EC-E1844F6E68EC}"/>
              </a:ext>
            </a:extLst>
          </p:cNvPr>
          <p:cNvSpPr txBox="1"/>
          <p:nvPr/>
        </p:nvSpPr>
        <p:spPr>
          <a:xfrm>
            <a:off x="100263" y="2456447"/>
            <a:ext cx="10708104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sz="2000" dirty="0">
                <a:solidFill>
                  <a:srgbClr val="595959"/>
                </a:solidFill>
                <a:latin typeface="Arial"/>
                <a:cs typeface="Arial"/>
              </a:rPr>
              <a:t>Our GPU-enabled RAM, 2D-PE solver, performs x110 speedup to 1-core implementation.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000" dirty="0">
                <a:solidFill>
                  <a:srgbClr val="595959"/>
                </a:solidFill>
                <a:latin typeface="Arial"/>
                <a:cs typeface="Arial"/>
              </a:rPr>
              <a:t>This is equivalent to improve a one-year-computation to a 3-day-computation.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000" dirty="0">
                <a:solidFill>
                  <a:srgbClr val="595959"/>
                </a:solidFill>
                <a:latin typeface="Arial"/>
                <a:cs typeface="Arial"/>
              </a:rPr>
              <a:t>Many applications could be achieved with such a drastic speedup; e.g. real time simulation</a:t>
            </a:r>
          </a:p>
          <a:p>
            <a:pPr marL="742950" lvl="1" indent="-285750">
              <a:buFont typeface="Arial,Sans-Serif"/>
              <a:buChar char="•"/>
            </a:pPr>
            <a:endParaRPr lang="en-US" sz="20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000" dirty="0">
                <a:solidFill>
                  <a:srgbClr val="595959"/>
                </a:solidFill>
                <a:latin typeface="Arial"/>
                <a:cs typeface="Arial"/>
              </a:rPr>
              <a:t>Since 2D-PE is one of "Ab-initio" ocean acoustics models, the developed program can be applied to a completely unknown case with confidence, unlike simplified models.</a:t>
            </a:r>
          </a:p>
        </p:txBody>
      </p:sp>
    </p:spTree>
    <p:extLst>
      <p:ext uri="{BB962C8B-B14F-4D97-AF65-F5344CB8AC3E}">
        <p14:creationId xmlns:p14="http://schemas.microsoft.com/office/powerpoint/2010/main" val="2852003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References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F0D235-E73A-31A0-926C-3F17564FB8DC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lIns="91440" tIns="45720" rIns="91440" bIns="4572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P3.5-396</a:t>
            </a:r>
            <a:endParaRPr lang="en-AT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B04CCB8-44D4-3C65-4ECB-3604610A50A2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129FF9-C3C8-CD84-B7D2-04F086590921}"/>
              </a:ext>
            </a:extLst>
          </p:cNvPr>
          <p:cNvSpPr txBox="1"/>
          <p:nvPr/>
        </p:nvSpPr>
        <p:spPr>
          <a:xfrm>
            <a:off x="100263" y="2456447"/>
            <a:ext cx="10708104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>
                <a:solidFill>
                  <a:srgbClr val="595959"/>
                </a:solidFill>
                <a:latin typeface="Arial"/>
                <a:cs typeface="Arial"/>
              </a:rPr>
              <a:t>Noriyuki Kushida, Ying-Tsong Lin, Peter Nielsen, Ronan Le Bras, R; Acceleration in Acoustic Wave Propagation Modelling Using </a:t>
            </a:r>
            <a:r>
              <a:rPr lang="en-US" sz="2000" dirty="0" err="1">
                <a:solidFill>
                  <a:srgbClr val="595959"/>
                </a:solidFill>
                <a:latin typeface="Arial"/>
                <a:cs typeface="Arial"/>
              </a:rPr>
              <a:t>OpenACC</a:t>
            </a:r>
            <a:r>
              <a:rPr lang="en-US" sz="2000" dirty="0">
                <a:solidFill>
                  <a:srgbClr val="595959"/>
                </a:solidFill>
                <a:latin typeface="Arial"/>
                <a:cs typeface="Arial"/>
              </a:rPr>
              <a:t>/OpenMP and Its Hybrid for the Global Monitoring System. In: Wienke, S., Bhalachandra, S. (eds) Accelerator Programming Using Directives. WACCPD 2019. Lecture Notes in Computer Science, vol 12017, 2020. Springer, Cham. </a:t>
            </a:r>
            <a:r>
              <a:rPr lang="en-US" sz="2000" dirty="0">
                <a:solidFill>
                  <a:srgbClr val="595959"/>
                </a:solidFill>
                <a:latin typeface="Arial"/>
                <a:cs typeface="Arial"/>
                <a:hlinkClick r:id="rId2"/>
              </a:rPr>
              <a:t>https://doi.org/10.1007/978-3-030-49943-3_2</a:t>
            </a:r>
            <a:endParaRPr lang="en-US" sz="20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en-US" sz="2000">
                <a:solidFill>
                  <a:srgbClr val="595959"/>
                </a:solidFill>
                <a:latin typeface="Arial"/>
                <a:cs typeface="Arial"/>
              </a:rPr>
              <a:t>Noriyuki Kushida, Ying-Tsong Lin; High-performance computation toward large-scale underwater acoustics modelling. J </a:t>
            </a:r>
            <a:r>
              <a:rPr lang="en-US" sz="2000" err="1">
                <a:solidFill>
                  <a:srgbClr val="595959"/>
                </a:solidFill>
                <a:latin typeface="Arial"/>
                <a:cs typeface="Arial"/>
              </a:rPr>
              <a:t>Acoust</a:t>
            </a:r>
            <a:r>
              <a:rPr lang="en-US" sz="2000">
                <a:solidFill>
                  <a:srgbClr val="595959"/>
                </a:solidFill>
                <a:latin typeface="Arial"/>
                <a:cs typeface="Arial"/>
              </a:rPr>
              <a:t> Soc Am 1 March 2023; 153 (3_supplement): A270. </a:t>
            </a:r>
            <a:r>
              <a:rPr lang="en-US" sz="2000" dirty="0">
                <a:solidFill>
                  <a:srgbClr val="595959"/>
                </a:solidFill>
                <a:latin typeface="Arial"/>
                <a:cs typeface="Arial"/>
                <a:hlinkClick r:id="rId3"/>
              </a:rPr>
              <a:t>https://doi.org/10.1121/10.0018814</a:t>
            </a:r>
            <a:endParaRPr lang="en-US" sz="20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rgbClr val="595959"/>
                </a:solidFill>
                <a:latin typeface="Arial"/>
                <a:cs typeface="Arial"/>
              </a:rPr>
              <a:t>Noriyuki Kushida, Tiago Oliveira, Ying-Tsong Lin; High-performance computing for long-range underwater acoustics. J </a:t>
            </a:r>
            <a:r>
              <a:rPr lang="en-US" sz="2000" dirty="0" err="1">
                <a:solidFill>
                  <a:srgbClr val="595959"/>
                </a:solidFill>
                <a:latin typeface="Arial"/>
                <a:cs typeface="Arial"/>
              </a:rPr>
              <a:t>Acoust</a:t>
            </a:r>
            <a:r>
              <a:rPr lang="en-US" sz="2000" dirty="0">
                <a:solidFill>
                  <a:srgbClr val="595959"/>
                </a:solidFill>
                <a:latin typeface="Arial"/>
                <a:cs typeface="Arial"/>
              </a:rPr>
              <a:t> Soc Am 1 October 2021; 150 (4_Supplement): A169–A170. </a:t>
            </a:r>
            <a:r>
              <a:rPr lang="en-US" sz="2000" dirty="0">
                <a:solidFill>
                  <a:srgbClr val="595959"/>
                </a:solidFill>
                <a:latin typeface="Arial"/>
                <a:cs typeface="Arial"/>
                <a:hlinkClick r:id="rId4"/>
              </a:rPr>
              <a:t>https://doi.org/10.1121/10.0008014</a:t>
            </a:r>
            <a:endParaRPr lang="en-US" sz="20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457200" indent="-457200">
              <a:buFontTx/>
              <a:buAutoNum type="arabicPeriod"/>
            </a:pPr>
            <a:r>
              <a:rPr lang="en-US" sz="2000" dirty="0">
                <a:solidFill>
                  <a:srgbClr val="595959"/>
                </a:solidFill>
                <a:latin typeface="Arial"/>
                <a:cs typeface="Arial"/>
              </a:rPr>
              <a:t>Brian </a:t>
            </a:r>
            <a:r>
              <a:rPr lang="en-US" sz="2000" dirty="0" err="1">
                <a:solidFill>
                  <a:srgbClr val="595959"/>
                </a:solidFill>
                <a:latin typeface="Arial"/>
                <a:cs typeface="Arial"/>
              </a:rPr>
              <a:t>Dushaw</a:t>
            </a:r>
            <a:r>
              <a:rPr lang="en-US" sz="2000" dirty="0">
                <a:solidFill>
                  <a:srgbClr val="595959"/>
                </a:solidFill>
                <a:latin typeface="Arial"/>
                <a:cs typeface="Arial"/>
              </a:rPr>
              <a:t>; MPIRAM: The RAM Parabolic Equation Code in Fortran 95, https://staff.washington.edu/dushaw/AcousticsCode/RamFortranCode.html</a:t>
            </a:r>
          </a:p>
          <a:p>
            <a:pPr marL="457200" indent="-457200">
              <a:buFontTx/>
              <a:buAutoNum type="arabicPeriod"/>
            </a:pPr>
            <a:endParaRPr lang="en-US" sz="2000" dirty="0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365108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2752</TotalTime>
  <Words>321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MIALLE Pierrick</cp:lastModifiedBy>
  <cp:revision>461</cp:revision>
  <dcterms:created xsi:type="dcterms:W3CDTF">2023-04-18T13:25:54Z</dcterms:created>
  <dcterms:modified xsi:type="dcterms:W3CDTF">2023-06-11T08:51:16Z</dcterms:modified>
</cp:coreProperties>
</file>