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p:scale>
          <a:sx n="125" d="100"/>
          <a:sy n="125" d="100"/>
        </p:scale>
        <p:origin x="57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‹N°›</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gji/ggac377"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doi.org/10.1049/rsn2.120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265405" y="278271"/>
            <a:ext cx="7897423" cy="1631216"/>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The Multichannel Maximum-Likelihood Method: Towards a Multisource Detection and Wave Parameters Estimation Using Deep Learning </a:t>
            </a:r>
            <a:endParaRPr lang="en-AT" b="1" dirty="0">
              <a:solidFill>
                <a:schemeClr val="bg1"/>
              </a:solidFill>
              <a:latin typeface="Arial" panose="020B0604020202020204" pitchFamily="34" charset="0"/>
              <a:cs typeface="Arial" panose="020B0604020202020204" pitchFamily="34" charset="0"/>
            </a:endParaRPr>
          </a:p>
          <a:p>
            <a:pPr algn="ctr"/>
            <a:r>
              <a:rPr lang="fr-FR" dirty="0" smtClean="0">
                <a:solidFill>
                  <a:schemeClr val="bg1"/>
                </a:solidFill>
                <a:latin typeface="Arial" panose="020B0604020202020204" pitchFamily="34" charset="0"/>
                <a:cs typeface="Arial" panose="020B0604020202020204" pitchFamily="34" charset="0"/>
              </a:rPr>
              <a:t>B</a:t>
            </a:r>
            <a:r>
              <a:rPr lang="fr-FR"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Poste</a:t>
            </a:r>
            <a:r>
              <a:rPr lang="fr-FR" baseline="30000" dirty="0">
                <a:solidFill>
                  <a:schemeClr val="bg1"/>
                </a:solidFill>
                <a:latin typeface="Arial" panose="020B0604020202020204" pitchFamily="34" charset="0"/>
                <a:cs typeface="Arial" panose="020B0604020202020204" pitchFamily="34" charset="0"/>
              </a:rPr>
              <a:t>1</a:t>
            </a:r>
            <a:r>
              <a:rPr lang="fr-FR" dirty="0" smtClean="0">
                <a:solidFill>
                  <a:schemeClr val="bg1"/>
                </a:solidFill>
                <a:latin typeface="Arial" panose="020B0604020202020204" pitchFamily="34" charset="0"/>
                <a:cs typeface="Arial" panose="020B0604020202020204" pitchFamily="34" charset="0"/>
              </a:rPr>
              <a:t>, M. Charbit</a:t>
            </a:r>
            <a:r>
              <a:rPr lang="fr-FR" baseline="30000" dirty="0" smtClean="0">
                <a:solidFill>
                  <a:schemeClr val="bg1"/>
                </a:solidFill>
                <a:latin typeface="Arial" panose="020B0604020202020204" pitchFamily="34" charset="0"/>
                <a:cs typeface="Arial" panose="020B0604020202020204" pitchFamily="34" charset="0"/>
              </a:rPr>
              <a:t>2</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A. </a:t>
            </a:r>
            <a:r>
              <a:rPr lang="fr-FR" dirty="0" err="1">
                <a:solidFill>
                  <a:schemeClr val="bg1"/>
                </a:solidFill>
                <a:latin typeface="Arial" panose="020B0604020202020204" pitchFamily="34" charset="0"/>
                <a:cs typeface="Arial" panose="020B0604020202020204" pitchFamily="34" charset="0"/>
              </a:rPr>
              <a:t>Janela</a:t>
            </a:r>
            <a:r>
              <a:rPr lang="fr-FR"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Cameijo</a:t>
            </a:r>
            <a:r>
              <a:rPr lang="fr-FR" baseline="30000" dirty="0">
                <a:solidFill>
                  <a:schemeClr val="bg1"/>
                </a:solidFill>
                <a:latin typeface="Arial" panose="020B0604020202020204" pitchFamily="34" charset="0"/>
                <a:cs typeface="Arial" panose="020B0604020202020204" pitchFamily="34" charset="0"/>
              </a:rPr>
              <a:t>1</a:t>
            </a:r>
            <a:r>
              <a:rPr lang="fr-FR" dirty="0" smtClean="0">
                <a:solidFill>
                  <a:schemeClr val="bg1"/>
                </a:solidFill>
                <a:latin typeface="Arial" panose="020B0604020202020204" pitchFamily="34" charset="0"/>
                <a:cs typeface="Arial" panose="020B0604020202020204" pitchFamily="34" charset="0"/>
              </a:rPr>
              <a:t>, A. Le Pichon</a:t>
            </a:r>
            <a:r>
              <a:rPr lang="fr-FR" baseline="30000" dirty="0">
                <a:solidFill>
                  <a:schemeClr val="bg1"/>
                </a:solidFill>
                <a:latin typeface="Arial" panose="020B0604020202020204" pitchFamily="34" charset="0"/>
                <a:cs typeface="Arial" panose="020B0604020202020204" pitchFamily="34" charset="0"/>
              </a:rPr>
              <a:t>1</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C. </a:t>
            </a:r>
            <a:r>
              <a:rPr lang="fr-FR" dirty="0" smtClean="0">
                <a:solidFill>
                  <a:schemeClr val="bg1"/>
                </a:solidFill>
                <a:latin typeface="Arial" panose="020B0604020202020204" pitchFamily="34" charset="0"/>
                <a:cs typeface="Arial" panose="020B0604020202020204" pitchFamily="34" charset="0"/>
              </a:rPr>
              <a:t>Listowski</a:t>
            </a:r>
            <a:r>
              <a:rPr lang="fr-FR" baseline="30000" dirty="0">
                <a:solidFill>
                  <a:schemeClr val="bg1"/>
                </a:solidFill>
                <a:latin typeface="Arial" panose="020B0604020202020204" pitchFamily="34" charset="0"/>
                <a:cs typeface="Arial" panose="020B0604020202020204" pitchFamily="34" charset="0"/>
              </a:rPr>
              <a:t>1</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F. </a:t>
            </a:r>
            <a:r>
              <a:rPr lang="fr-FR" dirty="0" smtClean="0">
                <a:solidFill>
                  <a:schemeClr val="bg1"/>
                </a:solidFill>
                <a:latin typeface="Arial" panose="020B0604020202020204" pitchFamily="34" charset="0"/>
                <a:cs typeface="Arial" panose="020B0604020202020204" pitchFamily="34" charset="0"/>
              </a:rPr>
              <a:t>Roueff</a:t>
            </a:r>
            <a:r>
              <a:rPr lang="fr-FR" baseline="30000" dirty="0" smtClean="0">
                <a:solidFill>
                  <a:schemeClr val="bg1"/>
                </a:solidFill>
                <a:latin typeface="Arial" panose="020B0604020202020204" pitchFamily="34" charset="0"/>
                <a:cs typeface="Arial" panose="020B0604020202020204" pitchFamily="34" charset="0"/>
              </a:rPr>
              <a:t>2</a:t>
            </a:r>
            <a:r>
              <a:rPr lang="fr-FR" dirty="0" smtClean="0">
                <a:solidFill>
                  <a:schemeClr val="bg1"/>
                </a:solidFill>
                <a:latin typeface="Arial" panose="020B0604020202020204" pitchFamily="34" charset="0"/>
                <a:cs typeface="Arial" panose="020B0604020202020204" pitchFamily="34" charset="0"/>
              </a:rPr>
              <a:t>, </a:t>
            </a:r>
            <a:r>
              <a:rPr lang="fr-FR" dirty="0">
                <a:solidFill>
                  <a:schemeClr val="bg1"/>
                </a:solidFill>
                <a:latin typeface="Arial" panose="020B0604020202020204" pitchFamily="34" charset="0"/>
                <a:cs typeface="Arial" panose="020B0604020202020204" pitchFamily="34" charset="0"/>
              </a:rPr>
              <a:t>J. </a:t>
            </a:r>
            <a:r>
              <a:rPr lang="fr-FR" dirty="0" smtClean="0">
                <a:solidFill>
                  <a:schemeClr val="bg1"/>
                </a:solidFill>
                <a:latin typeface="Arial" panose="020B0604020202020204" pitchFamily="34" charset="0"/>
                <a:cs typeface="Arial" panose="020B0604020202020204" pitchFamily="34" charset="0"/>
              </a:rPr>
              <a:t>Vergoz</a:t>
            </a:r>
            <a:r>
              <a:rPr lang="fr-FR" baseline="30000" dirty="0">
                <a:solidFill>
                  <a:schemeClr val="bg1"/>
                </a:solidFill>
                <a:latin typeface="Arial" panose="020B0604020202020204" pitchFamily="34" charset="0"/>
                <a:cs typeface="Arial" panose="020B0604020202020204" pitchFamily="34" charset="0"/>
              </a:rPr>
              <a:t>1</a:t>
            </a:r>
            <a:r>
              <a:rPr lang="fr-FR" dirty="0" smtClean="0">
                <a:solidFill>
                  <a:schemeClr val="bg1"/>
                </a:solidFill>
                <a:latin typeface="Arial" panose="020B0604020202020204" pitchFamily="34" charset="0"/>
                <a:cs typeface="Arial" panose="020B0604020202020204" pitchFamily="34" charset="0"/>
              </a:rPr>
              <a:t>  </a:t>
            </a:r>
            <a:endParaRPr lang="en-AT" dirty="0">
              <a:solidFill>
                <a:schemeClr val="bg1"/>
              </a:solidFill>
              <a:latin typeface="Arial" panose="020B0604020202020204" pitchFamily="34" charset="0"/>
              <a:cs typeface="Arial" panose="020B0604020202020204" pitchFamily="34" charset="0"/>
            </a:endParaRPr>
          </a:p>
          <a:p>
            <a:pPr algn="ctr"/>
            <a:r>
              <a:rPr lang="fr-FR" sz="1400" baseline="30000" dirty="0" smtClean="0">
                <a:solidFill>
                  <a:schemeClr val="bg1"/>
                </a:solidFill>
                <a:latin typeface="Arial" panose="020B0604020202020204" pitchFamily="34" charset="0"/>
                <a:cs typeface="Arial" panose="020B0604020202020204" pitchFamily="34" charset="0"/>
              </a:rPr>
              <a:t>1 </a:t>
            </a:r>
            <a:r>
              <a:rPr lang="fr-FR" sz="1400" dirty="0" smtClean="0">
                <a:solidFill>
                  <a:schemeClr val="bg1"/>
                </a:solidFill>
                <a:latin typeface="Arial" panose="020B0604020202020204" pitchFamily="34" charset="0"/>
                <a:cs typeface="Arial" panose="020B0604020202020204" pitchFamily="34" charset="0"/>
              </a:rPr>
              <a:t>CEA</a:t>
            </a:r>
            <a:r>
              <a:rPr lang="fr-FR" sz="1400" dirty="0">
                <a:solidFill>
                  <a:schemeClr val="bg1"/>
                </a:solidFill>
                <a:latin typeface="Arial" panose="020B0604020202020204" pitchFamily="34" charset="0"/>
                <a:cs typeface="Arial" panose="020B0604020202020204" pitchFamily="34" charset="0"/>
              </a:rPr>
              <a:t>, DAM, DIF, F-91297 Arpajon, </a:t>
            </a:r>
            <a:r>
              <a:rPr lang="fr-FR" sz="1400" dirty="0" smtClean="0">
                <a:solidFill>
                  <a:schemeClr val="bg1"/>
                </a:solidFill>
                <a:latin typeface="Arial" panose="020B0604020202020204" pitchFamily="34" charset="0"/>
                <a:cs typeface="Arial" panose="020B0604020202020204" pitchFamily="34" charset="0"/>
              </a:rPr>
              <a:t>France</a:t>
            </a:r>
          </a:p>
          <a:p>
            <a:pPr algn="ctr"/>
            <a:r>
              <a:rPr lang="fr-FR" sz="1400" baseline="30000" dirty="0" smtClean="0">
                <a:solidFill>
                  <a:schemeClr val="bg1"/>
                </a:solidFill>
                <a:latin typeface="Arial" panose="020B0604020202020204" pitchFamily="34" charset="0"/>
                <a:cs typeface="Arial" panose="020B0604020202020204" pitchFamily="34" charset="0"/>
              </a:rPr>
              <a:t>2 </a:t>
            </a:r>
            <a:r>
              <a:rPr lang="fr-FR" sz="1400" dirty="0" smtClean="0">
                <a:solidFill>
                  <a:schemeClr val="bg1"/>
                </a:solidFill>
                <a:latin typeface="Arial" panose="020B0604020202020204" pitchFamily="34" charset="0"/>
                <a:cs typeface="Arial" panose="020B0604020202020204" pitchFamily="34" charset="0"/>
              </a:rPr>
              <a:t>Institut </a:t>
            </a:r>
            <a:r>
              <a:rPr lang="fr-FR" sz="1400" dirty="0">
                <a:solidFill>
                  <a:schemeClr val="bg1"/>
                </a:solidFill>
                <a:latin typeface="Arial" panose="020B0604020202020204" pitchFamily="34" charset="0"/>
                <a:cs typeface="Arial" panose="020B0604020202020204" pitchFamily="34" charset="0"/>
              </a:rPr>
              <a:t>Mines-Telecom, 91120 Palaiseau</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We present an improvement to the multichannel maximum-likelihood (MCML) method. The initially single source approach is extended to a multisource detection and wave parameters estimation algorithm.</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P3.5-050</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For this aim, several maxima on the likelihood function are selected in accordance to the likelihood amplitude and the errors on the maxima. The number of sources to select is fixed by a deep learning approach. </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results show that MCML is able to estimate several </a:t>
            </a:r>
            <a:r>
              <a:rPr lang="en-US" sz="1200" dirty="0" smtClean="0">
                <a:latin typeface="Arial" panose="020B0604020202020204" pitchFamily="34" charset="0"/>
                <a:cs typeface="Arial" panose="020B0604020202020204" pitchFamily="34" charset="0"/>
              </a:rPr>
              <a:t>sources </a:t>
            </a:r>
            <a:r>
              <a:rPr lang="en-US" sz="1200" dirty="0" smtClean="0">
                <a:latin typeface="Arial" panose="020B0604020202020204" pitchFamily="34" charset="0"/>
                <a:cs typeface="Arial" panose="020B0604020202020204" pitchFamily="34" charset="0"/>
              </a:rPr>
              <a:t>that are overlapping in the same time/frequency band cell. The deep learning allows MCML to select the </a:t>
            </a:r>
            <a:r>
              <a:rPr lang="en-US" sz="1200" dirty="0" smtClean="0">
                <a:latin typeface="Arial" panose="020B0604020202020204" pitchFamily="34" charset="0"/>
                <a:cs typeface="Arial" panose="020B0604020202020204" pitchFamily="34" charset="0"/>
              </a:rPr>
              <a:t>correct </a:t>
            </a:r>
            <a:r>
              <a:rPr lang="en-US" sz="1200" dirty="0" smtClean="0">
                <a:latin typeface="Arial" panose="020B0604020202020204" pitchFamily="34" charset="0"/>
                <a:cs typeface="Arial" panose="020B0604020202020204" pitchFamily="34" charset="0"/>
              </a:rPr>
              <a:t>number of maxima </a:t>
            </a:r>
            <a:r>
              <a:rPr lang="en-US" sz="1200" dirty="0" smtClean="0">
                <a:latin typeface="Arial" panose="020B0604020202020204" pitchFamily="34" charset="0"/>
                <a:cs typeface="Arial" panose="020B0604020202020204" pitchFamily="34" charset="0"/>
              </a:rPr>
              <a:t>in </a:t>
            </a:r>
            <a:r>
              <a:rPr lang="en-US" sz="1200" dirty="0" smtClean="0">
                <a:latin typeface="Arial" panose="020B0604020202020204" pitchFamily="34" charset="0"/>
                <a:cs typeface="Arial" panose="020B0604020202020204" pitchFamily="34" charset="0"/>
              </a:rPr>
              <a:t>the likelihood function.</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To conclude the new improvement to the MCML algorithm allows the </a:t>
            </a:r>
            <a:r>
              <a:rPr lang="en-US" sz="1200" dirty="0">
                <a:latin typeface="Arial" panose="020B0604020202020204" pitchFamily="34" charset="0"/>
                <a:cs typeface="Arial" panose="020B0604020202020204" pitchFamily="34" charset="0"/>
              </a:rPr>
              <a:t>analyst to better characterize multiple simultaneous sources.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sp>
        <p:nvSpPr>
          <p:cNvPr id="11" name="Rectangle à coins arrondis 10">
            <a:hlinkClick r:id="rId3" action="ppaction://hlinksldjump"/>
          </p:cNvPr>
          <p:cNvSpPr/>
          <p:nvPr/>
        </p:nvSpPr>
        <p:spPr>
          <a:xfrm>
            <a:off x="5419726" y="3657600"/>
            <a:ext cx="1362074" cy="3277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 </a:t>
            </a:r>
            <a:r>
              <a:rPr lang="en-US" sz="1800" dirty="0" smtClean="0">
                <a:solidFill>
                  <a:schemeClr val="bg1"/>
                </a:solidFill>
                <a:latin typeface="Arial" panose="020B0604020202020204" pitchFamily="34" charset="0"/>
                <a:cs typeface="Arial" panose="020B0604020202020204" pitchFamily="34" charset="0"/>
              </a:rPr>
              <a:t>The recent improvement in infrasound array processing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P3.5-050</a:t>
            </a:r>
            <a:endParaRPr lang="en-AT"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pic>
        <p:nvPicPr>
          <p:cNvPr id="8" name="Image 7"/>
          <p:cNvPicPr>
            <a:picLocks noChangeAspect="1"/>
          </p:cNvPicPr>
          <p:nvPr/>
        </p:nvPicPr>
        <p:blipFill rotWithShape="1">
          <a:blip r:embed="rId3"/>
          <a:srcRect l="21959" t="20481" r="21473" b="45054"/>
          <a:stretch/>
        </p:blipFill>
        <p:spPr>
          <a:xfrm>
            <a:off x="6477000" y="5196185"/>
            <a:ext cx="4152900" cy="1423245"/>
          </a:xfrm>
          <a:prstGeom prst="rect">
            <a:avLst/>
          </a:prstGeom>
        </p:spPr>
      </p:pic>
      <p:sp>
        <p:nvSpPr>
          <p:cNvPr id="9" name="ZoneTexte 8"/>
          <p:cNvSpPr txBox="1"/>
          <p:nvPr/>
        </p:nvSpPr>
        <p:spPr>
          <a:xfrm>
            <a:off x="400051" y="1419225"/>
            <a:ext cx="9814466" cy="1815882"/>
          </a:xfrm>
          <a:prstGeom prst="rect">
            <a:avLst/>
          </a:prstGeom>
          <a:noFill/>
        </p:spPr>
        <p:txBody>
          <a:bodyPr wrap="square" rtlCol="0">
            <a:spAutoFit/>
          </a:bodyPr>
          <a:lstStyle/>
          <a:p>
            <a:pPr marL="285750" indent="-285750">
              <a:buFont typeface="Wingdings" panose="05000000000000000000" pitchFamily="2" charset="2"/>
              <a:buChar char="§"/>
            </a:pPr>
            <a:r>
              <a:rPr lang="fr-FR" sz="1400" dirty="0" smtClean="0"/>
              <a:t>The </a:t>
            </a:r>
            <a:r>
              <a:rPr lang="en-US" sz="1400" dirty="0"/>
              <a:t>MCML (Multi-Channel Maximum Likelihood) algorithm (Poste et al. 2022) has been implemented in order to deal </a:t>
            </a:r>
            <a:r>
              <a:rPr lang="en-US" sz="1400" dirty="0" smtClean="0"/>
              <a:t>with degraded </a:t>
            </a:r>
            <a:r>
              <a:rPr lang="en-US" sz="1400" dirty="0"/>
              <a:t>recording conditions that can not be well </a:t>
            </a:r>
            <a:r>
              <a:rPr lang="en-US" sz="1400" dirty="0" smtClean="0"/>
              <a:t>resolved by </a:t>
            </a:r>
            <a:r>
              <a:rPr lang="en-US" sz="1400" dirty="0"/>
              <a:t>PMCC (Progressive Multi-Channel Correlation</a:t>
            </a:r>
            <a:r>
              <a:rPr lang="en-US" sz="1400" dirty="0" smtClean="0"/>
              <a: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smtClean="0"/>
              <a:t>MCML is implemented in the same time-frequency space as PMCC to validate the </a:t>
            </a:r>
            <a:r>
              <a:rPr lang="en-US" sz="1400" dirty="0" smtClean="0"/>
              <a:t>single-source hypothesis</a:t>
            </a:r>
            <a:r>
              <a:rPr lang="en-US" sz="1400" dirty="0" smtClean="0"/>
              <a: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smtClean="0"/>
              <a:t>However this hypothesis does not hold in reality (figure below).</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smtClean="0"/>
              <a:t>Thus a </a:t>
            </a:r>
            <a:r>
              <a:rPr lang="en-US" sz="1400" dirty="0" smtClean="0"/>
              <a:t>lower </a:t>
            </a:r>
            <a:r>
              <a:rPr lang="en-US" sz="1400" dirty="0" smtClean="0"/>
              <a:t>SNR signal can be hidden by another signal in the </a:t>
            </a:r>
            <a:r>
              <a:rPr lang="en-US" sz="1400" dirty="0" err="1" smtClean="0"/>
              <a:t>monosource</a:t>
            </a:r>
            <a:r>
              <a:rPr lang="en-US" sz="1400" dirty="0" smtClean="0"/>
              <a:t> implementation.</a:t>
            </a:r>
          </a:p>
        </p:txBody>
      </p:sp>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b="3484"/>
          <a:stretch/>
        </p:blipFill>
        <p:spPr>
          <a:xfrm>
            <a:off x="258361" y="3625465"/>
            <a:ext cx="5981700" cy="2889635"/>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 </a:t>
            </a:r>
            <a:r>
              <a:rPr lang="en-US" sz="1800" dirty="0" smtClean="0">
                <a:solidFill>
                  <a:schemeClr val="bg1"/>
                </a:solidFill>
                <a:latin typeface="Arial" panose="020B0604020202020204" pitchFamily="34" charset="0"/>
                <a:cs typeface="Arial" panose="020B0604020202020204" pitchFamily="34" charset="0"/>
              </a:rPr>
              <a:t>From </a:t>
            </a:r>
            <a:r>
              <a:rPr lang="en-US" sz="1800" dirty="0" err="1" smtClean="0">
                <a:solidFill>
                  <a:schemeClr val="bg1"/>
                </a:solidFill>
                <a:latin typeface="Arial" panose="020B0604020202020204" pitchFamily="34" charset="0"/>
                <a:cs typeface="Arial" panose="020B0604020202020204" pitchFamily="34" charset="0"/>
              </a:rPr>
              <a:t>monosource</a:t>
            </a:r>
            <a:r>
              <a:rPr lang="en-US" sz="1800" dirty="0" smtClean="0">
                <a:solidFill>
                  <a:schemeClr val="bg1"/>
                </a:solidFill>
                <a:latin typeface="Arial" panose="020B0604020202020204" pitchFamily="34" charset="0"/>
                <a:cs typeface="Arial" panose="020B0604020202020204" pitchFamily="34" charset="0"/>
              </a:rPr>
              <a:t> estimation towards a multisource use</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P3.5-050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sp>
        <p:nvSpPr>
          <p:cNvPr id="4" name="Rectangle 3"/>
          <p:cNvSpPr/>
          <p:nvPr/>
        </p:nvSpPr>
        <p:spPr>
          <a:xfrm>
            <a:off x="495299" y="1368314"/>
            <a:ext cx="9719217" cy="1600438"/>
          </a:xfrm>
          <a:prstGeom prst="rect">
            <a:avLst/>
          </a:prstGeom>
        </p:spPr>
        <p:txBody>
          <a:bodyPr wrap="square">
            <a:spAutoFit/>
          </a:bodyPr>
          <a:lstStyle/>
          <a:p>
            <a:r>
              <a:rPr lang="en-US" sz="1400" dirty="0"/>
              <a:t>In the context of the CTBT, the </a:t>
            </a:r>
            <a:r>
              <a:rPr lang="en-US" sz="1400" dirty="0" smtClean="0"/>
              <a:t>objectives </a:t>
            </a:r>
            <a:r>
              <a:rPr lang="en-US" sz="1400" dirty="0" smtClean="0"/>
              <a:t>are :</a:t>
            </a:r>
            <a:endParaRPr lang="en-US" sz="1400" dirty="0" smtClean="0"/>
          </a:p>
          <a:p>
            <a:endParaRPr lang="en-US" sz="1400" dirty="0"/>
          </a:p>
          <a:p>
            <a:pPr marL="285750" indent="-285750">
              <a:buFont typeface="Wingdings" panose="05000000000000000000" pitchFamily="2" charset="2"/>
              <a:buChar char="§"/>
            </a:pPr>
            <a:r>
              <a:rPr lang="en-US" sz="1400" dirty="0" smtClean="0"/>
              <a:t>To estimate the number of sources in the signal by a deep leaning method. </a:t>
            </a:r>
            <a:r>
              <a:rPr lang="en-US" sz="1400" dirty="0" smtClean="0"/>
              <a:t>AIC (</a:t>
            </a:r>
            <a:r>
              <a:rPr lang="en-US" sz="1400" dirty="0" err="1" smtClean="0"/>
              <a:t>Akaike</a:t>
            </a:r>
            <a:r>
              <a:rPr lang="en-US" sz="1400" dirty="0" smtClean="0"/>
              <a:t> Information Criteria) </a:t>
            </a:r>
            <a:r>
              <a:rPr lang="en-US" sz="1400" dirty="0" smtClean="0"/>
              <a:t>and </a:t>
            </a:r>
            <a:r>
              <a:rPr lang="en-US" sz="1400" dirty="0" smtClean="0"/>
              <a:t>BIC (Bayesian Information Criteria) </a:t>
            </a:r>
            <a:r>
              <a:rPr lang="en-US" sz="1400" dirty="0" smtClean="0"/>
              <a:t>tend to fail with low SNR that </a:t>
            </a:r>
            <a:r>
              <a:rPr lang="en-US" sz="1400" dirty="0" smtClean="0"/>
              <a:t>are typical of </a:t>
            </a:r>
            <a:r>
              <a:rPr lang="en-US" sz="1400" dirty="0" smtClean="0"/>
              <a:t>infrasound </a:t>
            </a:r>
            <a:r>
              <a:rPr lang="en-US" sz="1400" dirty="0" smtClean="0"/>
              <a:t>signals.</a:t>
            </a:r>
            <a:endParaRPr lang="en-US" sz="1400" dirty="0" smtClean="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smtClean="0"/>
              <a:t>To generalize the MCML algorithm to the multisource case.</a:t>
            </a:r>
            <a:endParaRPr lang="en-US" sz="1400" dirty="0"/>
          </a:p>
          <a:p>
            <a:pPr marL="285750" indent="-285750">
              <a:buFont typeface="Wingdings" panose="05000000000000000000" pitchFamily="2" charset="2"/>
              <a:buChar char="§"/>
            </a:pPr>
            <a:endParaRPr lang="en-US" sz="1400" dirty="0" smtClean="0"/>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b="3183"/>
          <a:stretch/>
        </p:blipFill>
        <p:spPr>
          <a:xfrm>
            <a:off x="222063" y="2968753"/>
            <a:ext cx="5981700" cy="289864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292" y="4633262"/>
            <a:ext cx="2648224" cy="1986168"/>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737" y="2168533"/>
            <a:ext cx="2658522" cy="1993892"/>
          </a:xfrm>
          <a:prstGeom prst="rect">
            <a:avLst/>
          </a:prstGeom>
        </p:spPr>
      </p:pic>
      <p:cxnSp>
        <p:nvCxnSpPr>
          <p:cNvPr id="19" name="Connecteur droit 18"/>
          <p:cNvCxnSpPr/>
          <p:nvPr/>
        </p:nvCxnSpPr>
        <p:spPr>
          <a:xfrm flipV="1">
            <a:off x="3562350" y="2968753"/>
            <a:ext cx="3914775" cy="1600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467100" y="5162550"/>
            <a:ext cx="3943350" cy="1007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505825" y="4067175"/>
            <a:ext cx="614363"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8399145" y="6524180"/>
            <a:ext cx="614363"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rot="16200000">
            <a:off x="7347697" y="3053044"/>
            <a:ext cx="614363"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rot="16200000">
            <a:off x="7347697" y="5575264"/>
            <a:ext cx="614363" cy="9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294471" y="4008536"/>
            <a:ext cx="1191865" cy="307777"/>
          </a:xfrm>
          <a:prstGeom prst="rect">
            <a:avLst/>
          </a:prstGeom>
          <a:noFill/>
        </p:spPr>
        <p:txBody>
          <a:bodyPr wrap="none" rtlCol="0">
            <a:spAutoFit/>
          </a:bodyPr>
          <a:lstStyle/>
          <a:p>
            <a:r>
              <a:rPr lang="fr-FR" sz="1400" dirty="0" err="1" smtClean="0"/>
              <a:t>Velocity</a:t>
            </a:r>
            <a:r>
              <a:rPr lang="fr-FR" sz="1400" dirty="0" smtClean="0"/>
              <a:t> (m/s)</a:t>
            </a:r>
            <a:endParaRPr lang="fr-FR" sz="1400" dirty="0"/>
          </a:p>
        </p:txBody>
      </p:sp>
      <p:sp>
        <p:nvSpPr>
          <p:cNvPr id="18" name="ZoneTexte 17"/>
          <p:cNvSpPr txBox="1"/>
          <p:nvPr/>
        </p:nvSpPr>
        <p:spPr>
          <a:xfrm>
            <a:off x="8294470" y="6487125"/>
            <a:ext cx="1191865" cy="307777"/>
          </a:xfrm>
          <a:prstGeom prst="rect">
            <a:avLst/>
          </a:prstGeom>
          <a:noFill/>
        </p:spPr>
        <p:txBody>
          <a:bodyPr wrap="none" rtlCol="0">
            <a:spAutoFit/>
          </a:bodyPr>
          <a:lstStyle/>
          <a:p>
            <a:r>
              <a:rPr lang="fr-FR" sz="1400" dirty="0" err="1" smtClean="0"/>
              <a:t>Velocity</a:t>
            </a:r>
            <a:r>
              <a:rPr lang="fr-FR" sz="1400" dirty="0" smtClean="0"/>
              <a:t> (m/s)</a:t>
            </a:r>
            <a:endParaRPr lang="fr-FR" sz="1400" dirty="0"/>
          </a:p>
        </p:txBody>
      </p:sp>
      <p:sp>
        <p:nvSpPr>
          <p:cNvPr id="11" name="ZoneTexte 10"/>
          <p:cNvSpPr txBox="1"/>
          <p:nvPr/>
        </p:nvSpPr>
        <p:spPr>
          <a:xfrm rot="16200000">
            <a:off x="7059640" y="3040677"/>
            <a:ext cx="1003801" cy="307777"/>
          </a:xfrm>
          <a:prstGeom prst="rect">
            <a:avLst/>
          </a:prstGeom>
          <a:noFill/>
        </p:spPr>
        <p:txBody>
          <a:bodyPr wrap="none" rtlCol="0">
            <a:spAutoFit/>
          </a:bodyPr>
          <a:lstStyle/>
          <a:p>
            <a:r>
              <a:rPr lang="fr-FR" sz="1400" dirty="0" err="1" smtClean="0"/>
              <a:t>Azimuth</a:t>
            </a:r>
            <a:r>
              <a:rPr lang="fr-FR" sz="1400" dirty="0" smtClean="0"/>
              <a:t> (°)</a:t>
            </a:r>
            <a:endParaRPr lang="fr-FR" sz="1400" dirty="0"/>
          </a:p>
        </p:txBody>
      </p:sp>
      <p:sp>
        <p:nvSpPr>
          <p:cNvPr id="20" name="ZoneTexte 19"/>
          <p:cNvSpPr txBox="1"/>
          <p:nvPr/>
        </p:nvSpPr>
        <p:spPr>
          <a:xfrm rot="16200000">
            <a:off x="7055523" y="5547018"/>
            <a:ext cx="1003801" cy="307777"/>
          </a:xfrm>
          <a:prstGeom prst="rect">
            <a:avLst/>
          </a:prstGeom>
          <a:noFill/>
        </p:spPr>
        <p:txBody>
          <a:bodyPr wrap="none" rtlCol="0">
            <a:spAutoFit/>
          </a:bodyPr>
          <a:lstStyle/>
          <a:p>
            <a:r>
              <a:rPr lang="fr-FR" sz="1400" dirty="0" err="1" smtClean="0"/>
              <a:t>Azimuth</a:t>
            </a:r>
            <a:r>
              <a:rPr lang="fr-FR" sz="1400" dirty="0" smtClean="0"/>
              <a:t> (°)</a:t>
            </a:r>
            <a:endParaRPr lang="fr-FR" sz="1400" dirty="0"/>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 </a:t>
            </a:r>
            <a:r>
              <a:rPr lang="en-US" sz="1800" dirty="0" smtClean="0">
                <a:solidFill>
                  <a:schemeClr val="bg1"/>
                </a:solidFill>
                <a:latin typeface="Arial" panose="020B0604020202020204" pitchFamily="34" charset="0"/>
                <a:cs typeface="Arial" panose="020B0604020202020204" pitchFamily="34" charset="0"/>
              </a:rPr>
              <a:t>The MCML algorithm and deep learning method</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P3.5-050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cxnSp>
        <p:nvCxnSpPr>
          <p:cNvPr id="8" name="Connecteur droit 7"/>
          <p:cNvCxnSpPr/>
          <p:nvPr/>
        </p:nvCxnSpPr>
        <p:spPr>
          <a:xfrm flipH="1">
            <a:off x="5353050" y="1162050"/>
            <a:ext cx="9525" cy="558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879527" y="1005221"/>
            <a:ext cx="1814920" cy="369332"/>
          </a:xfrm>
          <a:prstGeom prst="rect">
            <a:avLst/>
          </a:prstGeom>
          <a:noFill/>
        </p:spPr>
        <p:txBody>
          <a:bodyPr wrap="none" rtlCol="0">
            <a:spAutoFit/>
          </a:bodyPr>
          <a:lstStyle/>
          <a:p>
            <a:r>
              <a:rPr lang="fr-FR" u="sng" dirty="0" smtClean="0"/>
              <a:t>MCML </a:t>
            </a:r>
            <a:r>
              <a:rPr lang="fr-FR" u="sng" dirty="0" err="1" smtClean="0"/>
              <a:t>algorithm</a:t>
            </a:r>
            <a:r>
              <a:rPr lang="fr-FR" u="sng" dirty="0" smtClean="0"/>
              <a:t> </a:t>
            </a:r>
            <a:endParaRPr lang="fr-FR" u="sng" dirty="0"/>
          </a:p>
        </p:txBody>
      </p:sp>
      <p:sp>
        <p:nvSpPr>
          <p:cNvPr id="10" name="ZoneTexte 9"/>
          <p:cNvSpPr txBox="1"/>
          <p:nvPr/>
        </p:nvSpPr>
        <p:spPr>
          <a:xfrm>
            <a:off x="5584752" y="1024271"/>
            <a:ext cx="5058051" cy="369332"/>
          </a:xfrm>
          <a:prstGeom prst="rect">
            <a:avLst/>
          </a:prstGeom>
          <a:noFill/>
        </p:spPr>
        <p:txBody>
          <a:bodyPr wrap="none" rtlCol="0">
            <a:spAutoFit/>
          </a:bodyPr>
          <a:lstStyle/>
          <a:p>
            <a:r>
              <a:rPr lang="fr-FR" u="sng" dirty="0" err="1" smtClean="0"/>
              <a:t>Deep</a:t>
            </a:r>
            <a:r>
              <a:rPr lang="fr-FR" u="sng" dirty="0" smtClean="0"/>
              <a:t> </a:t>
            </a:r>
            <a:r>
              <a:rPr lang="fr-FR" u="sng" dirty="0" err="1" smtClean="0"/>
              <a:t>leaning</a:t>
            </a:r>
            <a:r>
              <a:rPr lang="fr-FR" u="sng" dirty="0" smtClean="0"/>
              <a:t> </a:t>
            </a:r>
            <a:r>
              <a:rPr lang="fr-FR" u="sng" dirty="0" err="1" smtClean="0"/>
              <a:t>method</a:t>
            </a:r>
            <a:r>
              <a:rPr lang="fr-FR" u="sng" dirty="0" smtClean="0"/>
              <a:t> for source </a:t>
            </a:r>
            <a:r>
              <a:rPr lang="fr-FR" u="sng" dirty="0" err="1" smtClean="0"/>
              <a:t>number</a:t>
            </a:r>
            <a:r>
              <a:rPr lang="fr-FR" u="sng" dirty="0" smtClean="0"/>
              <a:t> estimation</a:t>
            </a:r>
            <a:endParaRPr lang="fr-FR" u="sng" dirty="0"/>
          </a:p>
        </p:txBody>
      </p:sp>
      <p:sp>
        <p:nvSpPr>
          <p:cNvPr id="11" name="ZoneTexte 10"/>
          <p:cNvSpPr txBox="1"/>
          <p:nvPr/>
        </p:nvSpPr>
        <p:spPr>
          <a:xfrm>
            <a:off x="123825" y="1447800"/>
            <a:ext cx="5124450" cy="4185761"/>
          </a:xfrm>
          <a:prstGeom prst="rect">
            <a:avLst/>
          </a:prstGeom>
          <a:noFill/>
        </p:spPr>
        <p:txBody>
          <a:bodyPr wrap="square" rtlCol="0">
            <a:spAutoFit/>
          </a:bodyPr>
          <a:lstStyle/>
          <a:p>
            <a:pPr marL="285750" indent="-285750">
              <a:buFont typeface="Wingdings" panose="05000000000000000000" pitchFamily="2" charset="2"/>
              <a:buChar char="§"/>
            </a:pPr>
            <a:r>
              <a:rPr lang="fr-FR" sz="1400" dirty="0" smtClean="0"/>
              <a:t>The </a:t>
            </a:r>
            <a:r>
              <a:rPr lang="fr-FR" sz="1400" dirty="0" err="1" smtClean="0"/>
              <a:t>algorithm</a:t>
            </a:r>
            <a:r>
              <a:rPr lang="fr-FR" sz="1400" dirty="0" smtClean="0"/>
              <a:t> relies on a white and </a:t>
            </a:r>
            <a:r>
              <a:rPr lang="fr-FR" sz="1400" dirty="0" err="1" smtClean="0"/>
              <a:t>gaussian</a:t>
            </a:r>
            <a:r>
              <a:rPr lang="fr-FR" sz="1400" dirty="0" smtClean="0"/>
              <a:t> source </a:t>
            </a:r>
            <a:r>
              <a:rPr lang="fr-FR" sz="1400" dirty="0" err="1" smtClean="0"/>
              <a:t>assumption</a:t>
            </a:r>
            <a:r>
              <a:rPr lang="fr-FR" sz="1400" dirty="0" smtClean="0"/>
              <a:t>.</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The estimation of the </a:t>
            </a:r>
            <a:r>
              <a:rPr lang="fr-FR" sz="1400" dirty="0" err="1" smtClean="0"/>
              <a:t>wavefront</a:t>
            </a:r>
            <a:r>
              <a:rPr lang="fr-FR" sz="1400" dirty="0" smtClean="0"/>
              <a:t> </a:t>
            </a:r>
            <a:r>
              <a:rPr lang="fr-FR" sz="1400" dirty="0" err="1" smtClean="0"/>
              <a:t>parameters</a:t>
            </a:r>
            <a:r>
              <a:rPr lang="fr-FR" sz="1400" dirty="0" smtClean="0"/>
              <a:t> </a:t>
            </a:r>
            <a:r>
              <a:rPr lang="fr-FR" sz="1400" dirty="0" err="1" smtClean="0"/>
              <a:t>is</a:t>
            </a:r>
            <a:r>
              <a:rPr lang="fr-FR" sz="1400" dirty="0" smtClean="0"/>
              <a:t> </a:t>
            </a:r>
            <a:r>
              <a:rPr lang="fr-FR" sz="1400" dirty="0" err="1" smtClean="0"/>
              <a:t>performed</a:t>
            </a:r>
            <a:r>
              <a:rPr lang="fr-FR" sz="1400" dirty="0" smtClean="0"/>
              <a:t> by the </a:t>
            </a:r>
            <a:r>
              <a:rPr lang="fr-FR" sz="1400" dirty="0" err="1" smtClean="0"/>
              <a:t>likelihood</a:t>
            </a:r>
            <a:r>
              <a:rPr lang="fr-FR" sz="1400" dirty="0" smtClean="0"/>
              <a:t> </a:t>
            </a:r>
            <a:r>
              <a:rPr lang="fr-FR" sz="1400" dirty="0" err="1" smtClean="0"/>
              <a:t>function</a:t>
            </a:r>
            <a:r>
              <a:rPr lang="fr-FR" sz="1400" dirty="0" smtClean="0"/>
              <a:t> </a:t>
            </a:r>
            <a:r>
              <a:rPr lang="fr-FR" sz="1400" dirty="0" err="1" smtClean="0"/>
              <a:t>computed</a:t>
            </a:r>
            <a:r>
              <a:rPr lang="fr-FR" sz="1400" dirty="0" smtClean="0"/>
              <a:t> on a (</a:t>
            </a:r>
            <a:r>
              <a:rPr lang="el-GR" sz="1400" dirty="0" smtClean="0"/>
              <a:t>θ</a:t>
            </a:r>
            <a:r>
              <a:rPr lang="fr-FR" sz="1400" dirty="0" smtClean="0"/>
              <a:t>,v) </a:t>
            </a:r>
            <a:r>
              <a:rPr lang="fr-FR" sz="1400" dirty="0" err="1" smtClean="0"/>
              <a:t>grid</a:t>
            </a:r>
            <a:r>
              <a:rPr lang="fr-FR" sz="1400" dirty="0" smtClean="0"/>
              <a:t>.</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A </a:t>
            </a:r>
            <a:r>
              <a:rPr lang="fr-FR" sz="1400" dirty="0" err="1" smtClean="0"/>
              <a:t>parabolic</a:t>
            </a:r>
            <a:r>
              <a:rPr lang="fr-FR" sz="1400" dirty="0" smtClean="0"/>
              <a:t> interpolation </a:t>
            </a:r>
            <a:r>
              <a:rPr lang="fr-FR" sz="1400" dirty="0" err="1" smtClean="0"/>
              <a:t>around</a:t>
            </a:r>
            <a:r>
              <a:rPr lang="fr-FR" sz="1400" dirty="0" smtClean="0"/>
              <a:t> the maximum on the </a:t>
            </a:r>
            <a:r>
              <a:rPr lang="fr-FR" sz="1400" dirty="0" err="1" smtClean="0"/>
              <a:t>grid</a:t>
            </a:r>
            <a:r>
              <a:rPr lang="fr-FR" sz="1400" dirty="0" smtClean="0"/>
              <a:t> </a:t>
            </a:r>
            <a:r>
              <a:rPr lang="fr-FR" sz="1400" dirty="0" err="1" smtClean="0"/>
              <a:t>is</a:t>
            </a:r>
            <a:r>
              <a:rPr lang="fr-FR" sz="1400" dirty="0" smtClean="0"/>
              <a:t> </a:t>
            </a:r>
            <a:r>
              <a:rPr lang="fr-FR" sz="1400" dirty="0" err="1" smtClean="0"/>
              <a:t>performed</a:t>
            </a:r>
            <a:r>
              <a:rPr lang="fr-FR" sz="1400" dirty="0" smtClean="0"/>
              <a:t> to </a:t>
            </a:r>
            <a:r>
              <a:rPr lang="fr-FR" sz="1400" dirty="0" err="1" smtClean="0"/>
              <a:t>avoid</a:t>
            </a:r>
            <a:r>
              <a:rPr lang="fr-FR" sz="1400" dirty="0" smtClean="0"/>
              <a:t> </a:t>
            </a:r>
            <a:r>
              <a:rPr lang="fr-FR" sz="1400" dirty="0" err="1" smtClean="0"/>
              <a:t>any</a:t>
            </a:r>
            <a:r>
              <a:rPr lang="fr-FR" sz="1400" dirty="0" smtClean="0"/>
              <a:t> accumulation at </a:t>
            </a:r>
            <a:r>
              <a:rPr lang="fr-FR" sz="1400" dirty="0" err="1" smtClean="0"/>
              <a:t>grid</a:t>
            </a:r>
            <a:r>
              <a:rPr lang="fr-FR" sz="1400" dirty="0" smtClean="0"/>
              <a:t> </a:t>
            </a:r>
            <a:r>
              <a:rPr lang="fr-FR" sz="1400" dirty="0" err="1" smtClean="0"/>
              <a:t>nodes</a:t>
            </a:r>
            <a:r>
              <a:rPr lang="fr-FR" sz="1400" dirty="0" smtClean="0"/>
              <a:t>.</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The </a:t>
            </a:r>
            <a:r>
              <a:rPr lang="fr-FR" sz="1400" dirty="0" err="1" smtClean="0"/>
              <a:t>detection</a:t>
            </a:r>
            <a:r>
              <a:rPr lang="fr-FR" sz="1400" dirty="0" smtClean="0"/>
              <a:t> </a:t>
            </a:r>
            <a:r>
              <a:rPr lang="fr-FR" sz="1400" dirty="0" err="1" smtClean="0"/>
              <a:t>function</a:t>
            </a:r>
            <a:r>
              <a:rPr lang="fr-FR" sz="1400" dirty="0" smtClean="0"/>
              <a:t> </a:t>
            </a:r>
            <a:r>
              <a:rPr lang="fr-FR" sz="1400" dirty="0" err="1" smtClean="0"/>
              <a:t>is</a:t>
            </a:r>
            <a:r>
              <a:rPr lang="fr-FR" sz="1400" dirty="0" smtClean="0"/>
              <a:t> </a:t>
            </a:r>
            <a:r>
              <a:rPr lang="fr-FR" sz="1400" dirty="0" err="1" smtClean="0"/>
              <a:t>perfomed</a:t>
            </a:r>
            <a:r>
              <a:rPr lang="fr-FR" sz="1400" dirty="0" smtClean="0"/>
              <a:t> by the </a:t>
            </a:r>
            <a:r>
              <a:rPr lang="fr-FR" sz="1400" dirty="0" err="1" smtClean="0"/>
              <a:t>Generalized</a:t>
            </a:r>
            <a:r>
              <a:rPr lang="fr-FR" sz="1400" dirty="0" smtClean="0"/>
              <a:t> </a:t>
            </a:r>
            <a:r>
              <a:rPr lang="fr-FR" sz="1400" dirty="0" err="1" smtClean="0"/>
              <a:t>Likelihood</a:t>
            </a:r>
            <a:r>
              <a:rPr lang="fr-FR" sz="1400" dirty="0" smtClean="0"/>
              <a:t> Ratio (GLR).</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A p-value </a:t>
            </a:r>
            <a:r>
              <a:rPr lang="fr-FR" sz="1400" dirty="0" err="1" smtClean="0"/>
              <a:t>threshold</a:t>
            </a:r>
            <a:r>
              <a:rPr lang="fr-FR" sz="1400" dirty="0" smtClean="0"/>
              <a:t> </a:t>
            </a:r>
            <a:r>
              <a:rPr lang="fr-FR" sz="1400" dirty="0" err="1" smtClean="0"/>
              <a:t>is</a:t>
            </a:r>
            <a:r>
              <a:rPr lang="fr-FR" sz="1400" dirty="0" smtClean="0"/>
              <a:t> </a:t>
            </a:r>
            <a:r>
              <a:rPr lang="fr-FR" sz="1400" dirty="0" err="1" smtClean="0"/>
              <a:t>implemented</a:t>
            </a:r>
            <a:r>
              <a:rPr lang="fr-FR" sz="1400" dirty="0" smtClean="0"/>
              <a:t> to </a:t>
            </a:r>
            <a:r>
              <a:rPr lang="fr-FR" sz="1400" dirty="0" err="1" smtClean="0"/>
              <a:t>discriminate</a:t>
            </a:r>
            <a:r>
              <a:rPr lang="fr-FR" sz="1400" dirty="0" smtClean="0"/>
              <a:t> noise </a:t>
            </a:r>
            <a:r>
              <a:rPr lang="fr-FR" sz="1400" dirty="0" err="1" smtClean="0"/>
              <a:t>from</a:t>
            </a:r>
            <a:r>
              <a:rPr lang="fr-FR" sz="1400" dirty="0" smtClean="0"/>
              <a:t> signal of </a:t>
            </a:r>
            <a:r>
              <a:rPr lang="fr-FR" sz="1400" dirty="0" err="1" smtClean="0"/>
              <a:t>interest</a:t>
            </a:r>
            <a:r>
              <a:rPr lang="fr-FR" sz="1400" dirty="0" smtClean="0"/>
              <a:t> on the basis of the GLR.</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In the </a:t>
            </a:r>
            <a:r>
              <a:rPr lang="fr-FR" sz="1400" dirty="0" err="1" smtClean="0"/>
              <a:t>multisource</a:t>
            </a:r>
            <a:r>
              <a:rPr lang="fr-FR" sz="1400" dirty="0" smtClean="0"/>
              <a:t> case </a:t>
            </a:r>
            <a:r>
              <a:rPr lang="fr-FR" sz="1400" dirty="0" err="1" smtClean="0"/>
              <a:t>many</a:t>
            </a:r>
            <a:r>
              <a:rPr lang="fr-FR" sz="1400" dirty="0" smtClean="0"/>
              <a:t> maxima are </a:t>
            </a:r>
            <a:r>
              <a:rPr lang="fr-FR" sz="1400" dirty="0" err="1" smtClean="0"/>
              <a:t>selected</a:t>
            </a:r>
            <a:r>
              <a:rPr lang="fr-FR" sz="1400" dirty="0" smtClean="0"/>
              <a:t>. </a:t>
            </a:r>
            <a:r>
              <a:rPr lang="fr-FR" sz="1400" dirty="0" err="1" smtClean="0"/>
              <a:t>They</a:t>
            </a:r>
            <a:r>
              <a:rPr lang="fr-FR" sz="1400" dirty="0" smtClean="0"/>
              <a:t> a</a:t>
            </a:r>
            <a:r>
              <a:rPr lang="en-US" sz="1400" dirty="0" smtClean="0"/>
              <a:t>re </a:t>
            </a:r>
            <a:r>
              <a:rPr lang="en-US" sz="1400" dirty="0"/>
              <a:t>sorted in descending order of likelihood. </a:t>
            </a:r>
            <a:r>
              <a:rPr lang="en-US" sz="1400" dirty="0" smtClean="0"/>
              <a:t>Each maxima </a:t>
            </a:r>
            <a:r>
              <a:rPr lang="en-US" sz="1400" dirty="0"/>
              <a:t>has an associated error. If the </a:t>
            </a:r>
            <a:r>
              <a:rPr lang="en-US" sz="1400" dirty="0" smtClean="0"/>
              <a:t>maximum </a:t>
            </a:r>
            <a:r>
              <a:rPr lang="en-US" sz="1400" dirty="0" err="1"/>
              <a:t>i</a:t>
            </a:r>
            <a:r>
              <a:rPr lang="en-US" sz="1400" dirty="0"/>
              <a:t> is included in the error of the </a:t>
            </a:r>
            <a:r>
              <a:rPr lang="en-US" sz="1400" dirty="0" smtClean="0"/>
              <a:t>maximum i-1, the maximum </a:t>
            </a:r>
            <a:r>
              <a:rPr lang="en-US" sz="1400" dirty="0" err="1" smtClean="0"/>
              <a:t>i</a:t>
            </a:r>
            <a:r>
              <a:rPr lang="en-US" sz="1400" dirty="0" smtClean="0"/>
              <a:t> is </a:t>
            </a:r>
            <a:r>
              <a:rPr lang="en-US" sz="1400" dirty="0"/>
              <a:t>deleted</a:t>
            </a:r>
            <a:r>
              <a:rPr lang="en-US" sz="1400" dirty="0" smtClean="0"/>
              <a:t>.</a:t>
            </a:r>
            <a:endParaRPr lang="fr-FR" sz="1400" dirty="0"/>
          </a:p>
        </p:txBody>
      </p:sp>
      <p:sp>
        <p:nvSpPr>
          <p:cNvPr id="12" name="ZoneTexte 11"/>
          <p:cNvSpPr txBox="1"/>
          <p:nvPr/>
        </p:nvSpPr>
        <p:spPr>
          <a:xfrm>
            <a:off x="5367999" y="1447800"/>
            <a:ext cx="5436927" cy="4616648"/>
          </a:xfrm>
          <a:prstGeom prst="rect">
            <a:avLst/>
          </a:prstGeom>
          <a:noFill/>
        </p:spPr>
        <p:txBody>
          <a:bodyPr wrap="square" rtlCol="0">
            <a:spAutoFit/>
          </a:bodyPr>
          <a:lstStyle/>
          <a:p>
            <a:pPr marL="285750" indent="-285750">
              <a:buFont typeface="Wingdings" panose="05000000000000000000" pitchFamily="2" charset="2"/>
              <a:buChar char="§"/>
            </a:pPr>
            <a:r>
              <a:rPr lang="fr-FR" sz="1400" dirty="0" smtClean="0"/>
              <a:t>The architecture </a:t>
            </a:r>
            <a:r>
              <a:rPr lang="fr-FR" sz="1400" dirty="0" err="1" smtClean="0"/>
              <a:t>used</a:t>
            </a:r>
            <a:r>
              <a:rPr lang="fr-FR" sz="1400" dirty="0" smtClean="0"/>
              <a:t> </a:t>
            </a:r>
            <a:r>
              <a:rPr lang="fr-FR" sz="1400" dirty="0" err="1" smtClean="0"/>
              <a:t>follows</a:t>
            </a:r>
            <a:r>
              <a:rPr lang="fr-FR" sz="1400" dirty="0" smtClean="0"/>
              <a:t> the </a:t>
            </a:r>
            <a:r>
              <a:rPr lang="fr-FR" sz="1400" dirty="0" err="1" smtClean="0"/>
              <a:t>work</a:t>
            </a:r>
            <a:r>
              <a:rPr lang="fr-FR" sz="1400" dirty="0" smtClean="0"/>
              <a:t> of Rogers (2021) on the estimation of radar sources.</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This architecture uses as input, the covariance matrix of the </a:t>
            </a:r>
            <a:r>
              <a:rPr lang="fr-FR" sz="1400" dirty="0" err="1" smtClean="0"/>
              <a:t>signals</a:t>
            </a:r>
            <a:r>
              <a:rPr lang="fr-FR" sz="1400" dirty="0" smtClean="0"/>
              <a:t> </a:t>
            </a:r>
            <a:r>
              <a:rPr lang="fr-FR" sz="1400" dirty="0" err="1" smtClean="0"/>
              <a:t>with</a:t>
            </a:r>
            <a:r>
              <a:rPr lang="fr-FR" sz="1400" dirty="0" smtClean="0"/>
              <a:t> the </a:t>
            </a:r>
            <a:r>
              <a:rPr lang="fr-FR" sz="1400" dirty="0" err="1" smtClean="0"/>
              <a:t>associated</a:t>
            </a:r>
            <a:r>
              <a:rPr lang="fr-FR" sz="1400" dirty="0" smtClean="0"/>
              <a:t> </a:t>
            </a:r>
            <a:r>
              <a:rPr lang="fr-FR" sz="1400" dirty="0" err="1" smtClean="0"/>
              <a:t>eigenvalues</a:t>
            </a:r>
            <a:r>
              <a:rPr lang="fr-FR" sz="1400" dirty="0" smtClean="0"/>
              <a:t> in a </a:t>
            </a:r>
            <a:r>
              <a:rPr lang="fr-FR" sz="1400" dirty="0" err="1" smtClean="0"/>
              <a:t>vector</a:t>
            </a:r>
            <a:r>
              <a:rPr lang="fr-FR" sz="1400" dirty="0" smtClean="0"/>
              <a:t>:                                 </a:t>
            </a:r>
            <a:r>
              <a:rPr lang="fr-FR" sz="1400" dirty="0" smtClean="0"/>
              <a:t>.</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The architecture </a:t>
            </a:r>
            <a:r>
              <a:rPr lang="fr-FR" sz="1400" dirty="0" err="1" smtClean="0"/>
              <a:t>is</a:t>
            </a:r>
            <a:r>
              <a:rPr lang="fr-FR" sz="1400" dirty="0" smtClean="0"/>
              <a:t> a </a:t>
            </a:r>
            <a:r>
              <a:rPr lang="fr-FR" sz="1400" dirty="0" err="1" smtClean="0"/>
              <a:t>multiperceptron</a:t>
            </a:r>
            <a:r>
              <a:rPr lang="fr-FR" sz="1400" dirty="0" smtClean="0"/>
              <a:t> </a:t>
            </a:r>
            <a:r>
              <a:rPr lang="fr-FR" sz="1400" dirty="0" err="1" smtClean="0"/>
              <a:t>that</a:t>
            </a:r>
            <a:r>
              <a:rPr lang="fr-FR" sz="1400" dirty="0" smtClean="0"/>
              <a:t> </a:t>
            </a:r>
            <a:r>
              <a:rPr lang="fr-FR" sz="1400" dirty="0" err="1" smtClean="0"/>
              <a:t>stacks</a:t>
            </a:r>
            <a:r>
              <a:rPr lang="fr-FR" sz="1400" dirty="0" smtClean="0"/>
              <a:t> six sets of </a:t>
            </a:r>
            <a:r>
              <a:rPr lang="fr-FR" sz="1400" dirty="0" err="1" smtClean="0"/>
              <a:t>fully-connected</a:t>
            </a:r>
            <a:r>
              <a:rPr lang="fr-FR" sz="1400" dirty="0" smtClean="0"/>
              <a:t> </a:t>
            </a:r>
            <a:r>
              <a:rPr lang="fr-FR" sz="1400" dirty="0" err="1" smtClean="0"/>
              <a:t>layers</a:t>
            </a:r>
            <a:r>
              <a:rPr lang="fr-FR" sz="1400" dirty="0" smtClean="0"/>
              <a:t>, </a:t>
            </a:r>
            <a:r>
              <a:rPr lang="fr-FR" sz="1400" dirty="0" err="1" smtClean="0"/>
              <a:t>rectified</a:t>
            </a:r>
            <a:r>
              <a:rPr lang="fr-FR" sz="1400" dirty="0" smtClean="0"/>
              <a:t> </a:t>
            </a:r>
            <a:r>
              <a:rPr lang="fr-FR" sz="1400" dirty="0" err="1" smtClean="0"/>
              <a:t>linear</a:t>
            </a:r>
            <a:r>
              <a:rPr lang="fr-FR" sz="1400" dirty="0" smtClean="0"/>
              <a:t> unit, batch </a:t>
            </a:r>
            <a:r>
              <a:rPr lang="fr-FR" sz="1400" dirty="0" err="1" smtClean="0"/>
              <a:t>normalization</a:t>
            </a:r>
            <a:r>
              <a:rPr lang="fr-FR" sz="1400" dirty="0" smtClean="0"/>
              <a:t> and dropout </a:t>
            </a:r>
            <a:r>
              <a:rPr lang="fr-FR" sz="1400" dirty="0" err="1" smtClean="0"/>
              <a:t>layers</a:t>
            </a:r>
            <a:r>
              <a:rPr lang="fr-FR" sz="1400" dirty="0" smtClean="0"/>
              <a:t>. It ends </a:t>
            </a:r>
            <a:r>
              <a:rPr lang="fr-FR" sz="1400" dirty="0" err="1" smtClean="0"/>
              <a:t>with</a:t>
            </a:r>
            <a:r>
              <a:rPr lang="fr-FR" sz="1400" dirty="0" smtClean="0"/>
              <a:t> a </a:t>
            </a:r>
            <a:r>
              <a:rPr lang="fr-FR" sz="1400" dirty="0" err="1" smtClean="0"/>
              <a:t>softmax</a:t>
            </a:r>
            <a:r>
              <a:rPr lang="fr-FR" sz="1400" dirty="0" smtClean="0"/>
              <a:t> for multi-classes classification.</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An </a:t>
            </a:r>
            <a:r>
              <a:rPr lang="fr-FR" sz="1400" dirty="0" err="1" smtClean="0"/>
              <a:t>adam</a:t>
            </a:r>
            <a:r>
              <a:rPr lang="fr-FR" sz="1400" dirty="0" smtClean="0"/>
              <a:t> </a:t>
            </a:r>
            <a:r>
              <a:rPr lang="fr-FR" sz="1400" dirty="0" err="1" smtClean="0"/>
              <a:t>optimizer</a:t>
            </a:r>
            <a:r>
              <a:rPr lang="fr-FR" sz="1400" dirty="0" smtClean="0"/>
              <a:t> and </a:t>
            </a:r>
            <a:r>
              <a:rPr lang="fr-FR" sz="1400" dirty="0" err="1" smtClean="0"/>
              <a:t>sparse</a:t>
            </a:r>
            <a:r>
              <a:rPr lang="fr-FR" sz="1400" dirty="0" smtClean="0"/>
              <a:t> </a:t>
            </a:r>
            <a:r>
              <a:rPr lang="fr-FR" sz="1400" dirty="0" err="1" smtClean="0"/>
              <a:t>categorical</a:t>
            </a:r>
            <a:r>
              <a:rPr lang="fr-FR" sz="1400" dirty="0" smtClean="0"/>
              <a:t> </a:t>
            </a:r>
            <a:r>
              <a:rPr lang="fr-FR" sz="1400" dirty="0" err="1" smtClean="0"/>
              <a:t>crossentropy</a:t>
            </a:r>
            <a:r>
              <a:rPr lang="fr-FR" sz="1400" dirty="0" smtClean="0"/>
              <a:t> </a:t>
            </a:r>
            <a:r>
              <a:rPr lang="fr-FR" sz="1400" dirty="0" err="1" smtClean="0"/>
              <a:t>loss</a:t>
            </a:r>
            <a:r>
              <a:rPr lang="fr-FR" sz="1400" dirty="0" smtClean="0"/>
              <a:t> </a:t>
            </a:r>
            <a:r>
              <a:rPr lang="fr-FR" sz="1400" dirty="0" err="1" smtClean="0"/>
              <a:t>function</a:t>
            </a:r>
            <a:r>
              <a:rPr lang="fr-FR" sz="1400" dirty="0" smtClean="0"/>
              <a:t> are </a:t>
            </a:r>
            <a:r>
              <a:rPr lang="fr-FR" sz="1400" dirty="0" err="1" smtClean="0"/>
              <a:t>used</a:t>
            </a:r>
            <a:r>
              <a:rPr lang="fr-FR" sz="1400" dirty="0" smtClean="0"/>
              <a:t>.</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For </a:t>
            </a:r>
            <a:r>
              <a:rPr lang="fr-FR" sz="1400" dirty="0" err="1" smtClean="0"/>
              <a:t>each</a:t>
            </a:r>
            <a:r>
              <a:rPr lang="fr-FR" sz="1400" dirty="0" smtClean="0"/>
              <a:t> </a:t>
            </a:r>
            <a:r>
              <a:rPr lang="fr-FR" sz="1400" dirty="0" err="1" smtClean="0"/>
              <a:t>frequency</a:t>
            </a:r>
            <a:r>
              <a:rPr lang="fr-FR" sz="1400" dirty="0" smtClean="0"/>
              <a:t> bands and class (1 to 3 sources) </a:t>
            </a:r>
            <a:r>
              <a:rPr lang="fr-FR" sz="1400" dirty="0" err="1" smtClean="0"/>
              <a:t>studied</a:t>
            </a:r>
            <a:r>
              <a:rPr lang="fr-FR" sz="1400" dirty="0" smtClean="0"/>
              <a:t> </a:t>
            </a:r>
            <a:r>
              <a:rPr lang="fr-FR" sz="1400" dirty="0" err="1" smtClean="0"/>
              <a:t>there</a:t>
            </a:r>
            <a:r>
              <a:rPr lang="fr-FR" sz="1400" dirty="0" smtClean="0"/>
              <a:t> </a:t>
            </a:r>
            <a:r>
              <a:rPr lang="fr-FR" sz="1400" dirty="0" smtClean="0"/>
              <a:t>are </a:t>
            </a:r>
            <a:r>
              <a:rPr lang="fr-FR" sz="1400" dirty="0" smtClean="0"/>
              <a:t>140 000 cases </a:t>
            </a:r>
            <a:r>
              <a:rPr lang="fr-FR" sz="1400" dirty="0" err="1" smtClean="0"/>
              <a:t>with</a:t>
            </a:r>
            <a:r>
              <a:rPr lang="fr-FR" sz="1400" dirty="0" smtClean="0"/>
              <a:t> SNR </a:t>
            </a:r>
            <a:r>
              <a:rPr lang="fr-FR" sz="1400" dirty="0" err="1" smtClean="0"/>
              <a:t>varying</a:t>
            </a:r>
            <a:r>
              <a:rPr lang="fr-FR" sz="1400" dirty="0" smtClean="0"/>
              <a:t> </a:t>
            </a:r>
            <a:r>
              <a:rPr lang="fr-FR" sz="1400" dirty="0" err="1" smtClean="0"/>
              <a:t>from</a:t>
            </a:r>
            <a:r>
              <a:rPr lang="fr-FR" sz="1400" dirty="0" smtClean="0"/>
              <a:t> -10 dB to 30 dB to </a:t>
            </a:r>
            <a:r>
              <a:rPr lang="fr-FR" sz="1400" dirty="0" err="1" smtClean="0"/>
              <a:t>simulate</a:t>
            </a:r>
            <a:r>
              <a:rPr lang="fr-FR" sz="1400" dirty="0" smtClean="0"/>
              <a:t> the SNR </a:t>
            </a:r>
            <a:r>
              <a:rPr lang="fr-FR" sz="1400" dirty="0" err="1" smtClean="0"/>
              <a:t>difference</a:t>
            </a:r>
            <a:r>
              <a:rPr lang="fr-FR" sz="1400" dirty="0" smtClean="0"/>
              <a:t> </a:t>
            </a:r>
            <a:r>
              <a:rPr lang="fr-FR" sz="1400" dirty="0" err="1" smtClean="0"/>
              <a:t>between</a:t>
            </a:r>
            <a:r>
              <a:rPr lang="fr-FR" sz="1400" dirty="0" smtClean="0"/>
              <a:t> </a:t>
            </a:r>
            <a:r>
              <a:rPr lang="fr-FR" sz="1400" dirty="0" err="1" smtClean="0"/>
              <a:t>both</a:t>
            </a:r>
            <a:r>
              <a:rPr lang="fr-FR" sz="1400" dirty="0" smtClean="0"/>
              <a:t> impulsive and permanent sources.</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The data are split in 70% </a:t>
            </a:r>
            <a:r>
              <a:rPr lang="fr-FR" sz="1400" dirty="0" err="1" smtClean="0"/>
              <a:t>learning</a:t>
            </a:r>
            <a:r>
              <a:rPr lang="fr-FR" sz="1400" dirty="0" smtClean="0"/>
              <a:t>, 20% validation and 10% test. 500 </a:t>
            </a:r>
            <a:r>
              <a:rPr lang="fr-FR" sz="1400" dirty="0" err="1" smtClean="0"/>
              <a:t>epochs</a:t>
            </a:r>
            <a:r>
              <a:rPr lang="fr-FR" sz="1400" dirty="0" smtClean="0"/>
              <a:t> </a:t>
            </a:r>
            <a:r>
              <a:rPr lang="fr-FR" sz="1400" dirty="0" err="1" smtClean="0"/>
              <a:t>with</a:t>
            </a:r>
            <a:r>
              <a:rPr lang="fr-FR" sz="1400" dirty="0" smtClean="0"/>
              <a:t> 450 </a:t>
            </a:r>
            <a:r>
              <a:rPr lang="fr-FR" sz="1400" dirty="0" err="1" smtClean="0"/>
              <a:t>batchs</a:t>
            </a:r>
            <a:r>
              <a:rPr lang="fr-FR" sz="1400" dirty="0" smtClean="0"/>
              <a:t> of datas and a callback.</a:t>
            </a:r>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endParaRPr lang="fr-FR" sz="1400" dirty="0" smtClean="0"/>
          </a:p>
        </p:txBody>
      </p:sp>
      <mc:AlternateContent xmlns:mc="http://schemas.openxmlformats.org/markup-compatibility/2006" xmlns:a14="http://schemas.microsoft.com/office/drawing/2010/main">
        <mc:Choice Requires="a14">
          <p:sp>
            <p:nvSpPr>
              <p:cNvPr id="13" name="ZoneTexte 12"/>
              <p:cNvSpPr txBox="1">
                <a:spLocks noChangeAspect="1"/>
              </p:cNvSpPr>
              <p:nvPr/>
            </p:nvSpPr>
            <p:spPr>
              <a:xfrm>
                <a:off x="8980627" y="2312551"/>
                <a:ext cx="1265988" cy="242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𝑣</m:t>
                      </m:r>
                      <m:r>
                        <a:rPr lang="fr-FR" sz="1400" b="0" i="1" smtClean="0">
                          <a:latin typeface="Cambria Math" panose="02040503050406030204" pitchFamily="18" charset="0"/>
                        </a:rPr>
                        <m:t>=</m:t>
                      </m:r>
                      <m:acc>
                        <m:accPr>
                          <m:chr m:val="̂"/>
                          <m:ctrlPr>
                            <a:rPr lang="fr-FR" sz="1400" b="0" i="1" smtClean="0">
                              <a:latin typeface="Cambria Math" panose="02040503050406030204" pitchFamily="18" charset="0"/>
                            </a:rPr>
                          </m:ctrlPr>
                        </m:accPr>
                        <m:e>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𝑅</m:t>
                              </m:r>
                            </m:e>
                            <m:sub>
                              <m:r>
                                <a:rPr lang="fr-FR" sz="1400" b="0" i="1" smtClean="0">
                                  <a:latin typeface="Cambria Math" panose="02040503050406030204" pitchFamily="18" charset="0"/>
                                </a:rPr>
                                <m:t>𝑧𝑧</m:t>
                              </m:r>
                            </m:sub>
                          </m:sSub>
                        </m:e>
                      </m:acc>
                      <m:r>
                        <a:rPr lang="fr-FR" sz="1400" b="0" i="1" smtClean="0">
                          <a:latin typeface="Cambria Math" panose="02040503050406030204" pitchFamily="18" charset="0"/>
                        </a:rPr>
                        <m:t>, </m:t>
                      </m:r>
                      <m:sSub>
                        <m:sSubPr>
                          <m:ctrlPr>
                            <a:rPr lang="fr-FR" sz="1400" b="0" i="1" smtClean="0">
                              <a:latin typeface="Cambria Math" panose="02040503050406030204" pitchFamily="18" charset="0"/>
                            </a:rPr>
                          </m:ctrlPr>
                        </m:sSubPr>
                        <m:e>
                          <m:r>
                            <m:rPr>
                              <m:sty m:val="p"/>
                            </m:rPr>
                            <a:rPr lang="el-GR" sz="1400" b="0" i="1" smtClean="0">
                              <a:latin typeface="Cambria Math" panose="02040503050406030204" pitchFamily="18" charset="0"/>
                            </a:rPr>
                            <m:t>λ</m:t>
                          </m:r>
                        </m:e>
                        <m:sub>
                          <m:r>
                            <a:rPr lang="fr-FR" sz="1400" b="0" i="1" smtClean="0">
                              <a:latin typeface="Cambria Math" panose="02040503050406030204" pitchFamily="18" charset="0"/>
                            </a:rPr>
                            <m:t>1,…,</m:t>
                          </m:r>
                          <m:r>
                            <a:rPr lang="fr-FR" sz="1400" b="0" i="1" smtClean="0">
                              <a:latin typeface="Cambria Math" panose="02040503050406030204" pitchFamily="18" charset="0"/>
                            </a:rPr>
                            <m:t>𝑀</m:t>
                          </m:r>
                        </m:sub>
                      </m:sSub>
                      <m:r>
                        <a:rPr lang="fr-FR" sz="1400" b="0" i="1" smtClean="0">
                          <a:latin typeface="Cambria Math" panose="02040503050406030204" pitchFamily="18" charset="0"/>
                        </a:rPr>
                        <m:t>]</m:t>
                      </m:r>
                    </m:oMath>
                  </m:oMathPara>
                </a14:m>
                <a:endParaRPr lang="fr-FR" sz="1400" dirty="0"/>
              </a:p>
            </p:txBody>
          </p:sp>
        </mc:Choice>
        <mc:Fallback xmlns="">
          <p:sp>
            <p:nvSpPr>
              <p:cNvPr id="13" name="ZoneTexte 12"/>
              <p:cNvSpPr txBox="1">
                <a:spLocks noRot="1" noChangeAspect="1" noMove="1" noResize="1" noEditPoints="1" noAdjustHandles="1" noChangeArrowheads="1" noChangeShapeType="1" noTextEdit="1"/>
              </p:cNvSpPr>
              <p:nvPr/>
            </p:nvSpPr>
            <p:spPr>
              <a:xfrm>
                <a:off x="8980627" y="2312551"/>
                <a:ext cx="1265988" cy="242823"/>
              </a:xfrm>
              <a:prstGeom prst="rect">
                <a:avLst/>
              </a:prstGeom>
              <a:blipFill>
                <a:blip r:embed="rId3"/>
                <a:stretch>
                  <a:fillRect l="-1442" t="-20000" r="-4327" b="-27500"/>
                </a:stretch>
              </a:blipFill>
            </p:spPr>
            <p:txBody>
              <a:bodyPr/>
              <a:lstStyle/>
              <a:p>
                <a:r>
                  <a:rPr lang="fr-FR">
                    <a:noFill/>
                  </a:rPr>
                  <a:t> </a:t>
                </a:r>
              </a:p>
            </p:txBody>
          </p:sp>
        </mc:Fallback>
      </mc:AlternateContent>
      <p:sp>
        <p:nvSpPr>
          <p:cNvPr id="14" name="Rectangle à coins arrondis 13"/>
          <p:cNvSpPr/>
          <p:nvPr/>
        </p:nvSpPr>
        <p:spPr>
          <a:xfrm>
            <a:off x="5584752" y="5581650"/>
            <a:ext cx="5058051" cy="11620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ReL</a:t>
            </a:r>
            <a:endParaRPr lang="fr-FR" dirty="0"/>
          </a:p>
        </p:txBody>
      </p:sp>
      <p:sp>
        <p:nvSpPr>
          <p:cNvPr id="15" name="ZoneTexte 14"/>
          <p:cNvSpPr txBox="1"/>
          <p:nvPr/>
        </p:nvSpPr>
        <p:spPr>
          <a:xfrm>
            <a:off x="5584752" y="5585846"/>
            <a:ext cx="4921323" cy="1169551"/>
          </a:xfrm>
          <a:prstGeom prst="rect">
            <a:avLst/>
          </a:prstGeom>
          <a:noFill/>
        </p:spPr>
        <p:txBody>
          <a:bodyPr wrap="square" rtlCol="0">
            <a:spAutoFit/>
          </a:bodyPr>
          <a:lstStyle/>
          <a:p>
            <a:r>
              <a:rPr lang="fr-FR" sz="1400" u="sng" dirty="0" err="1" smtClean="0"/>
              <a:t>ReLu</a:t>
            </a:r>
            <a:r>
              <a:rPr lang="fr-FR" sz="1400" dirty="0" smtClean="0"/>
              <a:t> : activation </a:t>
            </a:r>
            <a:r>
              <a:rPr lang="fr-FR" sz="1400" dirty="0" err="1" smtClean="0"/>
              <a:t>function</a:t>
            </a:r>
            <a:r>
              <a:rPr lang="fr-FR" sz="1400" dirty="0" smtClean="0"/>
              <a:t> of dense </a:t>
            </a:r>
            <a:r>
              <a:rPr lang="fr-FR" sz="1400" dirty="0" err="1" smtClean="0"/>
              <a:t>layers</a:t>
            </a:r>
            <a:r>
              <a:rPr lang="fr-FR" sz="1400" dirty="0" smtClean="0"/>
              <a:t>.</a:t>
            </a:r>
          </a:p>
          <a:p>
            <a:r>
              <a:rPr lang="fr-FR" sz="1400" u="sng" dirty="0" smtClean="0"/>
              <a:t>Batch </a:t>
            </a:r>
            <a:r>
              <a:rPr lang="fr-FR" sz="1400" u="sng" dirty="0" err="1" smtClean="0"/>
              <a:t>normalization</a:t>
            </a:r>
            <a:r>
              <a:rPr lang="fr-FR" sz="1400" u="sng" dirty="0" smtClean="0"/>
              <a:t> </a:t>
            </a:r>
            <a:r>
              <a:rPr lang="fr-FR" sz="1400" dirty="0" smtClean="0"/>
              <a:t>: </a:t>
            </a:r>
            <a:r>
              <a:rPr lang="fr-FR" sz="1400" dirty="0" err="1" smtClean="0"/>
              <a:t>Stabilize</a:t>
            </a:r>
            <a:r>
              <a:rPr lang="fr-FR" sz="1400" dirty="0" smtClean="0"/>
              <a:t> the data </a:t>
            </a:r>
            <a:r>
              <a:rPr lang="fr-FR" sz="1400" dirty="0" err="1" smtClean="0"/>
              <a:t>across</a:t>
            </a:r>
            <a:r>
              <a:rPr lang="fr-FR" sz="1400" dirty="0" smtClean="0"/>
              <a:t> the network.</a:t>
            </a:r>
          </a:p>
          <a:p>
            <a:r>
              <a:rPr lang="fr-FR" sz="1400" u="sng" dirty="0" smtClean="0"/>
              <a:t>Dropout</a:t>
            </a:r>
            <a:r>
              <a:rPr lang="fr-FR" sz="1400" dirty="0" smtClean="0"/>
              <a:t> : </a:t>
            </a:r>
            <a:r>
              <a:rPr lang="fr-FR" sz="1400" dirty="0" err="1" smtClean="0"/>
              <a:t>Avoid</a:t>
            </a:r>
            <a:r>
              <a:rPr lang="fr-FR" sz="1400" dirty="0" smtClean="0"/>
              <a:t> </a:t>
            </a:r>
            <a:r>
              <a:rPr lang="fr-FR" sz="1400" dirty="0" err="1" smtClean="0"/>
              <a:t>overfitting</a:t>
            </a:r>
            <a:r>
              <a:rPr lang="fr-FR" sz="1400" dirty="0" smtClean="0"/>
              <a:t> by </a:t>
            </a:r>
            <a:r>
              <a:rPr lang="fr-FR" sz="1400" dirty="0" err="1" smtClean="0"/>
              <a:t>randomly</a:t>
            </a:r>
            <a:r>
              <a:rPr lang="fr-FR" sz="1400" dirty="0" smtClean="0"/>
              <a:t> </a:t>
            </a:r>
            <a:r>
              <a:rPr lang="fr-FR" sz="1400" dirty="0" err="1" smtClean="0"/>
              <a:t>silent</a:t>
            </a:r>
            <a:r>
              <a:rPr lang="fr-FR" sz="1400" dirty="0" smtClean="0"/>
              <a:t> connections.</a:t>
            </a:r>
          </a:p>
          <a:p>
            <a:r>
              <a:rPr lang="fr-FR" sz="1400" u="sng" dirty="0" smtClean="0"/>
              <a:t>Callback</a:t>
            </a:r>
            <a:r>
              <a:rPr lang="fr-FR" sz="1400" dirty="0" smtClean="0"/>
              <a:t> : Stop the </a:t>
            </a:r>
            <a:r>
              <a:rPr lang="fr-FR" sz="1400" dirty="0" err="1" smtClean="0"/>
              <a:t>learning</a:t>
            </a:r>
            <a:r>
              <a:rPr lang="fr-FR" sz="1400" dirty="0" smtClean="0"/>
              <a:t> if the validation </a:t>
            </a:r>
            <a:r>
              <a:rPr lang="fr-FR" sz="1400" dirty="0" err="1" smtClean="0"/>
              <a:t>loss</a:t>
            </a:r>
            <a:r>
              <a:rPr lang="fr-FR" sz="1400" dirty="0" smtClean="0"/>
              <a:t> </a:t>
            </a:r>
            <a:r>
              <a:rPr lang="fr-FR" sz="1400" dirty="0" err="1" smtClean="0"/>
              <a:t>function</a:t>
            </a:r>
            <a:r>
              <a:rPr lang="fr-FR" sz="1400" dirty="0" smtClean="0"/>
              <a:t> </a:t>
            </a:r>
            <a:r>
              <a:rPr lang="fr-FR" sz="1400" dirty="0" err="1" smtClean="0"/>
              <a:t>stagnates</a:t>
            </a:r>
            <a:r>
              <a:rPr lang="fr-FR" sz="1400" dirty="0" smtClean="0"/>
              <a:t> </a:t>
            </a:r>
            <a:r>
              <a:rPr lang="fr-FR" sz="1400" dirty="0" err="1" smtClean="0"/>
              <a:t>beyong</a:t>
            </a:r>
            <a:r>
              <a:rPr lang="fr-FR" sz="1400" dirty="0" smtClean="0"/>
              <a:t> 50 </a:t>
            </a:r>
            <a:r>
              <a:rPr lang="fr-FR" sz="1400" dirty="0" err="1" smtClean="0"/>
              <a:t>iterations</a:t>
            </a:r>
            <a:r>
              <a:rPr lang="fr-FR" sz="1400" dirty="0" smtClean="0"/>
              <a:t>.</a:t>
            </a:r>
            <a:endParaRPr lang="fr-FR" sz="1400" dirty="0"/>
          </a:p>
        </p:txBody>
      </p:sp>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a:t>
            </a:r>
            <a:r>
              <a:rPr lang="en-US" sz="1800" dirty="0" smtClean="0">
                <a:solidFill>
                  <a:schemeClr val="bg1"/>
                </a:solidFill>
                <a:latin typeface="Arial" panose="020B0604020202020204" pitchFamily="34" charset="0"/>
                <a:cs typeface="Arial" panose="020B0604020202020204" pitchFamily="34" charset="0"/>
              </a:rPr>
              <a:t>Multisource estimations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P3.5-050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4356" t="21696" r="6156" b="7637"/>
          <a:stretch/>
        </p:blipFill>
        <p:spPr>
          <a:xfrm>
            <a:off x="28575" y="1118393"/>
            <a:ext cx="9001125" cy="3657600"/>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4508" t="47377" r="5530" b="31192"/>
          <a:stretch/>
        </p:blipFill>
        <p:spPr>
          <a:xfrm>
            <a:off x="28575" y="4828383"/>
            <a:ext cx="9048750" cy="771525"/>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4450" t="47377" r="5493" b="31457"/>
          <a:stretch/>
        </p:blipFill>
        <p:spPr>
          <a:xfrm>
            <a:off x="28575" y="5599908"/>
            <a:ext cx="9058275" cy="762000"/>
          </a:xfrm>
          <a:prstGeom prst="rect">
            <a:avLst/>
          </a:prstGeom>
        </p:spPr>
      </p:pic>
      <p:sp>
        <p:nvSpPr>
          <p:cNvPr id="10" name="ZoneTexte 9"/>
          <p:cNvSpPr txBox="1"/>
          <p:nvPr/>
        </p:nvSpPr>
        <p:spPr>
          <a:xfrm>
            <a:off x="9014367" y="1079278"/>
            <a:ext cx="1806033" cy="3754874"/>
          </a:xfrm>
          <a:prstGeom prst="rect">
            <a:avLst/>
          </a:prstGeom>
          <a:noFill/>
        </p:spPr>
        <p:txBody>
          <a:bodyPr wrap="square" rtlCol="0">
            <a:spAutoFit/>
          </a:bodyPr>
          <a:lstStyle/>
          <a:p>
            <a:r>
              <a:rPr lang="fr-FR" sz="1400" dirty="0" smtClean="0"/>
              <a:t>1st source : </a:t>
            </a:r>
            <a:r>
              <a:rPr lang="fr-FR" sz="1400" dirty="0" err="1" smtClean="0"/>
              <a:t>wind</a:t>
            </a:r>
            <a:r>
              <a:rPr lang="fr-FR" sz="1400" dirty="0" smtClean="0"/>
              <a:t> </a:t>
            </a:r>
            <a:r>
              <a:rPr lang="fr-FR" sz="1400" dirty="0" err="1" smtClean="0"/>
              <a:t>farms</a:t>
            </a:r>
            <a:r>
              <a:rPr lang="fr-FR" sz="1400" dirty="0" smtClean="0"/>
              <a:t> (</a:t>
            </a:r>
            <a:r>
              <a:rPr lang="fr-FR" sz="1400" dirty="0" err="1" smtClean="0"/>
              <a:t>yellow</a:t>
            </a:r>
            <a:r>
              <a:rPr lang="fr-FR" sz="1400" dirty="0" smtClean="0"/>
              <a:t>, orange), </a:t>
            </a:r>
            <a:r>
              <a:rPr lang="fr-FR" sz="1400" dirty="0" err="1" smtClean="0"/>
              <a:t>microbaroms</a:t>
            </a:r>
            <a:r>
              <a:rPr lang="fr-FR" sz="1400" dirty="0" smtClean="0"/>
              <a:t> (</a:t>
            </a:r>
            <a:r>
              <a:rPr lang="fr-FR" sz="1400" dirty="0" err="1" smtClean="0"/>
              <a:t>blue</a:t>
            </a:r>
            <a:r>
              <a:rPr lang="fr-FR" sz="1400" dirty="0" smtClean="0"/>
              <a:t>), </a:t>
            </a:r>
            <a:r>
              <a:rPr lang="fr-FR" sz="1400" dirty="0" err="1" smtClean="0"/>
              <a:t>Baikonur</a:t>
            </a:r>
            <a:r>
              <a:rPr lang="fr-FR" sz="1400" dirty="0" smtClean="0"/>
              <a:t> </a:t>
            </a:r>
            <a:r>
              <a:rPr lang="fr-FR" sz="1400" dirty="0" err="1" smtClean="0"/>
              <a:t>launch</a:t>
            </a:r>
            <a:r>
              <a:rPr lang="fr-FR" sz="1400" dirty="0" smtClean="0"/>
              <a:t> (green : 22h40-23h), </a:t>
            </a:r>
            <a:r>
              <a:rPr lang="fr-FR" sz="1400" dirty="0" err="1" smtClean="0"/>
              <a:t>wideband</a:t>
            </a:r>
            <a:r>
              <a:rPr lang="fr-FR" sz="1400" dirty="0" smtClean="0"/>
              <a:t> source (green), </a:t>
            </a:r>
            <a:r>
              <a:rPr lang="fr-FR" sz="1400" dirty="0" err="1" smtClean="0"/>
              <a:t>mining</a:t>
            </a:r>
            <a:r>
              <a:rPr lang="fr-FR" sz="1400" dirty="0" smtClean="0"/>
              <a:t> </a:t>
            </a:r>
            <a:r>
              <a:rPr lang="fr-FR" sz="1400" dirty="0" err="1" smtClean="0"/>
              <a:t>activity</a:t>
            </a:r>
            <a:r>
              <a:rPr lang="fr-FR" sz="1400" dirty="0" smtClean="0"/>
              <a:t> (light </a:t>
            </a:r>
            <a:r>
              <a:rPr lang="fr-FR" sz="1400" dirty="0" err="1" smtClean="0"/>
              <a:t>blue</a:t>
            </a:r>
            <a:r>
              <a:rPr lang="fr-FR" sz="1400" dirty="0" smtClean="0"/>
              <a:t> at high </a:t>
            </a:r>
            <a:r>
              <a:rPr lang="fr-FR" sz="1400" dirty="0" err="1" smtClean="0"/>
              <a:t>frequency</a:t>
            </a:r>
            <a:r>
              <a:rPr lang="fr-FR" sz="1400" dirty="0" smtClean="0"/>
              <a:t>).</a:t>
            </a:r>
          </a:p>
          <a:p>
            <a:endParaRPr lang="fr-FR" sz="1400" dirty="0"/>
          </a:p>
          <a:p>
            <a:r>
              <a:rPr lang="fr-FR" sz="1400" dirty="0" smtClean="0"/>
              <a:t>The </a:t>
            </a:r>
            <a:r>
              <a:rPr lang="fr-FR" sz="1400" dirty="0" err="1" smtClean="0"/>
              <a:t>predictions</a:t>
            </a:r>
            <a:r>
              <a:rPr lang="fr-FR" sz="1400" dirty="0" smtClean="0"/>
              <a:t> are </a:t>
            </a:r>
            <a:r>
              <a:rPr lang="fr-FR" sz="1400" dirty="0" err="1" smtClean="0"/>
              <a:t>taken</a:t>
            </a:r>
            <a:r>
              <a:rPr lang="fr-FR" sz="1400" dirty="0" smtClean="0"/>
              <a:t> </a:t>
            </a:r>
            <a:r>
              <a:rPr lang="fr-FR" sz="1400" dirty="0" err="1" smtClean="0"/>
              <a:t>into</a:t>
            </a:r>
            <a:r>
              <a:rPr lang="fr-FR" sz="1400" dirty="0" smtClean="0"/>
              <a:t> </a:t>
            </a:r>
            <a:r>
              <a:rPr lang="fr-FR" sz="1400" dirty="0" err="1" smtClean="0"/>
              <a:t>account</a:t>
            </a:r>
            <a:r>
              <a:rPr lang="fr-FR" sz="1400" dirty="0" smtClean="0"/>
              <a:t> if the </a:t>
            </a:r>
            <a:r>
              <a:rPr lang="fr-FR" sz="1400" dirty="0" err="1" smtClean="0"/>
              <a:t>probability</a:t>
            </a:r>
            <a:r>
              <a:rPr lang="fr-FR" sz="1400" dirty="0" smtClean="0"/>
              <a:t> </a:t>
            </a:r>
            <a:r>
              <a:rPr lang="fr-FR" sz="1400" dirty="0" err="1" smtClean="0"/>
              <a:t>exceeds</a:t>
            </a:r>
            <a:r>
              <a:rPr lang="fr-FR" sz="1400" dirty="0" smtClean="0"/>
              <a:t> </a:t>
            </a:r>
            <a:r>
              <a:rPr lang="fr-FR" sz="1400" dirty="0" smtClean="0"/>
              <a:t>95%, the </a:t>
            </a:r>
            <a:r>
              <a:rPr lang="fr-FR" sz="1400" dirty="0" err="1" smtClean="0"/>
              <a:t>number</a:t>
            </a:r>
            <a:r>
              <a:rPr lang="fr-FR" sz="1400" dirty="0" smtClean="0"/>
              <a:t> of </a:t>
            </a:r>
            <a:r>
              <a:rPr lang="fr-FR" sz="1400" dirty="0" smtClean="0"/>
              <a:t>sources </a:t>
            </a:r>
            <a:r>
              <a:rPr lang="fr-FR" sz="1400" dirty="0" err="1" smtClean="0"/>
              <a:t>is</a:t>
            </a:r>
            <a:r>
              <a:rPr lang="fr-FR" sz="1400" dirty="0" smtClean="0"/>
              <a:t> </a:t>
            </a:r>
            <a:r>
              <a:rPr lang="fr-FR" sz="1400" dirty="0" err="1" smtClean="0"/>
              <a:t>three</a:t>
            </a:r>
            <a:r>
              <a:rPr lang="fr-FR" sz="1400" dirty="0" smtClean="0"/>
              <a:t> </a:t>
            </a:r>
            <a:r>
              <a:rPr lang="fr-FR" sz="1400" dirty="0" err="1" smtClean="0"/>
              <a:t>otherwise</a:t>
            </a:r>
            <a:r>
              <a:rPr lang="fr-FR" sz="1400" dirty="0" smtClean="0"/>
              <a:t>.</a:t>
            </a:r>
          </a:p>
        </p:txBody>
      </p:sp>
      <p:sp>
        <p:nvSpPr>
          <p:cNvPr id="11" name="ZoneTexte 10"/>
          <p:cNvSpPr txBox="1"/>
          <p:nvPr/>
        </p:nvSpPr>
        <p:spPr>
          <a:xfrm>
            <a:off x="9100600" y="5060256"/>
            <a:ext cx="989951" cy="307777"/>
          </a:xfrm>
          <a:prstGeom prst="rect">
            <a:avLst/>
          </a:prstGeom>
          <a:noFill/>
        </p:spPr>
        <p:txBody>
          <a:bodyPr wrap="none" rtlCol="0">
            <a:spAutoFit/>
          </a:bodyPr>
          <a:lstStyle/>
          <a:p>
            <a:r>
              <a:rPr lang="fr-FR" sz="1400" dirty="0" smtClean="0"/>
              <a:t>2nd source</a:t>
            </a:r>
            <a:endParaRPr lang="fr-FR" sz="1400" dirty="0"/>
          </a:p>
        </p:txBody>
      </p:sp>
      <p:sp>
        <p:nvSpPr>
          <p:cNvPr id="12" name="ZoneTexte 11"/>
          <p:cNvSpPr txBox="1"/>
          <p:nvPr/>
        </p:nvSpPr>
        <p:spPr>
          <a:xfrm>
            <a:off x="9086850" y="5886644"/>
            <a:ext cx="955454" cy="307777"/>
          </a:xfrm>
          <a:prstGeom prst="rect">
            <a:avLst/>
          </a:prstGeom>
          <a:noFill/>
        </p:spPr>
        <p:txBody>
          <a:bodyPr wrap="none" rtlCol="0">
            <a:spAutoFit/>
          </a:bodyPr>
          <a:lstStyle/>
          <a:p>
            <a:r>
              <a:rPr lang="fr-FR" sz="1400" dirty="0" smtClean="0"/>
              <a:t>3rd source</a:t>
            </a:r>
            <a:endParaRPr lang="fr-FR" sz="1400" dirty="0"/>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P3.5-050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sp>
        <p:nvSpPr>
          <p:cNvPr id="8" name="ZoneTexte 7"/>
          <p:cNvSpPr txBox="1"/>
          <p:nvPr/>
        </p:nvSpPr>
        <p:spPr>
          <a:xfrm>
            <a:off x="400051" y="1419225"/>
            <a:ext cx="9814466" cy="4401205"/>
          </a:xfrm>
          <a:prstGeom prst="rect">
            <a:avLst/>
          </a:prstGeom>
          <a:noFill/>
        </p:spPr>
        <p:txBody>
          <a:bodyPr wrap="square" rtlCol="0">
            <a:spAutoFit/>
          </a:bodyPr>
          <a:lstStyle/>
          <a:p>
            <a:pPr marL="285750" indent="-285750">
              <a:buFont typeface="Wingdings" panose="05000000000000000000" pitchFamily="2" charset="2"/>
              <a:buChar char="§"/>
            </a:pPr>
            <a:r>
              <a:rPr lang="fr-FR" sz="1400" dirty="0" smtClean="0"/>
              <a:t>To </a:t>
            </a:r>
            <a:r>
              <a:rPr lang="fr-FR" sz="1400" dirty="0" err="1" smtClean="0"/>
              <a:t>conclude</a:t>
            </a:r>
            <a:r>
              <a:rPr lang="fr-FR" sz="1400" dirty="0" smtClean="0"/>
              <a:t>, the MCML </a:t>
            </a:r>
            <a:r>
              <a:rPr lang="fr-FR" sz="1400" dirty="0" err="1" smtClean="0"/>
              <a:t>algorithm</a:t>
            </a:r>
            <a:r>
              <a:rPr lang="fr-FR" sz="1400" dirty="0" smtClean="0"/>
              <a:t> has been </a:t>
            </a:r>
            <a:r>
              <a:rPr lang="fr-FR" sz="1400" dirty="0" err="1" smtClean="0"/>
              <a:t>implemented</a:t>
            </a:r>
            <a:r>
              <a:rPr lang="fr-FR" sz="1400" dirty="0" smtClean="0"/>
              <a:t> by </a:t>
            </a:r>
            <a:r>
              <a:rPr lang="fr-FR" sz="1400" dirty="0" err="1" smtClean="0"/>
              <a:t>selecting</a:t>
            </a:r>
            <a:r>
              <a:rPr lang="fr-FR" sz="1400" dirty="0" smtClean="0"/>
              <a:t> multiple maxima of the </a:t>
            </a:r>
            <a:r>
              <a:rPr lang="fr-FR" sz="1400" dirty="0" err="1" smtClean="0"/>
              <a:t>likelihood</a:t>
            </a:r>
            <a:r>
              <a:rPr lang="fr-FR" sz="1400" dirty="0" smtClean="0"/>
              <a:t> </a:t>
            </a:r>
            <a:r>
              <a:rPr lang="fr-FR" sz="1400" dirty="0" err="1" smtClean="0"/>
              <a:t>function</a:t>
            </a:r>
            <a:r>
              <a:rPr lang="fr-FR" sz="1400" dirty="0" smtClean="0"/>
              <a:t>.</a:t>
            </a:r>
          </a:p>
          <a:p>
            <a:pPr marL="285750" indent="-285750">
              <a:buFont typeface="Wingdings" panose="05000000000000000000" pitchFamily="2" charset="2"/>
              <a:buChar char="§"/>
            </a:pPr>
            <a:endParaRPr lang="fr-FR" sz="1400" dirty="0" smtClean="0"/>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In </a:t>
            </a:r>
            <a:r>
              <a:rPr lang="fr-FR" sz="1400" dirty="0" err="1" smtClean="0"/>
              <a:t>order</a:t>
            </a:r>
            <a:r>
              <a:rPr lang="fr-FR" sz="1400" dirty="0" smtClean="0"/>
              <a:t> to </a:t>
            </a:r>
            <a:r>
              <a:rPr lang="fr-FR" sz="1400" dirty="0" err="1" smtClean="0"/>
              <a:t>avoid</a:t>
            </a:r>
            <a:r>
              <a:rPr lang="fr-FR" sz="1400" dirty="0" smtClean="0"/>
              <a:t> the </a:t>
            </a:r>
            <a:r>
              <a:rPr lang="fr-FR" sz="1400" dirty="0" err="1" smtClean="0"/>
              <a:t>selection</a:t>
            </a:r>
            <a:r>
              <a:rPr lang="fr-FR" sz="1400" dirty="0" smtClean="0"/>
              <a:t> of </a:t>
            </a:r>
            <a:r>
              <a:rPr lang="fr-FR" sz="1400" dirty="0" err="1" smtClean="0"/>
              <a:t>wrong</a:t>
            </a:r>
            <a:r>
              <a:rPr lang="fr-FR" sz="1400" dirty="0" smtClean="0"/>
              <a:t> maxima a </a:t>
            </a:r>
            <a:r>
              <a:rPr lang="fr-FR" sz="1400" dirty="0" err="1" smtClean="0"/>
              <a:t>deep</a:t>
            </a:r>
            <a:r>
              <a:rPr lang="fr-FR" sz="1400" dirty="0" smtClean="0"/>
              <a:t> </a:t>
            </a:r>
            <a:r>
              <a:rPr lang="fr-FR" sz="1400" dirty="0" err="1" smtClean="0"/>
              <a:t>learning</a:t>
            </a:r>
            <a:r>
              <a:rPr lang="fr-FR" sz="1400" dirty="0" smtClean="0"/>
              <a:t> </a:t>
            </a:r>
            <a:r>
              <a:rPr lang="fr-FR" sz="1400" dirty="0" err="1" smtClean="0"/>
              <a:t>method</a:t>
            </a:r>
            <a:r>
              <a:rPr lang="fr-FR" sz="1400" dirty="0" smtClean="0"/>
              <a:t> has been </a:t>
            </a:r>
            <a:r>
              <a:rPr lang="fr-FR" sz="1400" dirty="0" err="1" smtClean="0"/>
              <a:t>implemented</a:t>
            </a:r>
            <a:r>
              <a:rPr lang="fr-FR" sz="1400" dirty="0" smtClean="0"/>
              <a:t> to </a:t>
            </a:r>
            <a:r>
              <a:rPr lang="fr-FR" sz="1400" dirty="0" err="1" smtClean="0"/>
              <a:t>estimate</a:t>
            </a:r>
            <a:r>
              <a:rPr lang="fr-FR" sz="1400" dirty="0" smtClean="0"/>
              <a:t> the </a:t>
            </a:r>
            <a:r>
              <a:rPr lang="fr-FR" sz="1400" dirty="0" err="1" smtClean="0"/>
              <a:t>number</a:t>
            </a:r>
            <a:r>
              <a:rPr lang="fr-FR" sz="1400" dirty="0" smtClean="0"/>
              <a:t> of sources.</a:t>
            </a:r>
          </a:p>
          <a:p>
            <a:pPr marL="285750" indent="-285750">
              <a:buFont typeface="Wingdings" panose="05000000000000000000" pitchFamily="2" charset="2"/>
              <a:buChar char="§"/>
            </a:pPr>
            <a:endParaRPr lang="fr-FR" sz="1400" dirty="0" smtClean="0"/>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fr-FR" sz="1400" dirty="0" smtClean="0"/>
              <a:t>This </a:t>
            </a:r>
            <a:r>
              <a:rPr lang="fr-FR" sz="1400" dirty="0" err="1" smtClean="0"/>
              <a:t>method</a:t>
            </a:r>
            <a:r>
              <a:rPr lang="fr-FR" sz="1400" dirty="0" smtClean="0"/>
              <a:t> </a:t>
            </a:r>
            <a:r>
              <a:rPr lang="fr-FR" sz="1400" dirty="0" smtClean="0"/>
              <a:t>shows </a:t>
            </a:r>
            <a:r>
              <a:rPr lang="fr-FR" sz="1400" dirty="0" smtClean="0"/>
              <a:t>good </a:t>
            </a:r>
            <a:r>
              <a:rPr lang="fr-FR" sz="1400" dirty="0" err="1" smtClean="0"/>
              <a:t>results</a:t>
            </a:r>
            <a:r>
              <a:rPr lang="fr-FR" sz="1400" dirty="0" smtClean="0"/>
              <a:t> by </a:t>
            </a:r>
            <a:r>
              <a:rPr lang="en-US" sz="1400" dirty="0"/>
              <a:t>avoiding the </a:t>
            </a:r>
            <a:r>
              <a:rPr lang="en-US" sz="1400" dirty="0" smtClean="0"/>
              <a:t>duplicate selection </a:t>
            </a:r>
            <a:r>
              <a:rPr lang="en-US" sz="1400" dirty="0"/>
              <a:t>of </a:t>
            </a:r>
            <a:r>
              <a:rPr lang="en-US" sz="1400" dirty="0" smtClean="0"/>
              <a:t>high-SNR sources </a:t>
            </a:r>
            <a:r>
              <a:rPr lang="en-US" sz="1400" dirty="0"/>
              <a:t>but the probability is still low </a:t>
            </a:r>
            <a:r>
              <a:rPr lang="en-US" sz="1400" dirty="0" smtClean="0"/>
              <a:t>in some cases, in particular at </a:t>
            </a:r>
            <a:r>
              <a:rPr lang="en-US" sz="1400" dirty="0" smtClean="0"/>
              <a:t>high </a:t>
            </a:r>
            <a:r>
              <a:rPr lang="en-US" sz="1400" dirty="0" smtClean="0"/>
              <a:t>frequency. </a:t>
            </a:r>
          </a:p>
          <a:p>
            <a:pPr marL="285750" indent="-285750">
              <a:buFont typeface="Wingdings" panose="05000000000000000000" pitchFamily="2" charset="2"/>
              <a:buChar char="§"/>
            </a:pPr>
            <a:endParaRPr lang="en-US" sz="1400" dirty="0" smtClean="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smtClean="0"/>
              <a:t>The </a:t>
            </a:r>
            <a:r>
              <a:rPr lang="en-US" sz="1400" dirty="0"/>
              <a:t>ground truth is unknown that is why it’s difficult to verify real results</a:t>
            </a:r>
            <a:r>
              <a:rPr lang="en-US" sz="1400" dirty="0" smtClean="0"/>
              <a:t>.</a:t>
            </a:r>
            <a:r>
              <a:rPr lang="fr-FR" sz="1400" dirty="0" smtClean="0"/>
              <a:t> </a:t>
            </a:r>
          </a:p>
          <a:p>
            <a:pPr marL="285750" indent="-285750">
              <a:buFont typeface="Wingdings" panose="05000000000000000000" pitchFamily="2" charset="2"/>
              <a:buChar char="§"/>
            </a:pPr>
            <a:endParaRPr lang="fr-FR" sz="1400" dirty="0" smtClean="0"/>
          </a:p>
          <a:p>
            <a:pPr marL="285750" indent="-285750">
              <a:buFont typeface="Wingdings" panose="05000000000000000000" pitchFamily="2" charset="2"/>
              <a:buChar char="§"/>
            </a:pPr>
            <a:endParaRPr lang="fr-FR" sz="1400" dirty="0"/>
          </a:p>
          <a:p>
            <a:pPr marL="285750" indent="-285750">
              <a:buFont typeface="Wingdings" panose="05000000000000000000" pitchFamily="2" charset="2"/>
              <a:buChar char="§"/>
            </a:pPr>
            <a:r>
              <a:rPr lang="en-US" sz="1400" dirty="0"/>
              <a:t>On real signal the MCML </a:t>
            </a:r>
            <a:r>
              <a:rPr lang="en-US" sz="1400" dirty="0" smtClean="0"/>
              <a:t>has </a:t>
            </a:r>
            <a:r>
              <a:rPr lang="en-US" sz="1400" dirty="0"/>
              <a:t>shown good results in particular </a:t>
            </a:r>
            <a:r>
              <a:rPr lang="en-US" sz="1400" dirty="0" smtClean="0"/>
              <a:t>the detection of </a:t>
            </a:r>
            <a:r>
              <a:rPr lang="en-US" sz="1400" dirty="0"/>
              <a:t>overlapping </a:t>
            </a:r>
            <a:r>
              <a:rPr lang="en-US" sz="1400" dirty="0" smtClean="0"/>
              <a:t>permanent sources such as </a:t>
            </a:r>
            <a:r>
              <a:rPr lang="en-US" sz="1400" dirty="0" err="1" smtClean="0"/>
              <a:t>microbaroms</a:t>
            </a:r>
            <a:r>
              <a:rPr lang="en-US" sz="1400" dirty="0" smtClean="0"/>
              <a:t>.</a:t>
            </a:r>
          </a:p>
          <a:p>
            <a:pPr marL="285750" indent="-285750">
              <a:buFont typeface="Wingdings" panose="05000000000000000000" pitchFamily="2" charset="2"/>
              <a:buChar char="§"/>
            </a:pPr>
            <a:endParaRPr lang="en-US" sz="1400" dirty="0" smtClean="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An important task that remains to be </a:t>
            </a:r>
            <a:r>
              <a:rPr lang="en-US" sz="1400" dirty="0" smtClean="0"/>
              <a:t>done is </a:t>
            </a:r>
            <a:r>
              <a:rPr lang="en-US" sz="1400" dirty="0" smtClean="0"/>
              <a:t>to improve the detection algorithm </a:t>
            </a:r>
            <a:r>
              <a:rPr lang="en-US" sz="1400" dirty="0" smtClean="0"/>
              <a:t>to avoid the selection of </a:t>
            </a:r>
            <a:r>
              <a:rPr lang="en-US" sz="1400" dirty="0" smtClean="0"/>
              <a:t>false </a:t>
            </a:r>
            <a:r>
              <a:rPr lang="en-US" sz="1400" dirty="0" smtClean="0"/>
              <a:t>maxima that are counted to be real by the deep learning method and the p-value.</a:t>
            </a: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P3.5-050</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327" y="278271"/>
            <a:ext cx="1090043" cy="1090043"/>
          </a:xfrm>
          <a:prstGeom prst="rect">
            <a:avLst/>
          </a:prstGeom>
        </p:spPr>
      </p:pic>
      <p:sp>
        <p:nvSpPr>
          <p:cNvPr id="8" name="ZoneTexte 7"/>
          <p:cNvSpPr txBox="1"/>
          <p:nvPr/>
        </p:nvSpPr>
        <p:spPr>
          <a:xfrm>
            <a:off x="400051" y="1419225"/>
            <a:ext cx="9814466" cy="1815882"/>
          </a:xfrm>
          <a:prstGeom prst="rect">
            <a:avLst/>
          </a:prstGeom>
          <a:noFill/>
        </p:spPr>
        <p:txBody>
          <a:bodyPr wrap="square" rtlCol="0">
            <a:spAutoFit/>
          </a:bodyPr>
          <a:lstStyle/>
          <a:p>
            <a:pPr marL="285750" indent="-285750">
              <a:buFont typeface="Wingdings" panose="05000000000000000000" pitchFamily="2" charset="2"/>
              <a:buChar char="§"/>
            </a:pPr>
            <a:r>
              <a:rPr lang="en-US" sz="1400" dirty="0" smtClean="0"/>
              <a:t>B. Poste </a:t>
            </a:r>
            <a:r>
              <a:rPr lang="en-US" sz="1400" dirty="0"/>
              <a:t>and others, The multichannel maximum-likelihood (MCML) method: a new approach for infrasound detection and wave parameter estimation, </a:t>
            </a:r>
            <a:r>
              <a:rPr lang="en-US" sz="1400" i="1" dirty="0"/>
              <a:t>Geophysical Journal International</a:t>
            </a:r>
            <a:r>
              <a:rPr lang="en-US" sz="1400" dirty="0"/>
              <a:t>, Volume 232, Issue 2, February 2023, Pages 1099–1112, </a:t>
            </a:r>
            <a:r>
              <a:rPr lang="en-US" sz="1400" dirty="0">
                <a:hlinkClick r:id="rId3"/>
              </a:rPr>
              <a:t>https://</a:t>
            </a:r>
            <a:r>
              <a:rPr lang="en-US" sz="1400" dirty="0" smtClean="0">
                <a:hlinkClick r:id="rId3"/>
              </a:rPr>
              <a:t>doi.org/10.1093/gji/ggac377</a:t>
            </a:r>
            <a:r>
              <a:rPr lang="en-US" sz="1400" dirty="0" smtClean="0"/>
              <a: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Rogers, J., Ball, J. E., &amp; </a:t>
            </a:r>
            <a:r>
              <a:rPr lang="en-US" sz="1400" dirty="0" err="1"/>
              <a:t>Gurbuz</a:t>
            </a:r>
            <a:r>
              <a:rPr lang="en-US" sz="1400" dirty="0"/>
              <a:t>, A. C. (2021). Robust estimation of the number of coherent radar signal sources using deep learning. </a:t>
            </a:r>
            <a:r>
              <a:rPr lang="en-US" sz="1400" i="1" dirty="0"/>
              <a:t>IET Radar, Sonar &amp; Navigation</a:t>
            </a:r>
            <a:r>
              <a:rPr lang="en-US" sz="1400" dirty="0"/>
              <a:t>, </a:t>
            </a:r>
            <a:r>
              <a:rPr lang="en-US" sz="1400" i="1" dirty="0"/>
              <a:t>15</a:t>
            </a:r>
            <a:r>
              <a:rPr lang="en-US" sz="1400" dirty="0"/>
              <a:t>(5), </a:t>
            </a:r>
            <a:r>
              <a:rPr lang="en-US" sz="1400" dirty="0" smtClean="0"/>
              <a:t>431-440, </a:t>
            </a:r>
            <a:r>
              <a:rPr lang="fr-FR" sz="1400" dirty="0" smtClean="0">
                <a:hlinkClick r:id="rId4"/>
              </a:rPr>
              <a:t>https</a:t>
            </a:r>
            <a:r>
              <a:rPr lang="fr-FR" sz="1400" dirty="0">
                <a:hlinkClick r:id="rId4"/>
              </a:rPr>
              <a:t>://</a:t>
            </a:r>
            <a:r>
              <a:rPr lang="fr-FR" sz="1400" dirty="0" smtClean="0">
                <a:hlinkClick r:id="rId4"/>
              </a:rPr>
              <a:t>doi.org/10.1049/rsn2.12047</a:t>
            </a:r>
            <a:r>
              <a:rPr lang="en-US" sz="1400" dirty="0" smtClean="0"/>
              <a:t>.</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3412</TotalTime>
  <Words>1129</Words>
  <Application>Microsoft Office PowerPoint</Application>
  <PresentationFormat>Grand écran</PresentationFormat>
  <Paragraphs>98</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7</vt:i4>
      </vt:variant>
    </vt:vector>
  </HeadingPairs>
  <TitlesOfParts>
    <vt:vector size="14" baseType="lpstr">
      <vt:lpstr>Arial</vt:lpstr>
      <vt:lpstr>Calibri</vt:lpstr>
      <vt:lpstr>Calibri Light</vt:lpstr>
      <vt:lpstr>Cambria Math</vt:lpstr>
      <vt:lpstr>Wingdings</vt:lpstr>
      <vt:lpstr>Custom Design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POSTE Benjamin 610423</cp:lastModifiedBy>
  <cp:revision>62</cp:revision>
  <dcterms:created xsi:type="dcterms:W3CDTF">2023-04-18T13:25:54Z</dcterms:created>
  <dcterms:modified xsi:type="dcterms:W3CDTF">2023-06-06T12:23:29Z</dcterms:modified>
</cp:coreProperties>
</file>