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01" d="100"/>
          <a:sy n="10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06/01/2023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‹N°›</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smtClean="0">
                <a:solidFill>
                  <a:schemeClr val="bg1"/>
                </a:solidFill>
                <a:latin typeface="Arial" panose="020B0604020202020204" pitchFamily="34" charset="0"/>
                <a:cs typeface="Arial" panose="020B0604020202020204" pitchFamily="34" charset="0"/>
              </a:rPr>
              <a:t>P3.5-050</a:t>
            </a:r>
            <a:endParaRPr lang="en-AT" sz="3200"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C76C91B-333D-CF33-4FE9-81CDD42E9314}"/>
              </a:ext>
            </a:extLst>
          </p:cNvPr>
          <p:cNvSpPr txBox="1"/>
          <p:nvPr/>
        </p:nvSpPr>
        <p:spPr>
          <a:xfrm>
            <a:off x="2061274" y="-40506"/>
            <a:ext cx="8779790" cy="1200329"/>
          </a:xfrm>
          <a:prstGeom prst="rect">
            <a:avLst/>
          </a:prstGeom>
          <a:noFill/>
        </p:spPr>
        <p:txBody>
          <a:bodyPr wrap="square" rtlCol="0">
            <a:spAutoFit/>
          </a:bodyPr>
          <a:lstStyle/>
          <a:p>
            <a:pPr algn="ctr"/>
            <a:r>
              <a:rPr lang="en-US" sz="1600" dirty="0">
                <a:solidFill>
                  <a:schemeClr val="bg1"/>
                </a:solidFill>
                <a:latin typeface="Arial" panose="020B0604020202020204" pitchFamily="34" charset="0"/>
                <a:cs typeface="Arial" panose="020B0604020202020204" pitchFamily="34" charset="0"/>
              </a:rPr>
              <a:t>The Multichannel Maximum-Likelihood Method: Towards a Multisource Detection and Wave Parameters Estimation Using Deep Learning </a:t>
            </a:r>
            <a:endParaRPr lang="en-AT" sz="1600" dirty="0">
              <a:solidFill>
                <a:schemeClr val="bg1"/>
              </a:solidFill>
              <a:latin typeface="Arial" panose="020B0604020202020204" pitchFamily="34" charset="0"/>
              <a:cs typeface="Arial" panose="020B0604020202020204" pitchFamily="34" charset="0"/>
            </a:endParaRPr>
          </a:p>
          <a:p>
            <a:pPr algn="ctr"/>
            <a:r>
              <a:rPr lang="fr-FR" sz="1600" dirty="0">
                <a:solidFill>
                  <a:schemeClr val="bg1"/>
                </a:solidFill>
                <a:latin typeface="Arial" panose="020B0604020202020204" pitchFamily="34" charset="0"/>
                <a:cs typeface="Arial" panose="020B0604020202020204" pitchFamily="34" charset="0"/>
              </a:rPr>
              <a:t>B. </a:t>
            </a:r>
            <a:r>
              <a:rPr lang="fr-FR" sz="1600" dirty="0" smtClean="0">
                <a:solidFill>
                  <a:schemeClr val="bg1"/>
                </a:solidFill>
                <a:latin typeface="Arial" panose="020B0604020202020204" pitchFamily="34" charset="0"/>
                <a:cs typeface="Arial" panose="020B0604020202020204" pitchFamily="34" charset="0"/>
              </a:rPr>
              <a:t>Poste</a:t>
            </a:r>
            <a:r>
              <a:rPr lang="fr-FR" sz="1600" baseline="30000" dirty="0" smtClean="0">
                <a:solidFill>
                  <a:schemeClr val="bg1"/>
                </a:solidFill>
                <a:latin typeface="Arial" panose="020B0604020202020204" pitchFamily="34" charset="0"/>
                <a:cs typeface="Arial" panose="020B0604020202020204" pitchFamily="34" charset="0"/>
              </a:rPr>
              <a:t>1</a:t>
            </a:r>
            <a:r>
              <a:rPr lang="fr-FR" sz="1600" dirty="0" smtClean="0">
                <a:solidFill>
                  <a:schemeClr val="bg1"/>
                </a:solidFill>
                <a:latin typeface="Arial" panose="020B0604020202020204" pitchFamily="34" charset="0"/>
                <a:cs typeface="Arial" panose="020B0604020202020204" pitchFamily="34" charset="0"/>
              </a:rPr>
              <a:t>, </a:t>
            </a:r>
            <a:r>
              <a:rPr lang="fr-FR" sz="1600" dirty="0">
                <a:solidFill>
                  <a:schemeClr val="bg1"/>
                </a:solidFill>
                <a:latin typeface="Arial" panose="020B0604020202020204" pitchFamily="34" charset="0"/>
                <a:cs typeface="Arial" panose="020B0604020202020204" pitchFamily="34" charset="0"/>
              </a:rPr>
              <a:t>M. </a:t>
            </a:r>
            <a:r>
              <a:rPr lang="fr-FR" sz="1600" dirty="0" smtClean="0">
                <a:solidFill>
                  <a:schemeClr val="bg1"/>
                </a:solidFill>
                <a:latin typeface="Arial" panose="020B0604020202020204" pitchFamily="34" charset="0"/>
                <a:cs typeface="Arial" panose="020B0604020202020204" pitchFamily="34" charset="0"/>
              </a:rPr>
              <a:t>Charbit</a:t>
            </a:r>
            <a:r>
              <a:rPr lang="fr-FR" sz="1600" baseline="30000" dirty="0" smtClean="0">
                <a:solidFill>
                  <a:schemeClr val="bg1"/>
                </a:solidFill>
                <a:latin typeface="Arial" panose="020B0604020202020204" pitchFamily="34" charset="0"/>
                <a:cs typeface="Arial" panose="020B0604020202020204" pitchFamily="34" charset="0"/>
              </a:rPr>
              <a:t>2</a:t>
            </a:r>
            <a:r>
              <a:rPr lang="fr-FR" sz="1600" dirty="0" smtClean="0">
                <a:solidFill>
                  <a:schemeClr val="bg1"/>
                </a:solidFill>
                <a:latin typeface="Arial" panose="020B0604020202020204" pitchFamily="34" charset="0"/>
                <a:cs typeface="Arial" panose="020B0604020202020204" pitchFamily="34" charset="0"/>
              </a:rPr>
              <a:t>, </a:t>
            </a:r>
            <a:r>
              <a:rPr lang="fr-FR" sz="1600" dirty="0">
                <a:solidFill>
                  <a:schemeClr val="bg1"/>
                </a:solidFill>
                <a:latin typeface="Arial" panose="020B0604020202020204" pitchFamily="34" charset="0"/>
                <a:cs typeface="Arial" panose="020B0604020202020204" pitchFamily="34" charset="0"/>
              </a:rPr>
              <a:t>A. </a:t>
            </a:r>
            <a:r>
              <a:rPr lang="fr-FR" sz="1600" dirty="0" err="1">
                <a:solidFill>
                  <a:schemeClr val="bg1"/>
                </a:solidFill>
                <a:latin typeface="Arial" panose="020B0604020202020204" pitchFamily="34" charset="0"/>
                <a:cs typeface="Arial" panose="020B0604020202020204" pitchFamily="34" charset="0"/>
              </a:rPr>
              <a:t>Janela</a:t>
            </a:r>
            <a:r>
              <a:rPr lang="fr-FR" sz="1600" dirty="0">
                <a:solidFill>
                  <a:schemeClr val="bg1"/>
                </a:solidFill>
                <a:latin typeface="Arial" panose="020B0604020202020204" pitchFamily="34" charset="0"/>
                <a:cs typeface="Arial" panose="020B0604020202020204" pitchFamily="34" charset="0"/>
              </a:rPr>
              <a:t> </a:t>
            </a:r>
            <a:r>
              <a:rPr lang="fr-FR" sz="1600" dirty="0" smtClean="0">
                <a:solidFill>
                  <a:schemeClr val="bg1"/>
                </a:solidFill>
                <a:latin typeface="Arial" panose="020B0604020202020204" pitchFamily="34" charset="0"/>
                <a:cs typeface="Arial" panose="020B0604020202020204" pitchFamily="34" charset="0"/>
              </a:rPr>
              <a:t>Cameijo</a:t>
            </a:r>
            <a:r>
              <a:rPr lang="fr-FR" sz="1600" baseline="30000" dirty="0">
                <a:solidFill>
                  <a:schemeClr val="bg1"/>
                </a:solidFill>
                <a:latin typeface="Arial" panose="020B0604020202020204" pitchFamily="34" charset="0"/>
                <a:cs typeface="Arial" panose="020B0604020202020204" pitchFamily="34" charset="0"/>
              </a:rPr>
              <a:t>1</a:t>
            </a:r>
            <a:r>
              <a:rPr lang="fr-FR" sz="1600" dirty="0" smtClean="0">
                <a:solidFill>
                  <a:schemeClr val="bg1"/>
                </a:solidFill>
                <a:latin typeface="Arial" panose="020B0604020202020204" pitchFamily="34" charset="0"/>
                <a:cs typeface="Arial" panose="020B0604020202020204" pitchFamily="34" charset="0"/>
              </a:rPr>
              <a:t>, </a:t>
            </a:r>
            <a:r>
              <a:rPr lang="fr-FR" sz="1600" dirty="0">
                <a:solidFill>
                  <a:schemeClr val="bg1"/>
                </a:solidFill>
                <a:latin typeface="Arial" panose="020B0604020202020204" pitchFamily="34" charset="0"/>
                <a:cs typeface="Arial" panose="020B0604020202020204" pitchFamily="34" charset="0"/>
              </a:rPr>
              <a:t>A. Le </a:t>
            </a:r>
            <a:r>
              <a:rPr lang="fr-FR" sz="1600" dirty="0" smtClean="0">
                <a:solidFill>
                  <a:schemeClr val="bg1"/>
                </a:solidFill>
                <a:latin typeface="Arial" panose="020B0604020202020204" pitchFamily="34" charset="0"/>
                <a:cs typeface="Arial" panose="020B0604020202020204" pitchFamily="34" charset="0"/>
              </a:rPr>
              <a:t>Pichon</a:t>
            </a:r>
            <a:r>
              <a:rPr lang="fr-FR" sz="1600" baseline="30000" dirty="0">
                <a:solidFill>
                  <a:schemeClr val="bg1"/>
                </a:solidFill>
                <a:latin typeface="Arial" panose="020B0604020202020204" pitchFamily="34" charset="0"/>
                <a:cs typeface="Arial" panose="020B0604020202020204" pitchFamily="34" charset="0"/>
              </a:rPr>
              <a:t>1</a:t>
            </a:r>
            <a:r>
              <a:rPr lang="fr-FR" sz="1600" dirty="0" smtClean="0">
                <a:solidFill>
                  <a:schemeClr val="bg1"/>
                </a:solidFill>
                <a:latin typeface="Arial" panose="020B0604020202020204" pitchFamily="34" charset="0"/>
                <a:cs typeface="Arial" panose="020B0604020202020204" pitchFamily="34" charset="0"/>
              </a:rPr>
              <a:t>, </a:t>
            </a:r>
            <a:r>
              <a:rPr lang="fr-FR" sz="1600" dirty="0">
                <a:solidFill>
                  <a:schemeClr val="bg1"/>
                </a:solidFill>
                <a:latin typeface="Arial" panose="020B0604020202020204" pitchFamily="34" charset="0"/>
                <a:cs typeface="Arial" panose="020B0604020202020204" pitchFamily="34" charset="0"/>
              </a:rPr>
              <a:t>C. </a:t>
            </a:r>
            <a:r>
              <a:rPr lang="fr-FR" sz="1600" dirty="0" smtClean="0">
                <a:solidFill>
                  <a:schemeClr val="bg1"/>
                </a:solidFill>
                <a:latin typeface="Arial" panose="020B0604020202020204" pitchFamily="34" charset="0"/>
                <a:cs typeface="Arial" panose="020B0604020202020204" pitchFamily="34" charset="0"/>
              </a:rPr>
              <a:t>Listowski</a:t>
            </a:r>
            <a:r>
              <a:rPr lang="fr-FR" sz="1600" baseline="30000" dirty="0">
                <a:solidFill>
                  <a:schemeClr val="bg1"/>
                </a:solidFill>
                <a:latin typeface="Arial" panose="020B0604020202020204" pitchFamily="34" charset="0"/>
                <a:cs typeface="Arial" panose="020B0604020202020204" pitchFamily="34" charset="0"/>
              </a:rPr>
              <a:t>1</a:t>
            </a:r>
            <a:r>
              <a:rPr lang="fr-FR" sz="1600" dirty="0" smtClean="0">
                <a:solidFill>
                  <a:schemeClr val="bg1"/>
                </a:solidFill>
                <a:latin typeface="Arial" panose="020B0604020202020204" pitchFamily="34" charset="0"/>
                <a:cs typeface="Arial" panose="020B0604020202020204" pitchFamily="34" charset="0"/>
              </a:rPr>
              <a:t>, </a:t>
            </a:r>
            <a:r>
              <a:rPr lang="fr-FR" sz="1600" dirty="0">
                <a:solidFill>
                  <a:schemeClr val="bg1"/>
                </a:solidFill>
                <a:latin typeface="Arial" panose="020B0604020202020204" pitchFamily="34" charset="0"/>
                <a:cs typeface="Arial" panose="020B0604020202020204" pitchFamily="34" charset="0"/>
              </a:rPr>
              <a:t>F. </a:t>
            </a:r>
            <a:r>
              <a:rPr lang="fr-FR" sz="1600" dirty="0" smtClean="0">
                <a:solidFill>
                  <a:schemeClr val="bg1"/>
                </a:solidFill>
                <a:latin typeface="Arial" panose="020B0604020202020204" pitchFamily="34" charset="0"/>
                <a:cs typeface="Arial" panose="020B0604020202020204" pitchFamily="34" charset="0"/>
              </a:rPr>
              <a:t>Roueff</a:t>
            </a:r>
            <a:r>
              <a:rPr lang="fr-FR" sz="1600" baseline="30000" dirty="0" smtClean="0">
                <a:solidFill>
                  <a:schemeClr val="bg1"/>
                </a:solidFill>
                <a:latin typeface="Arial" panose="020B0604020202020204" pitchFamily="34" charset="0"/>
                <a:cs typeface="Arial" panose="020B0604020202020204" pitchFamily="34" charset="0"/>
              </a:rPr>
              <a:t>2</a:t>
            </a:r>
            <a:r>
              <a:rPr lang="fr-FR" sz="1600" dirty="0" smtClean="0">
                <a:solidFill>
                  <a:schemeClr val="bg1"/>
                </a:solidFill>
                <a:latin typeface="Arial" panose="020B0604020202020204" pitchFamily="34" charset="0"/>
                <a:cs typeface="Arial" panose="020B0604020202020204" pitchFamily="34" charset="0"/>
              </a:rPr>
              <a:t>, </a:t>
            </a:r>
            <a:r>
              <a:rPr lang="fr-FR" sz="1600" dirty="0">
                <a:solidFill>
                  <a:schemeClr val="bg1"/>
                </a:solidFill>
                <a:latin typeface="Arial" panose="020B0604020202020204" pitchFamily="34" charset="0"/>
                <a:cs typeface="Arial" panose="020B0604020202020204" pitchFamily="34" charset="0"/>
              </a:rPr>
              <a:t>J. </a:t>
            </a:r>
            <a:r>
              <a:rPr lang="fr-FR" sz="1600" dirty="0" smtClean="0">
                <a:solidFill>
                  <a:schemeClr val="bg1"/>
                </a:solidFill>
                <a:latin typeface="Arial" panose="020B0604020202020204" pitchFamily="34" charset="0"/>
                <a:cs typeface="Arial" panose="020B0604020202020204" pitchFamily="34" charset="0"/>
              </a:rPr>
              <a:t>Vergoz</a:t>
            </a:r>
            <a:r>
              <a:rPr lang="fr-FR" sz="1600" baseline="30000" dirty="0">
                <a:solidFill>
                  <a:schemeClr val="bg1"/>
                </a:solidFill>
                <a:latin typeface="Arial" panose="020B0604020202020204" pitchFamily="34" charset="0"/>
                <a:cs typeface="Arial" panose="020B0604020202020204" pitchFamily="34" charset="0"/>
              </a:rPr>
              <a:t>1</a:t>
            </a:r>
            <a:r>
              <a:rPr lang="fr-FR" sz="1600" dirty="0" smtClean="0">
                <a:solidFill>
                  <a:schemeClr val="bg1"/>
                </a:solidFill>
                <a:latin typeface="Arial" panose="020B0604020202020204" pitchFamily="34" charset="0"/>
                <a:cs typeface="Arial" panose="020B0604020202020204" pitchFamily="34" charset="0"/>
              </a:rPr>
              <a:t> </a:t>
            </a:r>
            <a:r>
              <a:rPr lang="fr-FR" sz="1200" baseline="30000" dirty="0" smtClean="0">
                <a:solidFill>
                  <a:schemeClr val="bg1"/>
                </a:solidFill>
                <a:latin typeface="Arial" panose="020B0604020202020204" pitchFamily="34" charset="0"/>
                <a:cs typeface="Arial" panose="020B0604020202020204" pitchFamily="34" charset="0"/>
              </a:rPr>
              <a:t> 1</a:t>
            </a:r>
            <a:r>
              <a:rPr lang="fr-FR" sz="1200" dirty="0" smtClean="0">
                <a:solidFill>
                  <a:schemeClr val="bg1"/>
                </a:solidFill>
                <a:latin typeface="Arial" panose="020B0604020202020204" pitchFamily="34" charset="0"/>
                <a:cs typeface="Arial" panose="020B0604020202020204" pitchFamily="34" charset="0"/>
              </a:rPr>
              <a:t>CEA</a:t>
            </a:r>
            <a:r>
              <a:rPr lang="fr-FR" sz="1200" dirty="0">
                <a:solidFill>
                  <a:schemeClr val="bg1"/>
                </a:solidFill>
                <a:latin typeface="Arial" panose="020B0604020202020204" pitchFamily="34" charset="0"/>
                <a:cs typeface="Arial" panose="020B0604020202020204" pitchFamily="34" charset="0"/>
              </a:rPr>
              <a:t>, DAM, DIF, F-91297 Arpajon, France</a:t>
            </a:r>
          </a:p>
          <a:p>
            <a:pPr algn="ctr"/>
            <a:r>
              <a:rPr lang="fr-FR" sz="1200" baseline="30000" dirty="0">
                <a:solidFill>
                  <a:schemeClr val="bg1"/>
                </a:solidFill>
                <a:latin typeface="Arial" panose="020B0604020202020204" pitchFamily="34" charset="0"/>
                <a:cs typeface="Arial" panose="020B0604020202020204" pitchFamily="34" charset="0"/>
              </a:rPr>
              <a:t>2 </a:t>
            </a:r>
            <a:r>
              <a:rPr lang="fr-FR" sz="1200" dirty="0">
                <a:solidFill>
                  <a:schemeClr val="bg1"/>
                </a:solidFill>
                <a:latin typeface="Arial" panose="020B0604020202020204" pitchFamily="34" charset="0"/>
                <a:cs typeface="Arial" panose="020B0604020202020204" pitchFamily="34" charset="0"/>
              </a:rPr>
              <a:t>Institut Mines-Telecom, 91120 Palaiseau</a:t>
            </a:r>
            <a:endParaRPr lang="en-AT" sz="1200" dirty="0">
              <a:solidFill>
                <a:schemeClr val="bg1"/>
              </a:solidFill>
              <a:latin typeface="Arial" panose="020B0604020202020204" pitchFamily="34" charset="0"/>
              <a:cs typeface="Arial" panose="020B0604020202020204" pitchFamily="34" charset="0"/>
            </a:endParaRPr>
          </a:p>
        </p:txBody>
      </p:sp>
      <p:sp>
        <p:nvSpPr>
          <p:cNvPr id="2" name="Rectangle 1"/>
          <p:cNvSpPr/>
          <p:nvPr/>
        </p:nvSpPr>
        <p:spPr>
          <a:xfrm>
            <a:off x="238932" y="1472476"/>
            <a:ext cx="11785428" cy="2862322"/>
          </a:xfrm>
          <a:prstGeom prst="rect">
            <a:avLst/>
          </a:prstGeom>
        </p:spPr>
        <p:txBody>
          <a:bodyPr wrap="square">
            <a:spAutoFit/>
          </a:bodyPr>
          <a:lstStyle/>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We present an improvement to the multichannel maximum-likelihood (MCML) method. The initially single source approach is extended to a multisource detection and wave parameters estimation algorithm</a:t>
            </a:r>
            <a:r>
              <a:rPr lang="en-US" dirty="0" smtClean="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For this aim, several maxima on the likelihood function are selected in accordance to the likelihood amplitude and the errors on the maxima. The number of sources to select is fixed by a deep learning approach</a:t>
            </a:r>
            <a:r>
              <a:rPr lang="en-US" dirty="0" smtClean="0">
                <a:latin typeface="Arial" panose="020B0604020202020204" pitchFamily="34" charset="0"/>
                <a:cs typeface="Arial" panose="020B0604020202020204" pitchFamily="34" charset="0"/>
              </a:rPr>
              <a:t>.</a:t>
            </a:r>
          </a:p>
          <a:p>
            <a:pPr marL="285750" indent="-2857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dirty="0">
                <a:latin typeface="Arial" panose="020B0604020202020204" pitchFamily="34" charset="0"/>
                <a:cs typeface="Arial" panose="020B0604020202020204" pitchFamily="34" charset="0"/>
              </a:rPr>
              <a:t>The results show that MCML is able to estimate several source that are overlapping in the same time/frequency band cell. The deep learning allows MCML to select the good number of maxima on the likelihood function.</a:t>
            </a:r>
          </a:p>
          <a:p>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l="4356" t="21696" r="6156" b="26482"/>
          <a:stretch/>
        </p:blipFill>
        <p:spPr>
          <a:xfrm>
            <a:off x="1631083" y="3870960"/>
            <a:ext cx="9001125" cy="2682240"/>
          </a:xfrm>
          <a:prstGeom prst="rect">
            <a:avLst/>
          </a:prstGeom>
        </p:spPr>
      </p:pic>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4356" t="89712" r="6156" b="7049"/>
          <a:stretch/>
        </p:blipFill>
        <p:spPr>
          <a:xfrm>
            <a:off x="1631083" y="6530340"/>
            <a:ext cx="9001125" cy="167640"/>
          </a:xfrm>
          <a:prstGeom prst="rect">
            <a:avLst/>
          </a:prstGeom>
        </p:spPr>
      </p:pic>
    </p:spTree>
    <p:extLst>
      <p:ext uri="{BB962C8B-B14F-4D97-AF65-F5344CB8AC3E}">
        <p14:creationId xmlns:p14="http://schemas.microsoft.com/office/powerpoint/2010/main" val="607453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2686</TotalTime>
  <Words>170</Words>
  <Application>Microsoft Office PowerPoint</Application>
  <PresentationFormat>Grand écran</PresentationFormat>
  <Paragraphs>10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Wingdings</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POSTE Benjamin 610423</cp:lastModifiedBy>
  <cp:revision>23</cp:revision>
  <dcterms:created xsi:type="dcterms:W3CDTF">2023-04-18T13:25:54Z</dcterms:created>
  <dcterms:modified xsi:type="dcterms:W3CDTF">2023-06-01T12:18:02Z</dcterms:modified>
</cp:coreProperties>
</file>