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  <p14:sldId id="257"/>
            <p14:sldId id="259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3" autoAdjust="0"/>
    <p:restoredTop sz="94694"/>
  </p:normalViewPr>
  <p:slideViewPr>
    <p:cSldViewPr snapToGrid="0">
      <p:cViewPr varScale="1">
        <p:scale>
          <a:sx n="72" d="100"/>
          <a:sy n="72" d="100"/>
        </p:scale>
        <p:origin x="22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06/20/2023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P3.5-483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94704863-3C27-7B96-571F-DC69BB0E2287}"/>
              </a:ext>
            </a:extLst>
          </p:cNvPr>
          <p:cNvSpPr txBox="1"/>
          <p:nvPr/>
        </p:nvSpPr>
        <p:spPr>
          <a:xfrm>
            <a:off x="1941937" y="0"/>
            <a:ext cx="88000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Azimuth Estimation in Seismic Arrays via Deep Augmented MUSIC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Khatib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 . Merkofer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Ben-Horin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Radzyner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 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Revach</a:t>
            </a:r>
            <a:r>
              <a:rPr lang="en-US" baseline="30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R. Sloun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Shlezinger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Routtenberg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BGU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Eindhoven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Soreq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Nuclear Research Center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ETH Zürich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Princeton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AT" sz="14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צורה חופשית: צורה 15">
            <a:extLst>
              <a:ext uri="{FF2B5EF4-FFF2-40B4-BE49-F238E27FC236}">
                <a16:creationId xmlns:a16="http://schemas.microsoft.com/office/drawing/2014/main" id="{24120EDF-84CF-F520-1072-0EC8F52F0487}"/>
              </a:ext>
            </a:extLst>
          </p:cNvPr>
          <p:cNvSpPr/>
          <p:nvPr/>
        </p:nvSpPr>
        <p:spPr>
          <a:xfrm>
            <a:off x="4936276" y="3245761"/>
            <a:ext cx="2319447" cy="1391668"/>
          </a:xfrm>
          <a:custGeom>
            <a:avLst/>
            <a:gdLst>
              <a:gd name="connsiteX0" fmla="*/ 0 w 2319447"/>
              <a:gd name="connsiteY0" fmla="*/ 0 h 1391668"/>
              <a:gd name="connsiteX1" fmla="*/ 2319447 w 2319447"/>
              <a:gd name="connsiteY1" fmla="*/ 0 h 1391668"/>
              <a:gd name="connsiteX2" fmla="*/ 2319447 w 2319447"/>
              <a:gd name="connsiteY2" fmla="*/ 1391668 h 1391668"/>
              <a:gd name="connsiteX3" fmla="*/ 0 w 2319447"/>
              <a:gd name="connsiteY3" fmla="*/ 1391668 h 1391668"/>
              <a:gd name="connsiteX4" fmla="*/ 0 w 2319447"/>
              <a:gd name="connsiteY4" fmla="*/ 0 h 1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447" h="1391668">
                <a:moveTo>
                  <a:pt x="0" y="0"/>
                </a:moveTo>
                <a:lnTo>
                  <a:pt x="2319447" y="0"/>
                </a:lnTo>
                <a:lnTo>
                  <a:pt x="2319447" y="1391668"/>
                </a:lnTo>
                <a:lnTo>
                  <a:pt x="0" y="1391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DA-MUSIC - a hybrid MB/DD implementation of the MUSIC algorithm for DOA estimation.</a:t>
            </a:r>
          </a:p>
        </p:txBody>
      </p:sp>
      <p:sp>
        <p:nvSpPr>
          <p:cNvPr id="17" name="צורה חופשית: צורה 16">
            <a:extLst>
              <a:ext uri="{FF2B5EF4-FFF2-40B4-BE49-F238E27FC236}">
                <a16:creationId xmlns:a16="http://schemas.microsoft.com/office/drawing/2014/main" id="{3C34B5DF-638A-1881-82C9-67F99E5E8291}"/>
              </a:ext>
            </a:extLst>
          </p:cNvPr>
          <p:cNvSpPr/>
          <p:nvPr/>
        </p:nvSpPr>
        <p:spPr>
          <a:xfrm>
            <a:off x="1989317" y="1399913"/>
            <a:ext cx="2319447" cy="1391668"/>
          </a:xfrm>
          <a:custGeom>
            <a:avLst/>
            <a:gdLst>
              <a:gd name="connsiteX0" fmla="*/ 0 w 2319447"/>
              <a:gd name="connsiteY0" fmla="*/ 0 h 1391668"/>
              <a:gd name="connsiteX1" fmla="*/ 2319447 w 2319447"/>
              <a:gd name="connsiteY1" fmla="*/ 0 h 1391668"/>
              <a:gd name="connsiteX2" fmla="*/ 2319447 w 2319447"/>
              <a:gd name="connsiteY2" fmla="*/ 1391668 h 1391668"/>
              <a:gd name="connsiteX3" fmla="*/ 0 w 2319447"/>
              <a:gd name="connsiteY3" fmla="*/ 1391668 h 1391668"/>
              <a:gd name="connsiteX4" fmla="*/ 0 w 2319447"/>
              <a:gd name="connsiteY4" fmla="*/ 0 h 1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447" h="1391668">
                <a:moveTo>
                  <a:pt x="0" y="0"/>
                </a:moveTo>
                <a:lnTo>
                  <a:pt x="2319447" y="0"/>
                </a:lnTo>
                <a:lnTo>
                  <a:pt x="2319447" y="1391668"/>
                </a:lnTo>
                <a:lnTo>
                  <a:pt x="0" y="1391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dirty="0"/>
              <a:t>The MUSIC algorithm is a well-regarded MB approach, and it exhibits inherent limitations</a:t>
            </a:r>
            <a:endParaRPr lang="en-US" sz="1500" kern="1200" dirty="0"/>
          </a:p>
        </p:txBody>
      </p:sp>
      <p:sp>
        <p:nvSpPr>
          <p:cNvPr id="18" name="צורה חופשית: צורה 17">
            <a:extLst>
              <a:ext uri="{FF2B5EF4-FFF2-40B4-BE49-F238E27FC236}">
                <a16:creationId xmlns:a16="http://schemas.microsoft.com/office/drawing/2014/main" id="{1692E36F-F774-43C3-A6E0-AA2FA5288611}"/>
              </a:ext>
            </a:extLst>
          </p:cNvPr>
          <p:cNvSpPr/>
          <p:nvPr/>
        </p:nvSpPr>
        <p:spPr>
          <a:xfrm>
            <a:off x="7878141" y="1399913"/>
            <a:ext cx="2319447" cy="1391668"/>
          </a:xfrm>
          <a:custGeom>
            <a:avLst/>
            <a:gdLst>
              <a:gd name="connsiteX0" fmla="*/ 0 w 2319447"/>
              <a:gd name="connsiteY0" fmla="*/ 0 h 1391668"/>
              <a:gd name="connsiteX1" fmla="*/ 2319447 w 2319447"/>
              <a:gd name="connsiteY1" fmla="*/ 0 h 1391668"/>
              <a:gd name="connsiteX2" fmla="*/ 2319447 w 2319447"/>
              <a:gd name="connsiteY2" fmla="*/ 1391668 h 1391668"/>
              <a:gd name="connsiteX3" fmla="*/ 0 w 2319447"/>
              <a:gd name="connsiteY3" fmla="*/ 1391668 h 1391668"/>
              <a:gd name="connsiteX4" fmla="*/ 0 w 2319447"/>
              <a:gd name="connsiteY4" fmla="*/ 0 h 1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447" h="1391668">
                <a:moveTo>
                  <a:pt x="0" y="0"/>
                </a:moveTo>
                <a:lnTo>
                  <a:pt x="2319447" y="0"/>
                </a:lnTo>
                <a:lnTo>
                  <a:pt x="2319447" y="1391668"/>
                </a:lnTo>
                <a:lnTo>
                  <a:pt x="0" y="1391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Enable DOA estimation with an unknown number of sources.</a:t>
            </a:r>
          </a:p>
        </p:txBody>
      </p:sp>
      <p:sp>
        <p:nvSpPr>
          <p:cNvPr id="19" name="צורה חופשית: צורה 18">
            <a:extLst>
              <a:ext uri="{FF2B5EF4-FFF2-40B4-BE49-F238E27FC236}">
                <a16:creationId xmlns:a16="http://schemas.microsoft.com/office/drawing/2014/main" id="{FDF1E35F-CDBA-D60E-2C6E-A673B419D729}"/>
              </a:ext>
            </a:extLst>
          </p:cNvPr>
          <p:cNvSpPr/>
          <p:nvPr/>
        </p:nvSpPr>
        <p:spPr>
          <a:xfrm>
            <a:off x="2023780" y="5121084"/>
            <a:ext cx="2319447" cy="1391668"/>
          </a:xfrm>
          <a:custGeom>
            <a:avLst/>
            <a:gdLst>
              <a:gd name="connsiteX0" fmla="*/ 0 w 2319447"/>
              <a:gd name="connsiteY0" fmla="*/ 0 h 1391668"/>
              <a:gd name="connsiteX1" fmla="*/ 2319447 w 2319447"/>
              <a:gd name="connsiteY1" fmla="*/ 0 h 1391668"/>
              <a:gd name="connsiteX2" fmla="*/ 2319447 w 2319447"/>
              <a:gd name="connsiteY2" fmla="*/ 1391668 h 1391668"/>
              <a:gd name="connsiteX3" fmla="*/ 0 w 2319447"/>
              <a:gd name="connsiteY3" fmla="*/ 1391668 h 1391668"/>
              <a:gd name="connsiteX4" fmla="*/ 0 w 2319447"/>
              <a:gd name="connsiteY4" fmla="*/ 0 h 1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447" h="1391668">
                <a:moveTo>
                  <a:pt x="0" y="0"/>
                </a:moveTo>
                <a:lnTo>
                  <a:pt x="2319447" y="0"/>
                </a:lnTo>
                <a:lnTo>
                  <a:pt x="2319447" y="1391668"/>
                </a:lnTo>
                <a:lnTo>
                  <a:pt x="0" y="1391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kern="1200" dirty="0"/>
              <a:t>Achieve effective handling of broadband signals in the estimation process</a:t>
            </a:r>
          </a:p>
        </p:txBody>
      </p:sp>
      <p:sp>
        <p:nvSpPr>
          <p:cNvPr id="20" name="צורה חופשית: צורה 19">
            <a:extLst>
              <a:ext uri="{FF2B5EF4-FFF2-40B4-BE49-F238E27FC236}">
                <a16:creationId xmlns:a16="http://schemas.microsoft.com/office/drawing/2014/main" id="{83CA79ED-CB81-C0E8-668F-B8122774A334}"/>
              </a:ext>
            </a:extLst>
          </p:cNvPr>
          <p:cNvSpPr/>
          <p:nvPr/>
        </p:nvSpPr>
        <p:spPr>
          <a:xfrm>
            <a:off x="7878142" y="5158699"/>
            <a:ext cx="2319447" cy="1391668"/>
          </a:xfrm>
          <a:custGeom>
            <a:avLst/>
            <a:gdLst>
              <a:gd name="connsiteX0" fmla="*/ 0 w 2319447"/>
              <a:gd name="connsiteY0" fmla="*/ 0 h 1391668"/>
              <a:gd name="connsiteX1" fmla="*/ 2319447 w 2319447"/>
              <a:gd name="connsiteY1" fmla="*/ 0 h 1391668"/>
              <a:gd name="connsiteX2" fmla="*/ 2319447 w 2319447"/>
              <a:gd name="connsiteY2" fmla="*/ 1391668 h 1391668"/>
              <a:gd name="connsiteX3" fmla="*/ 0 w 2319447"/>
              <a:gd name="connsiteY3" fmla="*/ 1391668 h 1391668"/>
              <a:gd name="connsiteX4" fmla="*/ 0 w 2319447"/>
              <a:gd name="connsiteY4" fmla="*/ 0 h 1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447" h="1391668">
                <a:moveTo>
                  <a:pt x="0" y="0"/>
                </a:moveTo>
                <a:lnTo>
                  <a:pt x="2319447" y="0"/>
                </a:lnTo>
                <a:lnTo>
                  <a:pt x="2319447" y="1391668"/>
                </a:lnTo>
                <a:lnTo>
                  <a:pt x="0" y="1391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dirty="0"/>
              <a:t>C</a:t>
            </a:r>
            <a:r>
              <a:rPr lang="en-US" sz="1500" kern="1200" dirty="0"/>
              <a:t>ompare the performance of the hybrid MB/DD approach with both MB and DD benchmarks in low and high snapshot domains.</a:t>
            </a:r>
          </a:p>
        </p:txBody>
      </p:sp>
      <p:sp>
        <p:nvSpPr>
          <p:cNvPr id="21" name="צורה חופשית: צורה 20">
            <a:extLst>
              <a:ext uri="{FF2B5EF4-FFF2-40B4-BE49-F238E27FC236}">
                <a16:creationId xmlns:a16="http://schemas.microsoft.com/office/drawing/2014/main" id="{F2274C3E-D0B7-F45A-8899-6B99A8D2B62E}"/>
              </a:ext>
            </a:extLst>
          </p:cNvPr>
          <p:cNvSpPr/>
          <p:nvPr/>
        </p:nvSpPr>
        <p:spPr>
          <a:xfrm>
            <a:off x="4936276" y="5146059"/>
            <a:ext cx="2319447" cy="1391668"/>
          </a:xfrm>
          <a:custGeom>
            <a:avLst/>
            <a:gdLst>
              <a:gd name="connsiteX0" fmla="*/ 0 w 2319447"/>
              <a:gd name="connsiteY0" fmla="*/ 0 h 1391668"/>
              <a:gd name="connsiteX1" fmla="*/ 2319447 w 2319447"/>
              <a:gd name="connsiteY1" fmla="*/ 0 h 1391668"/>
              <a:gd name="connsiteX2" fmla="*/ 2319447 w 2319447"/>
              <a:gd name="connsiteY2" fmla="*/ 1391668 h 1391668"/>
              <a:gd name="connsiteX3" fmla="*/ 0 w 2319447"/>
              <a:gd name="connsiteY3" fmla="*/ 1391668 h 1391668"/>
              <a:gd name="connsiteX4" fmla="*/ 0 w 2319447"/>
              <a:gd name="connsiteY4" fmla="*/ 0 h 1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447" h="1391668">
                <a:moveTo>
                  <a:pt x="0" y="0"/>
                </a:moveTo>
                <a:lnTo>
                  <a:pt x="2319447" y="0"/>
                </a:lnTo>
                <a:lnTo>
                  <a:pt x="2319447" y="1391668"/>
                </a:lnTo>
                <a:lnTo>
                  <a:pt x="0" y="1391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dirty="0"/>
              <a:t>D</a:t>
            </a:r>
            <a:r>
              <a:rPr lang="en-US" sz="1500" kern="1200" dirty="0"/>
              <a:t>emonstrate the remarkable resolution capability of the hybrid approach in various settings.</a:t>
            </a:r>
          </a:p>
        </p:txBody>
      </p:sp>
      <p:sp>
        <p:nvSpPr>
          <p:cNvPr id="22" name="צורה חופשית: צורה 21">
            <a:extLst>
              <a:ext uri="{FF2B5EF4-FFF2-40B4-BE49-F238E27FC236}">
                <a16:creationId xmlns:a16="http://schemas.microsoft.com/office/drawing/2014/main" id="{20862873-CC64-2066-6F8E-5431CA155646}"/>
              </a:ext>
            </a:extLst>
          </p:cNvPr>
          <p:cNvSpPr/>
          <p:nvPr/>
        </p:nvSpPr>
        <p:spPr>
          <a:xfrm>
            <a:off x="4936276" y="1399913"/>
            <a:ext cx="2319447" cy="1391668"/>
          </a:xfrm>
          <a:custGeom>
            <a:avLst/>
            <a:gdLst>
              <a:gd name="connsiteX0" fmla="*/ 0 w 2319447"/>
              <a:gd name="connsiteY0" fmla="*/ 0 h 1391668"/>
              <a:gd name="connsiteX1" fmla="*/ 2319447 w 2319447"/>
              <a:gd name="connsiteY1" fmla="*/ 0 h 1391668"/>
              <a:gd name="connsiteX2" fmla="*/ 2319447 w 2319447"/>
              <a:gd name="connsiteY2" fmla="*/ 1391668 h 1391668"/>
              <a:gd name="connsiteX3" fmla="*/ 0 w 2319447"/>
              <a:gd name="connsiteY3" fmla="*/ 1391668 h 1391668"/>
              <a:gd name="connsiteX4" fmla="*/ 0 w 2319447"/>
              <a:gd name="connsiteY4" fmla="*/ 0 h 1391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447" h="1391668">
                <a:moveTo>
                  <a:pt x="0" y="0"/>
                </a:moveTo>
                <a:lnTo>
                  <a:pt x="2319447" y="0"/>
                </a:lnTo>
                <a:lnTo>
                  <a:pt x="2319447" y="1391668"/>
                </a:lnTo>
                <a:lnTo>
                  <a:pt x="0" y="139166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0" tIns="57150" rIns="57150" bIns="5715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500" dirty="0"/>
              <a:t>DD deep learning approaches offer robust DOA estimation yet are computationally intensive</a:t>
            </a:r>
            <a:endParaRPr lang="en-US" sz="1500" kern="1200" dirty="0"/>
          </a:p>
        </p:txBody>
      </p:sp>
      <p:cxnSp>
        <p:nvCxnSpPr>
          <p:cNvPr id="23" name="מחבר חץ ישר 22">
            <a:extLst>
              <a:ext uri="{FF2B5EF4-FFF2-40B4-BE49-F238E27FC236}">
                <a16:creationId xmlns:a16="http://schemas.microsoft.com/office/drawing/2014/main" id="{223B3C0F-F338-F5E9-E893-97BA7095F737}"/>
              </a:ext>
            </a:extLst>
          </p:cNvPr>
          <p:cNvCxnSpPr>
            <a:cxnSpLocks/>
            <a:endCxn id="16" idx="1"/>
          </p:cNvCxnSpPr>
          <p:nvPr/>
        </p:nvCxnSpPr>
        <p:spPr>
          <a:xfrm flipH="1">
            <a:off x="7255723" y="2816556"/>
            <a:ext cx="593049" cy="429205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>
            <a:extLst>
              <a:ext uri="{FF2B5EF4-FFF2-40B4-BE49-F238E27FC236}">
                <a16:creationId xmlns:a16="http://schemas.microsoft.com/office/drawing/2014/main" id="{44935466-061B-F27B-71A1-ECAAD33FC12F}"/>
              </a:ext>
            </a:extLst>
          </p:cNvPr>
          <p:cNvCxnSpPr>
            <a:cxnSpLocks/>
          </p:cNvCxnSpPr>
          <p:nvPr/>
        </p:nvCxnSpPr>
        <p:spPr>
          <a:xfrm>
            <a:off x="6093452" y="2791581"/>
            <a:ext cx="0" cy="47233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חץ ישר 24">
            <a:extLst>
              <a:ext uri="{FF2B5EF4-FFF2-40B4-BE49-F238E27FC236}">
                <a16:creationId xmlns:a16="http://schemas.microsoft.com/office/drawing/2014/main" id="{406CF32C-C131-634F-9CAD-0C68A0191A20}"/>
              </a:ext>
            </a:extLst>
          </p:cNvPr>
          <p:cNvCxnSpPr>
            <a:cxnSpLocks/>
            <a:stCxn id="17" idx="2"/>
            <a:endCxn id="16" idx="0"/>
          </p:cNvCxnSpPr>
          <p:nvPr/>
        </p:nvCxnSpPr>
        <p:spPr>
          <a:xfrm>
            <a:off x="4308764" y="2791581"/>
            <a:ext cx="627512" cy="45418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חץ ישר 25">
            <a:extLst>
              <a:ext uri="{FF2B5EF4-FFF2-40B4-BE49-F238E27FC236}">
                <a16:creationId xmlns:a16="http://schemas.microsoft.com/office/drawing/2014/main" id="{2A5F1BC5-1A22-2CE4-41D4-18372FA931C9}"/>
              </a:ext>
            </a:extLst>
          </p:cNvPr>
          <p:cNvCxnSpPr>
            <a:cxnSpLocks/>
          </p:cNvCxnSpPr>
          <p:nvPr/>
        </p:nvCxnSpPr>
        <p:spPr>
          <a:xfrm flipH="1">
            <a:off x="4343227" y="4648754"/>
            <a:ext cx="622421" cy="47233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חץ ישר 26">
            <a:extLst>
              <a:ext uri="{FF2B5EF4-FFF2-40B4-BE49-F238E27FC236}">
                <a16:creationId xmlns:a16="http://schemas.microsoft.com/office/drawing/2014/main" id="{EF550A35-408C-8C43-0F49-EA773FD6DDA1}"/>
              </a:ext>
            </a:extLst>
          </p:cNvPr>
          <p:cNvCxnSpPr>
            <a:cxnSpLocks/>
          </p:cNvCxnSpPr>
          <p:nvPr/>
        </p:nvCxnSpPr>
        <p:spPr>
          <a:xfrm>
            <a:off x="7255723" y="4662404"/>
            <a:ext cx="622419" cy="47233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חץ ישר 27">
            <a:extLst>
              <a:ext uri="{FF2B5EF4-FFF2-40B4-BE49-F238E27FC236}">
                <a16:creationId xmlns:a16="http://schemas.microsoft.com/office/drawing/2014/main" id="{8A67EE12-C490-83EF-38F0-103A48865977}"/>
              </a:ext>
            </a:extLst>
          </p:cNvPr>
          <p:cNvCxnSpPr>
            <a:cxnSpLocks/>
          </p:cNvCxnSpPr>
          <p:nvPr/>
        </p:nvCxnSpPr>
        <p:spPr>
          <a:xfrm>
            <a:off x="6090905" y="4662404"/>
            <a:ext cx="0" cy="47233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P3.5-483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94704863-3C27-7B96-571F-DC69BB0E2287}"/>
              </a:ext>
            </a:extLst>
          </p:cNvPr>
          <p:cNvSpPr txBox="1"/>
          <p:nvPr/>
        </p:nvSpPr>
        <p:spPr>
          <a:xfrm>
            <a:off x="1941937" y="0"/>
            <a:ext cx="88000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Azimuth Estimation in Seismic Arrays via Deep Augmented MUSIC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Khatib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 . Merkofer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Ben-Horin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Radzyner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 Revach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 Sloun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Shlezinger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Routtenberg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BGU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Eindhoven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Soreq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Nuclear Research Center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ETH Zürich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Princeton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AT" sz="14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8">
            <a:extLst>
              <a:ext uri="{FF2B5EF4-FFF2-40B4-BE49-F238E27FC236}">
                <a16:creationId xmlns:a16="http://schemas.microsoft.com/office/drawing/2014/main" id="{7C783FC4-5FAE-09C9-FB9E-22A9AF14EEA1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754154" y="1772155"/>
            <a:ext cx="6890089" cy="1927856"/>
          </a:xfrm>
          <a:prstGeom prst="rect">
            <a:avLst/>
          </a:prstGeom>
        </p:spPr>
      </p:pic>
      <p:sp>
        <p:nvSpPr>
          <p:cNvPr id="5" name="Text Box 8 2 3">
            <a:extLst>
              <a:ext uri="{FF2B5EF4-FFF2-40B4-BE49-F238E27FC236}">
                <a16:creationId xmlns:a16="http://schemas.microsoft.com/office/drawing/2014/main" id="{72D7462F-5095-0564-9670-23846D770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57" y="1545180"/>
            <a:ext cx="3640387" cy="13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85750" indent="-285750" defTabSz="4171961" rtl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cs typeface="Arial" pitchFamily="34" charset="0"/>
              </a:rPr>
              <a:t>Covariance Recovery:</a:t>
            </a:r>
          </a:p>
          <a:p>
            <a:pPr lvl="1" defTabSz="417196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Learning a surrogate covariance </a:t>
            </a:r>
            <a:r>
              <a:rPr lang="en-US" sz="1600" dirty="0">
                <a:cs typeface="Arial" pitchFamily="34" charset="0"/>
              </a:rPr>
              <a:t>matrix to overcome limitations.</a:t>
            </a:r>
          </a:p>
          <a:p>
            <a:pPr lvl="1" defTabSz="4171961">
              <a:lnSpc>
                <a:spcPct val="110000"/>
              </a:lnSpc>
              <a:spcAft>
                <a:spcPts val="600"/>
              </a:spcAft>
            </a:pPr>
            <a:endParaRPr lang="en-US" sz="1600" b="1" dirty="0">
              <a:cs typeface="Arial" pitchFamily="34" charset="0"/>
            </a:endParaRPr>
          </a:p>
        </p:txBody>
      </p:sp>
      <p:pic>
        <p:nvPicPr>
          <p:cNvPr id="6" name="Content Placeholder 8">
            <a:extLst>
              <a:ext uri="{FF2B5EF4-FFF2-40B4-BE49-F238E27FC236}">
                <a16:creationId xmlns:a16="http://schemas.microsoft.com/office/drawing/2014/main" id="{F67B056D-35A8-B53D-07E9-21C97BB0E27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543358" y="4295243"/>
            <a:ext cx="7100886" cy="2035144"/>
          </a:xfrm>
          <a:prstGeom prst="rect">
            <a:avLst/>
          </a:prstGeom>
        </p:spPr>
      </p:pic>
      <p:sp>
        <p:nvSpPr>
          <p:cNvPr id="7" name="Rectangle: Rounded Corners 1">
            <a:extLst>
              <a:ext uri="{FF2B5EF4-FFF2-40B4-BE49-F238E27FC236}">
                <a16:creationId xmlns:a16="http://schemas.microsoft.com/office/drawing/2014/main" id="{BC3CF0FD-65B6-0901-EB32-7C2ECBCC61C1}"/>
              </a:ext>
            </a:extLst>
          </p:cNvPr>
          <p:cNvSpPr/>
          <p:nvPr/>
        </p:nvSpPr>
        <p:spPr>
          <a:xfrm>
            <a:off x="5125982" y="4580335"/>
            <a:ext cx="1042586" cy="1375436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Rectangle: Rounded Corners 1">
            <a:extLst>
              <a:ext uri="{FF2B5EF4-FFF2-40B4-BE49-F238E27FC236}">
                <a16:creationId xmlns:a16="http://schemas.microsoft.com/office/drawing/2014/main" id="{B67AD813-1C53-C1BA-3C16-38CFCD0B9501}"/>
              </a:ext>
            </a:extLst>
          </p:cNvPr>
          <p:cNvSpPr/>
          <p:nvPr/>
        </p:nvSpPr>
        <p:spPr>
          <a:xfrm>
            <a:off x="7342700" y="4520078"/>
            <a:ext cx="1042586" cy="752030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Rectangle: Rounded Corners 1">
            <a:extLst>
              <a:ext uri="{FF2B5EF4-FFF2-40B4-BE49-F238E27FC236}">
                <a16:creationId xmlns:a16="http://schemas.microsoft.com/office/drawing/2014/main" id="{34CB9682-254B-3D13-AD8A-38EFD1891495}"/>
              </a:ext>
            </a:extLst>
          </p:cNvPr>
          <p:cNvSpPr/>
          <p:nvPr/>
        </p:nvSpPr>
        <p:spPr>
          <a:xfrm>
            <a:off x="10151838" y="4928625"/>
            <a:ext cx="1042586" cy="1300612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Text Box 8 2 3">
            <a:extLst>
              <a:ext uri="{FF2B5EF4-FFF2-40B4-BE49-F238E27FC236}">
                <a16:creationId xmlns:a16="http://schemas.microsoft.com/office/drawing/2014/main" id="{908FE529-46F2-BFF2-E8E1-6FA115CCC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56" y="2895208"/>
            <a:ext cx="3640387" cy="1571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85750" indent="-285750" defTabSz="4171961" rtl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cs typeface="Arial" pitchFamily="34" charset="0"/>
              </a:rPr>
              <a:t>Number of sources estimation:</a:t>
            </a:r>
          </a:p>
          <a:p>
            <a:pPr lvl="1" defTabSz="417196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Improving </a:t>
            </a:r>
            <a:r>
              <a:rPr lang="en-US" sz="1600" dirty="0">
                <a:cs typeface="Arial" pitchFamily="34" charset="0"/>
              </a:rPr>
              <a:t>the number of sources estimation and categorization of noise eigenvectors.</a:t>
            </a:r>
          </a:p>
          <a:p>
            <a:pPr lvl="1" defTabSz="4171961">
              <a:lnSpc>
                <a:spcPct val="110000"/>
              </a:lnSpc>
              <a:spcAft>
                <a:spcPts val="600"/>
              </a:spcAft>
            </a:pPr>
            <a:endParaRPr lang="en-US" sz="1600" b="1" dirty="0">
              <a:cs typeface="Arial" pitchFamily="34" charset="0"/>
            </a:endParaRPr>
          </a:p>
        </p:txBody>
      </p:sp>
      <p:sp>
        <p:nvSpPr>
          <p:cNvPr id="11" name="Text Box 8 2 3">
            <a:extLst>
              <a:ext uri="{FF2B5EF4-FFF2-40B4-BE49-F238E27FC236}">
                <a16:creationId xmlns:a16="http://schemas.microsoft.com/office/drawing/2014/main" id="{14C8228C-E3DB-646D-A834-763D0F9D5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56" y="4675213"/>
            <a:ext cx="3640387" cy="130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285750" indent="-285750" defTabSz="4171961" rtl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cs typeface="Arial" pitchFamily="34" charset="0"/>
              </a:rPr>
              <a:t>Peak finding:</a:t>
            </a:r>
          </a:p>
          <a:p>
            <a:pPr lvl="1" defTabSz="417196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600" dirty="0">
                <a:cs typeface="Arial" pitchFamily="34" charset="0"/>
              </a:rPr>
              <a:t>Increase resolution and 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allow differentiation</a:t>
            </a:r>
            <a:r>
              <a:rPr lang="en-US" sz="1600" dirty="0">
                <a:cs typeface="Arial" pitchFamily="34" charset="0"/>
              </a:rPr>
              <a:t> of entire structure.</a:t>
            </a:r>
          </a:p>
          <a:p>
            <a:pPr lvl="1" defTabSz="4171961">
              <a:lnSpc>
                <a:spcPct val="110000"/>
              </a:lnSpc>
              <a:spcAft>
                <a:spcPts val="600"/>
              </a:spcAft>
            </a:pPr>
            <a:endParaRPr lang="en-US" sz="1600" b="1" dirty="0">
              <a:cs typeface="Arial" pitchFamily="34" charset="0"/>
            </a:endParaRPr>
          </a:p>
        </p:txBody>
      </p:sp>
      <p:sp>
        <p:nvSpPr>
          <p:cNvPr id="12" name="Rectangle: Rounded Corners 1">
            <a:extLst>
              <a:ext uri="{FF2B5EF4-FFF2-40B4-BE49-F238E27FC236}">
                <a16:creationId xmlns:a16="http://schemas.microsoft.com/office/drawing/2014/main" id="{AA299468-3DAC-9E46-1E44-FD9248AAE7D1}"/>
              </a:ext>
            </a:extLst>
          </p:cNvPr>
          <p:cNvSpPr/>
          <p:nvPr/>
        </p:nvSpPr>
        <p:spPr>
          <a:xfrm>
            <a:off x="5476358" y="2091928"/>
            <a:ext cx="786213" cy="1038480"/>
          </a:xfrm>
          <a:prstGeom prst="roundRect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Rectangle: Rounded Corners 1">
            <a:extLst>
              <a:ext uri="{FF2B5EF4-FFF2-40B4-BE49-F238E27FC236}">
                <a16:creationId xmlns:a16="http://schemas.microsoft.com/office/drawing/2014/main" id="{C269B7AF-8C22-C1BB-B6EA-704626B2C969}"/>
              </a:ext>
            </a:extLst>
          </p:cNvPr>
          <p:cNvSpPr/>
          <p:nvPr/>
        </p:nvSpPr>
        <p:spPr>
          <a:xfrm>
            <a:off x="7478008" y="1984053"/>
            <a:ext cx="997923" cy="51396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Rectangle: Rounded Corners 1">
            <a:extLst>
              <a:ext uri="{FF2B5EF4-FFF2-40B4-BE49-F238E27FC236}">
                <a16:creationId xmlns:a16="http://schemas.microsoft.com/office/drawing/2014/main" id="{BF7EC397-6EF8-68F0-A6E6-F24733F19761}"/>
              </a:ext>
            </a:extLst>
          </p:cNvPr>
          <p:cNvSpPr/>
          <p:nvPr/>
        </p:nvSpPr>
        <p:spPr>
          <a:xfrm>
            <a:off x="10467102" y="1984053"/>
            <a:ext cx="718235" cy="1248904"/>
          </a:xfrm>
          <a:prstGeom prst="roundRect">
            <a:avLst/>
          </a:prstGeom>
          <a:noFill/>
          <a:ln w="28575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22938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P3.5-483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94704863-3C27-7B96-571F-DC69BB0E2287}"/>
              </a:ext>
            </a:extLst>
          </p:cNvPr>
          <p:cNvSpPr txBox="1"/>
          <p:nvPr/>
        </p:nvSpPr>
        <p:spPr>
          <a:xfrm>
            <a:off x="1941937" y="0"/>
            <a:ext cx="88000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Azimuth Estimation in Seismic Arrays via Deep Augmented MUSIC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Khatib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 . Merkofer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Ben-Horin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Radzyner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 Revach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 Sloun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Shlezinger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Routtenberg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BGU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Eindhoven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Soreq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Nuclear Research Center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ETH Zürich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Princeton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AT" sz="14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8 2 3">
                <a:extLst>
                  <a:ext uri="{FF2B5EF4-FFF2-40B4-BE49-F238E27FC236}">
                    <a16:creationId xmlns:a16="http://schemas.microsoft.com/office/drawing/2014/main" id="{E944BD8A-411B-4289-579B-5EE5416A0F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0594" y="1522481"/>
                <a:ext cx="5234262" cy="35846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defTabSz="4171961" rtl="0" fontAlgn="auto"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600" b="1" dirty="0">
                    <a:cs typeface="Arial" pitchFamily="34" charset="0"/>
                  </a:rPr>
                  <a:t>Training:</a:t>
                </a:r>
              </a:p>
              <a:p>
                <a:pPr marL="285750" indent="-285750" defTabSz="4171961"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q"/>
                </a:pPr>
                <a:r>
                  <a:rPr lang="en-US" sz="1600" dirty="0">
                    <a:cs typeface="Arial" pitchFamily="34" charset="0"/>
                  </a:rPr>
                  <a:t>Gradient based optimization</a:t>
                </a:r>
              </a:p>
              <a:p>
                <a:pPr marL="285750" indent="-285750" defTabSz="4171961"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q"/>
                </a:pPr>
                <a:r>
                  <a:rPr lang="en-US" sz="1600" dirty="0">
                    <a:cs typeface="Arial" pitchFamily="34" charset="0"/>
                  </a:rPr>
                  <a:t>Supervised learning</a:t>
                </a:r>
              </a:p>
              <a:p>
                <a:pPr defTabSz="4171961"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𝒟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p>
                              </m:sSup>
                            </m:e>
                          </m:d>
                          <m:d>
                            <m:d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𝜽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d>
                      <m:r>
                        <m:rPr>
                          <m:nor/>
                        </m:rPr>
                        <a:rPr lang="en-US" sz="1600" dirty="0"/>
                        <m:t> </m:t>
                      </m:r>
                    </m:oMath>
                  </m:oMathPara>
                </a14:m>
                <a:endParaRPr lang="en-US" sz="1600" dirty="0"/>
              </a:p>
              <a:p>
                <a:pPr marL="285750" indent="-285750" defTabSz="4171961"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  <a:buFont typeface="Wingdings" panose="05000000000000000000" pitchFamily="2" charset="2"/>
                  <a:buChar char="q"/>
                </a:pPr>
                <a:r>
                  <a:rPr lang="en-US" sz="1600" dirty="0">
                    <a:cs typeface="Arial" pitchFamily="34" charset="0"/>
                  </a:rPr>
                  <a:t>Judging a decision</a:t>
                </a:r>
              </a:p>
              <a:p>
                <a:pPr defTabSz="4171961"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1600" b="0" dirty="0" smtClean="0">
                          <a:latin typeface="Cambria Math" panose="02040503050406030204" pitchFamily="18" charset="0"/>
                        </a:rPr>
                        <m:t>R</m:t>
                      </m:r>
                      <m:r>
                        <m:rPr>
                          <m:nor/>
                        </m:rPr>
                        <a:rPr lang="en-US" sz="1600" dirty="0" smtClean="0">
                          <a:latin typeface="Cambria Math" panose="02040503050406030204" pitchFamily="18" charset="0"/>
                        </a:rPr>
                        <m:t>MSPE</m:t>
                      </m:r>
                      <m:r>
                        <m:rPr>
                          <m:nor/>
                        </m:rPr>
                        <a:rPr lang="en-US" sz="1600" b="0" i="0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𝜽</m:t>
                      </m:r>
                      <m:r>
                        <m:rPr>
                          <m:nor/>
                        </m:rPr>
                        <a:rPr lang="en-US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acc>
                        <m:accPr>
                          <m:chr m:val="̂"/>
                          <m:ctrlPr>
                            <a:rPr lang="en-US" sz="1600" b="1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𝜽</m:t>
                          </m:r>
                        </m:e>
                      </m:acc>
                      <m:r>
                        <m:rPr>
                          <m:nor/>
                        </m:rPr>
                        <a:rPr lang="en-US" sz="1600" b="0" i="0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en-US" sz="1600" i="1" dirty="0"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1600" i="1"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sz="1600" b="1" i="1"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  <m:r>
                                <a:rPr lang="en-US" sz="1600" b="1" i="1" smtClean="0">
                                  <a:latin typeface="Cambria Math" panose="02040503050406030204" pitchFamily="18" charset="0"/>
                                </a:rPr>
                                <m:t>∈</m:t>
                              </m:r>
                              <m:sSub>
                                <m:sSubPr>
                                  <m:ctrlP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  <m:t>𝒫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den>
                                  </m:f>
                                  <m:sSubSup>
                                    <m:sSubSupPr>
                                      <m:ctrlP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sz="1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sz="160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sz="1600" i="1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d>
                                                    <m:dPr>
                                                      <m:ctrlPr>
                                                        <a:rPr lang="en-US" sz="16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sz="1600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𝜽</m:t>
                                                      </m:r>
                                                      <m:r>
                                                        <a:rPr lang="en-US" sz="1600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−</m:t>
                                                      </m:r>
                                                      <m:r>
                                                        <a:rPr lang="en-US" sz="1600" b="1" i="1"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𝑷</m:t>
                                                      </m:r>
                                                      <m:acc>
                                                        <m:accPr>
                                                          <m:chr m:val="̂"/>
                                                          <m:ctrlPr>
                                                            <a:rPr lang="en-US" sz="1600" b="1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</m:ctrlPr>
                                                        </m:accPr>
                                                        <m:e>
                                                          <m:r>
                                                            <a:rPr lang="en-US" sz="1600" b="1" i="1">
                                                              <a:latin typeface="Cambria Math" panose="02040503050406030204" pitchFamily="18" charset="0"/>
                                                            </a:rPr>
                                                            <m:t>𝜽</m:t>
                                                          </m:r>
                                                        </m:e>
                                                      </m:acc>
                                                    </m:e>
                                                  </m:d>
                                                </m:e>
                                                <m:sub>
                                                  <m:r>
                                                    <a:rPr lang="en-US" sz="1600" i="1">
                                                      <a:latin typeface="Cambria Math" panose="02040503050406030204" pitchFamily="18" charset="0"/>
                                                    </a:rPr>
                                                    <m:t>𝑚𝑜𝑑</m:t>
                                                  </m:r>
                                                  <m:r>
                                                    <a:rPr lang="en-US" sz="1600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 </m:t>
                                                  </m:r>
                                                  <m:r>
                                                    <a:rPr lang="en-US" sz="1600" i="1">
                                                      <a:latin typeface="Cambria Math" panose="02040503050406030204" pitchFamily="18" charset="0"/>
                                                    </a:rPr>
                                                    <m:t>𝜋</m:t>
                                                  </m:r>
                                                </m:sub>
                                              </m:sSub>
                                            </m:e>
                                          </m:d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  <m:sup>
                                      <m:r>
                                        <a:rPr lang="en-US" sz="160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func>
                    </m:oMath>
                  </m:oMathPara>
                </a14:m>
                <a:endParaRPr lang="en-US" sz="1400" dirty="0">
                  <a:cs typeface="Arial" pitchFamily="34" charset="0"/>
                </a:endParaRPr>
              </a:p>
              <a:p>
                <a:pPr defTabSz="4171961">
                  <a:lnSpc>
                    <a:spcPct val="11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1400" b="1" dirty="0">
                    <a:cs typeface="Arial" pitchFamily="34" charset="0"/>
                  </a:rPr>
                  <a:t>          </a:t>
                </a:r>
                <a14:m>
                  <m:oMath xmlns:m="http://schemas.openxmlformats.org/officeDocument/2006/math">
                    <m:r>
                      <a:rPr lang="en-US" sz="1400" b="1" i="1" smtClean="0">
                        <a:latin typeface="Cambria Math" panose="02040503050406030204" pitchFamily="18" charset="0"/>
                        <a:cs typeface="Arial" pitchFamily="34" charset="0"/>
                      </a:rPr>
                      <m:t>𝑷</m:t>
                    </m:r>
                  </m:oMath>
                </a14:m>
                <a:r>
                  <a:rPr lang="en-US" sz="1400" b="1" dirty="0">
                    <a:cs typeface="Arial" pitchFamily="34" charset="0"/>
                  </a:rPr>
                  <a:t> </a:t>
                </a:r>
                <a:r>
                  <a:rPr lang="en-US" sz="1400" dirty="0">
                    <a:cs typeface="Arial" pitchFamily="34" charset="0"/>
                  </a:rPr>
                  <a:t>– Permutation matrix</a:t>
                </a:r>
              </a:p>
              <a:p>
                <a:pPr lvl="1" defTabSz="4171961">
                  <a:lnSpc>
                    <a:spcPct val="110000"/>
                  </a:lnSpc>
                  <a:spcAft>
                    <a:spcPts val="600"/>
                  </a:spcAft>
                </a:pPr>
                <a:endParaRPr lang="en-US" sz="1600" b="1" dirty="0"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 Box 8 2 3">
                <a:extLst>
                  <a:ext uri="{FF2B5EF4-FFF2-40B4-BE49-F238E27FC236}">
                    <a16:creationId xmlns:a16="http://schemas.microsoft.com/office/drawing/2014/main" id="{E944BD8A-411B-4289-579B-5EE5416A0F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0594" y="1522481"/>
                <a:ext cx="5234262" cy="3584636"/>
              </a:xfrm>
              <a:prstGeom prst="rect">
                <a:avLst/>
              </a:prstGeom>
              <a:blipFill>
                <a:blip r:embed="rId2"/>
                <a:stretch>
                  <a:fillRect l="-2328" t="-1531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Content Placeholder 8">
            <a:extLst>
              <a:ext uri="{FF2B5EF4-FFF2-40B4-BE49-F238E27FC236}">
                <a16:creationId xmlns:a16="http://schemas.microsoft.com/office/drawing/2014/main" id="{1809D53E-2AE0-40FD-08B0-EDA9CA98B0D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888369" y="1365402"/>
            <a:ext cx="7100886" cy="2393798"/>
          </a:xfrm>
          <a:prstGeom prst="rect">
            <a:avLst/>
          </a:prstGeom>
        </p:spPr>
      </p:pic>
      <p:sp>
        <p:nvSpPr>
          <p:cNvPr id="17" name="Text Box 8 2 3">
            <a:extLst>
              <a:ext uri="{FF2B5EF4-FFF2-40B4-BE49-F238E27FC236}">
                <a16:creationId xmlns:a16="http://schemas.microsoft.com/office/drawing/2014/main" id="{B6A53A73-5311-89E3-BDFA-2E971026D3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679" y="4817679"/>
            <a:ext cx="1110641" cy="28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171961" rtl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cs typeface="Arial" pitchFamily="34" charset="0"/>
              </a:rPr>
              <a:t>Advantages</a:t>
            </a:r>
          </a:p>
        </p:txBody>
      </p:sp>
      <p:sp>
        <p:nvSpPr>
          <p:cNvPr id="18" name="Rectangle: Rounded Corners 3">
            <a:extLst>
              <a:ext uri="{FF2B5EF4-FFF2-40B4-BE49-F238E27FC236}">
                <a16:creationId xmlns:a16="http://schemas.microsoft.com/office/drawing/2014/main" id="{4EE5916B-3553-FFE5-26C7-93A0B336C349}"/>
              </a:ext>
            </a:extLst>
          </p:cNvPr>
          <p:cNvSpPr/>
          <p:nvPr/>
        </p:nvSpPr>
        <p:spPr>
          <a:xfrm>
            <a:off x="477154" y="5359659"/>
            <a:ext cx="1551536" cy="920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Preserve </a:t>
            </a:r>
            <a:r>
              <a:rPr lang="en-US" sz="1400" dirty="0">
                <a:solidFill>
                  <a:srgbClr val="FF0000"/>
                </a:solidFill>
              </a:rPr>
              <a:t>flow</a:t>
            </a:r>
            <a:r>
              <a:rPr lang="en-US" sz="1400" dirty="0"/>
              <a:t> of MUSIC</a:t>
            </a:r>
          </a:p>
        </p:txBody>
      </p:sp>
      <p:sp>
        <p:nvSpPr>
          <p:cNvPr id="19" name="Rectangle: Rounded Corners 3">
            <a:extLst>
              <a:ext uri="{FF2B5EF4-FFF2-40B4-BE49-F238E27FC236}">
                <a16:creationId xmlns:a16="http://schemas.microsoft.com/office/drawing/2014/main" id="{72E37564-FABE-1F6A-269F-5A64BEE26173}"/>
              </a:ext>
            </a:extLst>
          </p:cNvPr>
          <p:cNvSpPr/>
          <p:nvPr/>
        </p:nvSpPr>
        <p:spPr>
          <a:xfrm>
            <a:off x="2149381" y="5359659"/>
            <a:ext cx="1551536" cy="920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Enable end-to-end training</a:t>
            </a:r>
          </a:p>
        </p:txBody>
      </p:sp>
      <p:sp>
        <p:nvSpPr>
          <p:cNvPr id="20" name="Rectangle: Rounded Corners 3">
            <a:extLst>
              <a:ext uri="{FF2B5EF4-FFF2-40B4-BE49-F238E27FC236}">
                <a16:creationId xmlns:a16="http://schemas.microsoft.com/office/drawing/2014/main" id="{C6361046-26CB-D5A3-D5C2-7B143B14B381}"/>
              </a:ext>
            </a:extLst>
          </p:cNvPr>
          <p:cNvSpPr/>
          <p:nvPr/>
        </p:nvSpPr>
        <p:spPr>
          <a:xfrm>
            <a:off x="3805596" y="5359660"/>
            <a:ext cx="1539780" cy="920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Overcome </a:t>
            </a:r>
            <a:r>
              <a:rPr lang="en-US" sz="1400" dirty="0">
                <a:solidFill>
                  <a:srgbClr val="FF0000"/>
                </a:solidFill>
              </a:rPr>
              <a:t>coherent</a:t>
            </a:r>
            <a:r>
              <a:rPr lang="en-US" sz="1400" dirty="0"/>
              <a:t> sources</a:t>
            </a:r>
          </a:p>
        </p:txBody>
      </p:sp>
      <p:sp>
        <p:nvSpPr>
          <p:cNvPr id="21" name="Rectangle: Rounded Corners 3">
            <a:extLst>
              <a:ext uri="{FF2B5EF4-FFF2-40B4-BE49-F238E27FC236}">
                <a16:creationId xmlns:a16="http://schemas.microsoft.com/office/drawing/2014/main" id="{FF259EB5-55C1-CC3C-A991-03EE9810562E}"/>
              </a:ext>
            </a:extLst>
          </p:cNvPr>
          <p:cNvSpPr/>
          <p:nvPr/>
        </p:nvSpPr>
        <p:spPr>
          <a:xfrm>
            <a:off x="5466067" y="5359661"/>
            <a:ext cx="1528024" cy="920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Improved resolutions</a:t>
            </a:r>
          </a:p>
        </p:txBody>
      </p:sp>
      <p:sp>
        <p:nvSpPr>
          <p:cNvPr id="22" name="Rectangle: Rounded Corners 3">
            <a:extLst>
              <a:ext uri="{FF2B5EF4-FFF2-40B4-BE49-F238E27FC236}">
                <a16:creationId xmlns:a16="http://schemas.microsoft.com/office/drawing/2014/main" id="{D58716E6-D268-E19D-4B1C-B0ED263B06B5}"/>
              </a:ext>
            </a:extLst>
          </p:cNvPr>
          <p:cNvSpPr/>
          <p:nvPr/>
        </p:nvSpPr>
        <p:spPr>
          <a:xfrm>
            <a:off x="7110526" y="5359661"/>
            <a:ext cx="1519513" cy="920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Increased </a:t>
            </a:r>
            <a:r>
              <a:rPr lang="en-US" sz="1400" dirty="0">
                <a:solidFill>
                  <a:srgbClr val="FF0000"/>
                </a:solidFill>
              </a:rPr>
              <a:t>robustness</a:t>
            </a:r>
          </a:p>
        </p:txBody>
      </p:sp>
      <p:sp>
        <p:nvSpPr>
          <p:cNvPr id="23" name="Rectangle: Rounded Corners 3">
            <a:extLst>
              <a:ext uri="{FF2B5EF4-FFF2-40B4-BE49-F238E27FC236}">
                <a16:creationId xmlns:a16="http://schemas.microsoft.com/office/drawing/2014/main" id="{412FB198-4EF5-1037-2FD9-FDC24D5EA98C}"/>
              </a:ext>
            </a:extLst>
          </p:cNvPr>
          <p:cNvSpPr/>
          <p:nvPr/>
        </p:nvSpPr>
        <p:spPr>
          <a:xfrm>
            <a:off x="8750730" y="5359662"/>
            <a:ext cx="1519513" cy="920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Operate within low snapshots</a:t>
            </a:r>
          </a:p>
        </p:txBody>
      </p:sp>
      <p:sp>
        <p:nvSpPr>
          <p:cNvPr id="24" name="Rectangle: Rounded Corners 3">
            <a:extLst>
              <a:ext uri="{FF2B5EF4-FFF2-40B4-BE49-F238E27FC236}">
                <a16:creationId xmlns:a16="http://schemas.microsoft.com/office/drawing/2014/main" id="{C7C6F2C0-69A6-D4CA-7D2C-CDFC88C3E056}"/>
              </a:ext>
            </a:extLst>
          </p:cNvPr>
          <p:cNvSpPr/>
          <p:nvPr/>
        </p:nvSpPr>
        <p:spPr>
          <a:xfrm>
            <a:off x="10390934" y="5362849"/>
            <a:ext cx="1519513" cy="9204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Overcome </a:t>
            </a:r>
            <a:r>
              <a:rPr lang="en-US" sz="1400" dirty="0">
                <a:solidFill>
                  <a:srgbClr val="FF0000"/>
                </a:solidFill>
              </a:rPr>
              <a:t>broadband</a:t>
            </a:r>
          </a:p>
        </p:txBody>
      </p:sp>
    </p:spTree>
    <p:extLst>
      <p:ext uri="{BB962C8B-B14F-4D97-AF65-F5344CB8AC3E}">
        <p14:creationId xmlns:p14="http://schemas.microsoft.com/office/powerpoint/2010/main" val="329340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P3.5-483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3">
            <a:extLst>
              <a:ext uri="{FF2B5EF4-FFF2-40B4-BE49-F238E27FC236}">
                <a16:creationId xmlns:a16="http://schemas.microsoft.com/office/drawing/2014/main" id="{94704863-3C27-7B96-571F-DC69BB0E2287}"/>
              </a:ext>
            </a:extLst>
          </p:cNvPr>
          <p:cNvSpPr txBox="1"/>
          <p:nvPr/>
        </p:nvSpPr>
        <p:spPr>
          <a:xfrm>
            <a:off x="1941937" y="0"/>
            <a:ext cx="880004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Azimuth Estimation in Seismic Arrays via Deep Augmented MUSIC</a:t>
            </a:r>
            <a:endParaRPr lang="en-A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Khatib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 . Merkofer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Ben-Horin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Y. Radzyner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G. Revach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R. Sloun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N. Shlezinger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Routtenberg</a:t>
            </a:r>
            <a:r>
              <a:rPr lang="en-US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1,5 </a:t>
            </a:r>
            <a:endParaRPr lang="en-AT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BGU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Eindhoven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Soreq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Nuclear Research Center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ETH Zürich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Princeton University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AT" sz="1400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8 2 3">
                <a:extLst>
                  <a:ext uri="{FF2B5EF4-FFF2-40B4-BE49-F238E27FC236}">
                    <a16:creationId xmlns:a16="http://schemas.microsoft.com/office/drawing/2014/main" id="{427345FA-CCEF-0F0D-91DE-ED2AAC63519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510" y="1308285"/>
                <a:ext cx="9979471" cy="186794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 defTabSz="4171961" rtl="0" fontAlgn="auto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Non-Synthetic Data</a:t>
                </a:r>
              </a:p>
              <a:p>
                <a:pPr marL="285750" indent="-285750" defTabSz="4171961" rtl="0" fontAlgn="auto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Seismic data was collected using the GERES array, which comprises 25 vertical seismometers spaced about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124 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</m:d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apart, with a total aperture of around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2.13 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𝑘𝑚</m:t>
                        </m:r>
                      </m:e>
                    </m:d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 defTabSz="4171961" rtl="0" fontAlgn="auto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seismic signal at each sensor is sampled at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40 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𝐻𝑧</m:t>
                        </m:r>
                      </m:e>
                    </m:d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 We use data from October to December of 2021, in which GERES detected arrivals for 2904 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events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: 2816 for 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analysis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, 2534 for 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training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282 for </a:t>
                </a:r>
                <a:r>
                  <a:rPr lang="en-US" sz="1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testing</a:t>
                </a: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285750" indent="-285750" defTabSz="4171961" rtl="0" fontAlgn="auto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We employ sliding windows of length 100 seconds with a shift of 25 seconds around the signal arrival time.</a:t>
                </a:r>
              </a:p>
            </p:txBody>
          </p:sp>
        </mc:Choice>
        <mc:Fallback xmlns="">
          <p:sp>
            <p:nvSpPr>
              <p:cNvPr id="15" name="Text Box 8 2 3">
                <a:extLst>
                  <a:ext uri="{FF2B5EF4-FFF2-40B4-BE49-F238E27FC236}">
                    <a16:creationId xmlns:a16="http://schemas.microsoft.com/office/drawing/2014/main" id="{427345FA-CCEF-0F0D-91DE-ED2AAC6351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510" y="1308285"/>
                <a:ext cx="9979471" cy="1867947"/>
              </a:xfrm>
              <a:prstGeom prst="rect">
                <a:avLst/>
              </a:prstGeom>
              <a:blipFill>
                <a:blip r:embed="rId2"/>
                <a:stretch>
                  <a:fillRect l="-1161" t="-3268" r="-367" b="-4248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טבלה 11">
                <a:extLst>
                  <a:ext uri="{FF2B5EF4-FFF2-40B4-BE49-F238E27FC236}">
                    <a16:creationId xmlns:a16="http://schemas.microsoft.com/office/drawing/2014/main" id="{4061A7C6-7EA3-61AD-C2A1-AC72A7A728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73858"/>
                  </p:ext>
                </p:extLst>
              </p:nvPr>
            </p:nvGraphicFramePr>
            <p:xfrm>
              <a:off x="2503253" y="3672780"/>
              <a:ext cx="6497982" cy="1158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2997">
                      <a:extLst>
                        <a:ext uri="{9D8B030D-6E8A-4147-A177-3AD203B41FA5}">
                          <a16:colId xmlns:a16="http://schemas.microsoft.com/office/drawing/2014/main" val="3090792901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4049535528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1826157744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4283924692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3124147785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2497197946"/>
                        </a:ext>
                      </a:extLst>
                    </a:gridCol>
                  </a:tblGrid>
                  <a:tr h="533048"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DA-MUSIC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Broadband MUSIC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Classic MUSIC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Beam-former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Random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90084288"/>
                      </a:ext>
                    </a:extLst>
                  </a:tr>
                  <a:tr h="533048">
                    <a:tc>
                      <a:txBody>
                        <a:bodyPr/>
                        <a:lstStyle/>
                        <a:p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RMSPE</a:t>
                          </a:r>
                          <a14:m>
                            <m:oMath xmlns:m="http://schemas.openxmlformats.org/officeDocument/2006/math"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[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𝑟𝑎𝑑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]</m:t>
                              </m:r>
                            </m:oMath>
                          </a14:m>
                          <a:endParaRPr 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0.6269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1.0075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1.2475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0.9383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1.7097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421080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טבלה 11">
                <a:extLst>
                  <a:ext uri="{FF2B5EF4-FFF2-40B4-BE49-F238E27FC236}">
                    <a16:creationId xmlns:a16="http://schemas.microsoft.com/office/drawing/2014/main" id="{4061A7C6-7EA3-61AD-C2A1-AC72A7A728A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73858"/>
                  </p:ext>
                </p:extLst>
              </p:nvPr>
            </p:nvGraphicFramePr>
            <p:xfrm>
              <a:off x="2503253" y="3672780"/>
              <a:ext cx="6497982" cy="11582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082997">
                      <a:extLst>
                        <a:ext uri="{9D8B030D-6E8A-4147-A177-3AD203B41FA5}">
                          <a16:colId xmlns:a16="http://schemas.microsoft.com/office/drawing/2014/main" val="3090792901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4049535528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1826157744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4283924692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3124147785"/>
                        </a:ext>
                      </a:extLst>
                    </a:gridCol>
                    <a:gridCol w="1082997">
                      <a:extLst>
                        <a:ext uri="{9D8B030D-6E8A-4147-A177-3AD203B41FA5}">
                          <a16:colId xmlns:a16="http://schemas.microsoft.com/office/drawing/2014/main" val="2497197946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endParaRPr lang="en-US" sz="1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DA-MUSIC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Broadband MUSIC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Classic MUSIC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Beam-former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Random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2590084288"/>
                      </a:ext>
                    </a:extLst>
                  </a:tr>
                  <a:tr h="5791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562" t="-104211" r="-500562" b="-631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0.6269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1.0075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1.2475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0.9383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1.7097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34210803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 Box 8 2 3">
                <a:extLst>
                  <a:ext uri="{FF2B5EF4-FFF2-40B4-BE49-F238E27FC236}">
                    <a16:creationId xmlns:a16="http://schemas.microsoft.com/office/drawing/2014/main" id="{CA18F22D-C7CF-6F67-87EF-D7DF870E2D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509" y="5327568"/>
                <a:ext cx="9979471" cy="1139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marL="285750" indent="-285750" defTabSz="4171961" rtl="0" fontAlgn="auto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DA-Music outperforms MB estimators by jointly focusing on frequency and interdependent elevation angle for a stable azimuth estimation.</a:t>
                </a:r>
              </a:p>
              <a:p>
                <a:pPr marL="285750" indent="-285750" defTabSz="4171961" rtl="0" fontAlgn="auto">
                  <a:lnSpc>
                    <a:spcPct val="110000"/>
                  </a:lnSpc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Despite relatively large error, it’s important to consider the average error reported by the IDC Review Event Bulletin is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0.4243 [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𝑟𝑎𝑑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]</m:t>
                    </m:r>
                  </m:oMath>
                </a14:m>
                <a:r>
                  <a:rPr lang="en-US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7" name="Text Box 8 2 3">
                <a:extLst>
                  <a:ext uri="{FF2B5EF4-FFF2-40B4-BE49-F238E27FC236}">
                    <a16:creationId xmlns:a16="http://schemas.microsoft.com/office/drawing/2014/main" id="{CA18F22D-C7CF-6F67-87EF-D7DF870E2D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509" y="5327568"/>
                <a:ext cx="9979471" cy="1139286"/>
              </a:xfrm>
              <a:prstGeom prst="rect">
                <a:avLst/>
              </a:prstGeom>
              <a:blipFill>
                <a:blip r:embed="rId4"/>
                <a:stretch>
                  <a:fillRect l="-1161" t="-5348" r="-794" b="-10160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7477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2809</TotalTime>
  <Words>562</Words>
  <Application>Microsoft Office PowerPoint</Application>
  <PresentationFormat>מסך רחב</PresentationFormat>
  <Paragraphs>61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malaak Khatib</cp:lastModifiedBy>
  <cp:revision>27</cp:revision>
  <dcterms:created xsi:type="dcterms:W3CDTF">2023-04-18T13:25:54Z</dcterms:created>
  <dcterms:modified xsi:type="dcterms:W3CDTF">2023-06-20T08:39:10Z</dcterms:modified>
</cp:coreProperties>
</file>