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8E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105" d="100"/>
          <a:sy n="105" d="100"/>
        </p:scale>
        <p:origin x="10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‹N°›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Image 133" descr="Une image contenant diagramme, Rectangle, ligne, Dessin technique&#10;&#10;Description générée automatiquement">
            <a:extLst>
              <a:ext uri="{FF2B5EF4-FFF2-40B4-BE49-F238E27FC236}">
                <a16:creationId xmlns:a16="http://schemas.microsoft.com/office/drawing/2014/main" id="{6AEB55E7-6FAF-2EDC-8BC9-601513B927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1678" y="4574438"/>
            <a:ext cx="1217562" cy="2094373"/>
          </a:xfrm>
          <a:prstGeom prst="rect">
            <a:avLst/>
          </a:prstGeom>
        </p:spPr>
      </p:pic>
      <p:pic>
        <p:nvPicPr>
          <p:cNvPr id="73" name="Image 72" descr="Une image contenant texte, diagramme, capture d’écran, Police&#10;&#10;Description générée automatiquement">
            <a:extLst>
              <a:ext uri="{FF2B5EF4-FFF2-40B4-BE49-F238E27FC236}">
                <a16:creationId xmlns:a16="http://schemas.microsoft.com/office/drawing/2014/main" id="{7A218787-22D0-9CCF-2D3F-67854B65471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703" t="51893" r="75166" b="37973"/>
          <a:stretch/>
        </p:blipFill>
        <p:spPr>
          <a:xfrm>
            <a:off x="824940" y="3168375"/>
            <a:ext cx="662165" cy="452116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P3.5-812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 Neural Networks for Seismic Yield Estimation</a:t>
            </a:r>
          </a:p>
          <a:p>
            <a:pPr algn="ctr"/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X. Cassagnou</a:t>
            </a:r>
            <a:r>
              <a:rPr lang="fr-FR" sz="1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  <a:r>
              <a:rPr lang="fr-F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C. Millet</a:t>
            </a:r>
            <a:r>
              <a:rPr lang="fr-FR" sz="1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  <a:r>
              <a:rPr lang="fr-F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M. Mougeot</a:t>
            </a:r>
            <a:r>
              <a:rPr lang="fr-FR" sz="1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1,3</a:t>
            </a:r>
          </a:p>
          <a:p>
            <a:pPr algn="ctr"/>
            <a:r>
              <a:rPr lang="fr-FR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fr-F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 Paris-Saclay, France, </a:t>
            </a:r>
            <a:r>
              <a:rPr lang="fr-FR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fr-F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CEA, DAM, DIF, Arpajon, France, </a:t>
            </a:r>
            <a:r>
              <a:rPr lang="fr-FR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fr-F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ENSIIE, Evry Courcouronnes, France</a:t>
            </a:r>
          </a:p>
        </p:txBody>
      </p:sp>
      <p:pic>
        <p:nvPicPr>
          <p:cNvPr id="6" name="Image 5" descr="Une image contenant texte, diagramme, capture d’écran, Police&#10;&#10;Description générée automatiquement">
            <a:extLst>
              <a:ext uri="{FF2B5EF4-FFF2-40B4-BE49-F238E27FC236}">
                <a16:creationId xmlns:a16="http://schemas.microsoft.com/office/drawing/2014/main" id="{AC2AB4BF-1AD5-A6FC-F50D-2A3DAF55938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233" t="65382" r="74367" b="25200"/>
          <a:stretch/>
        </p:blipFill>
        <p:spPr>
          <a:xfrm>
            <a:off x="1777927" y="3350558"/>
            <a:ext cx="662165" cy="410277"/>
          </a:xfrm>
          <a:prstGeom prst="rect">
            <a:avLst/>
          </a:prstGeom>
        </p:spPr>
      </p:pic>
      <p:pic>
        <p:nvPicPr>
          <p:cNvPr id="7" name="Image 6" descr="Une image contenant texte, diagramme, capture d’écran, Police&#10;&#10;Description générée automatiquement">
            <a:extLst>
              <a:ext uri="{FF2B5EF4-FFF2-40B4-BE49-F238E27FC236}">
                <a16:creationId xmlns:a16="http://schemas.microsoft.com/office/drawing/2014/main" id="{41D0DD33-0810-5882-159A-F554CFAAF9B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000" t="25555" r="75869" b="64311"/>
          <a:stretch/>
        </p:blipFill>
        <p:spPr>
          <a:xfrm>
            <a:off x="470457" y="3842358"/>
            <a:ext cx="662165" cy="452116"/>
          </a:xfrm>
          <a:prstGeom prst="rect">
            <a:avLst/>
          </a:prstGeom>
        </p:spPr>
      </p:pic>
      <p:sp>
        <p:nvSpPr>
          <p:cNvPr id="30" name="Flèche : bas 29">
            <a:extLst>
              <a:ext uri="{FF2B5EF4-FFF2-40B4-BE49-F238E27FC236}">
                <a16:creationId xmlns:a16="http://schemas.microsoft.com/office/drawing/2014/main" id="{23855571-D306-526F-12F0-788A8C8737DB}"/>
              </a:ext>
            </a:extLst>
          </p:cNvPr>
          <p:cNvSpPr/>
          <p:nvPr/>
        </p:nvSpPr>
        <p:spPr>
          <a:xfrm rot="16200000">
            <a:off x="5551242" y="3331405"/>
            <a:ext cx="369333" cy="662165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A05C16F4-302F-428D-4567-FFA279B101E3}"/>
              </a:ext>
            </a:extLst>
          </p:cNvPr>
          <p:cNvSpPr txBox="1"/>
          <p:nvPr/>
        </p:nvSpPr>
        <p:spPr>
          <a:xfrm>
            <a:off x="5015657" y="3179826"/>
            <a:ext cx="1319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GNN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CAE9149D-47E6-DAA0-45A1-24A2458EC3B3}"/>
              </a:ext>
            </a:extLst>
          </p:cNvPr>
          <p:cNvSpPr txBox="1"/>
          <p:nvPr/>
        </p:nvSpPr>
        <p:spPr>
          <a:xfrm>
            <a:off x="8028024" y="2887438"/>
            <a:ext cx="1504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err="1">
                <a:solidFill>
                  <a:srgbClr val="E08E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Aggregation</a:t>
            </a:r>
            <a:r>
              <a:rPr lang="fr-FR" sz="1600" b="1" dirty="0">
                <a:solidFill>
                  <a:srgbClr val="E08E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MLP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ZoneTexte 52">
                <a:extLst>
                  <a:ext uri="{FF2B5EF4-FFF2-40B4-BE49-F238E27FC236}">
                    <a16:creationId xmlns:a16="http://schemas.microsoft.com/office/drawing/2014/main" id="{DED08826-2102-A2B0-5D68-3B0BFA932467}"/>
                  </a:ext>
                </a:extLst>
              </p:cNvPr>
              <p:cNvSpPr txBox="1"/>
              <p:nvPr/>
            </p:nvSpPr>
            <p:spPr>
              <a:xfrm>
                <a:off x="9180998" y="3473538"/>
                <a:ext cx="897104" cy="34349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𝚿</m:t>
                      </m:r>
                      <m:r>
                        <a:rPr lang="fr-FR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fr-F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ℝ</m:t>
                          </m:r>
                        </m:e>
                        <m:sup>
                          <m:r>
                            <a:rPr lang="fr-F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fr-FR" sz="1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ZoneTexte 52">
                <a:extLst>
                  <a:ext uri="{FF2B5EF4-FFF2-40B4-BE49-F238E27FC236}">
                    <a16:creationId xmlns:a16="http://schemas.microsoft.com/office/drawing/2014/main" id="{DED08826-2102-A2B0-5D68-3B0BFA9324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0998" y="3473538"/>
                <a:ext cx="897104" cy="3434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ZoneTexte 53">
            <a:extLst>
              <a:ext uri="{FF2B5EF4-FFF2-40B4-BE49-F238E27FC236}">
                <a16:creationId xmlns:a16="http://schemas.microsoft.com/office/drawing/2014/main" id="{F94CD1EE-0CF3-B4D9-E18C-A60568FBA165}"/>
              </a:ext>
            </a:extLst>
          </p:cNvPr>
          <p:cNvSpPr txBox="1"/>
          <p:nvPr/>
        </p:nvSpPr>
        <p:spPr>
          <a:xfrm>
            <a:off x="10020039" y="3226266"/>
            <a:ext cx="1766120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Prediction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of source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characteristics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: latitude, longitude,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depth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, magnitude</a:t>
            </a:r>
          </a:p>
        </p:txBody>
      </p:sp>
      <p:sp>
        <p:nvSpPr>
          <p:cNvPr id="60" name="Triangle isocèle 59">
            <a:extLst>
              <a:ext uri="{FF2B5EF4-FFF2-40B4-BE49-F238E27FC236}">
                <a16:creationId xmlns:a16="http://schemas.microsoft.com/office/drawing/2014/main" id="{27FF8264-B925-448E-6CBF-6EF2D653E06B}"/>
              </a:ext>
            </a:extLst>
          </p:cNvPr>
          <p:cNvSpPr/>
          <p:nvPr/>
        </p:nvSpPr>
        <p:spPr>
          <a:xfrm>
            <a:off x="1406978" y="4105087"/>
            <a:ext cx="160255" cy="173144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Triangle isocèle 61">
            <a:extLst>
              <a:ext uri="{FF2B5EF4-FFF2-40B4-BE49-F238E27FC236}">
                <a16:creationId xmlns:a16="http://schemas.microsoft.com/office/drawing/2014/main" id="{C81D5287-7037-3E02-ED65-F493CBAA4906}"/>
              </a:ext>
            </a:extLst>
          </p:cNvPr>
          <p:cNvSpPr/>
          <p:nvPr/>
        </p:nvSpPr>
        <p:spPr>
          <a:xfrm>
            <a:off x="1052495" y="3521666"/>
            <a:ext cx="160255" cy="173144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Triangle isocèle 62">
            <a:extLst>
              <a:ext uri="{FF2B5EF4-FFF2-40B4-BE49-F238E27FC236}">
                <a16:creationId xmlns:a16="http://schemas.microsoft.com/office/drawing/2014/main" id="{7096C8C3-AE46-FC3F-9DD6-1918B73E10EF}"/>
              </a:ext>
            </a:extLst>
          </p:cNvPr>
          <p:cNvSpPr/>
          <p:nvPr/>
        </p:nvSpPr>
        <p:spPr>
          <a:xfrm>
            <a:off x="689662" y="4165516"/>
            <a:ext cx="160255" cy="173144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Triangle isocèle 63">
            <a:extLst>
              <a:ext uri="{FF2B5EF4-FFF2-40B4-BE49-F238E27FC236}">
                <a16:creationId xmlns:a16="http://schemas.microsoft.com/office/drawing/2014/main" id="{D06C57B3-764E-316F-6590-B26C3927CEBB}"/>
              </a:ext>
            </a:extLst>
          </p:cNvPr>
          <p:cNvSpPr/>
          <p:nvPr/>
        </p:nvSpPr>
        <p:spPr>
          <a:xfrm>
            <a:off x="1737156" y="3679777"/>
            <a:ext cx="160255" cy="173144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Triangle isocèle 76">
            <a:extLst>
              <a:ext uri="{FF2B5EF4-FFF2-40B4-BE49-F238E27FC236}">
                <a16:creationId xmlns:a16="http://schemas.microsoft.com/office/drawing/2014/main" id="{E4301506-AA44-9350-F6AC-7B18933B5E9D}"/>
              </a:ext>
            </a:extLst>
          </p:cNvPr>
          <p:cNvSpPr/>
          <p:nvPr/>
        </p:nvSpPr>
        <p:spPr>
          <a:xfrm>
            <a:off x="4118365" y="3946487"/>
            <a:ext cx="160255" cy="173144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Triangle isocèle 77">
            <a:extLst>
              <a:ext uri="{FF2B5EF4-FFF2-40B4-BE49-F238E27FC236}">
                <a16:creationId xmlns:a16="http://schemas.microsoft.com/office/drawing/2014/main" id="{AEBEBA40-4304-C4D7-8EA6-C6B43F9B8A35}"/>
              </a:ext>
            </a:extLst>
          </p:cNvPr>
          <p:cNvSpPr/>
          <p:nvPr/>
        </p:nvSpPr>
        <p:spPr>
          <a:xfrm>
            <a:off x="3763882" y="3363066"/>
            <a:ext cx="160255" cy="173144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Triangle isocèle 78">
            <a:extLst>
              <a:ext uri="{FF2B5EF4-FFF2-40B4-BE49-F238E27FC236}">
                <a16:creationId xmlns:a16="http://schemas.microsoft.com/office/drawing/2014/main" id="{47EF54F4-76A0-0D2C-7A37-CE4A4F79A57A}"/>
              </a:ext>
            </a:extLst>
          </p:cNvPr>
          <p:cNvSpPr/>
          <p:nvPr/>
        </p:nvSpPr>
        <p:spPr>
          <a:xfrm>
            <a:off x="3401049" y="4006916"/>
            <a:ext cx="160255" cy="173144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Triangle isocèle 79">
            <a:extLst>
              <a:ext uri="{FF2B5EF4-FFF2-40B4-BE49-F238E27FC236}">
                <a16:creationId xmlns:a16="http://schemas.microsoft.com/office/drawing/2014/main" id="{BA24697A-FAFB-C798-0EBC-DF8B8A4B3D34}"/>
              </a:ext>
            </a:extLst>
          </p:cNvPr>
          <p:cNvSpPr/>
          <p:nvPr/>
        </p:nvSpPr>
        <p:spPr>
          <a:xfrm>
            <a:off x="4448543" y="3521177"/>
            <a:ext cx="160255" cy="173144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ZoneTexte 80">
                <a:extLst>
                  <a:ext uri="{FF2B5EF4-FFF2-40B4-BE49-F238E27FC236}">
                    <a16:creationId xmlns:a16="http://schemas.microsoft.com/office/drawing/2014/main" id="{63C71F96-EE23-AEF0-3942-63730B38E7C5}"/>
                  </a:ext>
                </a:extLst>
              </p:cNvPr>
              <p:cNvSpPr txBox="1"/>
              <p:nvPr/>
            </p:nvSpPr>
            <p:spPr>
              <a:xfrm>
                <a:off x="4432966" y="3264309"/>
                <a:ext cx="994183" cy="3390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sSub>
                            <m:sSubPr>
                              <m:ctrlPr>
                                <a:rPr lang="fr-FR" sz="1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fr-FR" sz="1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fr-FR" sz="1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fr-FR" sz="1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1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ℝ</m:t>
                          </m:r>
                        </m:e>
                        <m:sup>
                          <m:r>
                            <a:rPr lang="fr-FR" sz="1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64</m:t>
                          </m:r>
                        </m:sup>
                      </m:sSup>
                    </m:oMath>
                  </m:oMathPara>
                </a14:m>
                <a:endParaRPr lang="fr-FR" sz="1400" b="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81" name="ZoneTexte 80">
                <a:extLst>
                  <a:ext uri="{FF2B5EF4-FFF2-40B4-BE49-F238E27FC236}">
                    <a16:creationId xmlns:a16="http://schemas.microsoft.com/office/drawing/2014/main" id="{63C71F96-EE23-AEF0-3942-63730B38E7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2966" y="3264309"/>
                <a:ext cx="994183" cy="3390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ZoneTexte 81">
                <a:extLst>
                  <a:ext uri="{FF2B5EF4-FFF2-40B4-BE49-F238E27FC236}">
                    <a16:creationId xmlns:a16="http://schemas.microsoft.com/office/drawing/2014/main" id="{788C218B-C6C8-B32A-AC55-0552A8716C3F}"/>
                  </a:ext>
                </a:extLst>
              </p:cNvPr>
              <p:cNvSpPr txBox="1"/>
              <p:nvPr/>
            </p:nvSpPr>
            <p:spPr>
              <a:xfrm>
                <a:off x="3479979" y="3076777"/>
                <a:ext cx="958917" cy="3304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sSub>
                            <m:sSubPr>
                              <m:ctrlPr>
                                <a:rPr lang="fr-FR" sz="1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fr-FR" sz="1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fr-FR" sz="1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fr-FR" sz="1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1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ℝ</m:t>
                          </m:r>
                        </m:e>
                        <m:sup>
                          <m:r>
                            <a:rPr lang="fr-FR" sz="1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64</m:t>
                          </m:r>
                        </m:sup>
                      </m:sSup>
                    </m:oMath>
                  </m:oMathPara>
                </a14:m>
                <a:endParaRPr lang="fr-FR" sz="1400" b="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82" name="ZoneTexte 81">
                <a:extLst>
                  <a:ext uri="{FF2B5EF4-FFF2-40B4-BE49-F238E27FC236}">
                    <a16:creationId xmlns:a16="http://schemas.microsoft.com/office/drawing/2014/main" id="{788C218B-C6C8-B32A-AC55-0552A8716C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979" y="3076777"/>
                <a:ext cx="958917" cy="3304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ZoneTexte 82">
                <a:extLst>
                  <a:ext uri="{FF2B5EF4-FFF2-40B4-BE49-F238E27FC236}">
                    <a16:creationId xmlns:a16="http://schemas.microsoft.com/office/drawing/2014/main" id="{32DF22F8-9A84-518C-80A7-22EBBC946BCC}"/>
                  </a:ext>
                </a:extLst>
              </p:cNvPr>
              <p:cNvSpPr txBox="1"/>
              <p:nvPr/>
            </p:nvSpPr>
            <p:spPr>
              <a:xfrm>
                <a:off x="3377963" y="3704566"/>
                <a:ext cx="994183" cy="3390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sSub>
                            <m:sSubPr>
                              <m:ctrlPr>
                                <a:rPr lang="fr-FR" sz="1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fr-FR" sz="1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sub>
                      </m:sSub>
                      <m:r>
                        <a:rPr lang="fr-FR" sz="1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fr-FR" sz="1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1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ℝ</m:t>
                          </m:r>
                        </m:e>
                        <m:sup>
                          <m:r>
                            <a:rPr lang="fr-FR" sz="1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64</m:t>
                          </m:r>
                        </m:sup>
                      </m:sSup>
                    </m:oMath>
                  </m:oMathPara>
                </a14:m>
                <a:endParaRPr lang="fr-FR" sz="1400" b="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3" name="ZoneTexte 82">
                <a:extLst>
                  <a:ext uri="{FF2B5EF4-FFF2-40B4-BE49-F238E27FC236}">
                    <a16:creationId xmlns:a16="http://schemas.microsoft.com/office/drawing/2014/main" id="{32DF22F8-9A84-518C-80A7-22EBBC946B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7963" y="3704566"/>
                <a:ext cx="994183" cy="33906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ZoneTexte 83">
                <a:extLst>
                  <a:ext uri="{FF2B5EF4-FFF2-40B4-BE49-F238E27FC236}">
                    <a16:creationId xmlns:a16="http://schemas.microsoft.com/office/drawing/2014/main" id="{1BF5089C-755F-FFCC-CAEF-5416758CCCE2}"/>
                  </a:ext>
                </a:extLst>
              </p:cNvPr>
              <p:cNvSpPr txBox="1"/>
              <p:nvPr/>
            </p:nvSpPr>
            <p:spPr>
              <a:xfrm>
                <a:off x="4255910" y="3817030"/>
                <a:ext cx="994183" cy="3390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sSub>
                            <m:sSubPr>
                              <m:ctrlPr>
                                <a:rPr lang="fr-FR" sz="1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fr-FR" sz="1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sub>
                      </m:sSub>
                      <m:r>
                        <a:rPr lang="fr-FR" sz="1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fr-FR" sz="1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1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ℝ</m:t>
                          </m:r>
                        </m:e>
                        <m:sup>
                          <m:r>
                            <a:rPr lang="fr-FR" sz="1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64</m:t>
                          </m:r>
                        </m:sup>
                      </m:sSup>
                    </m:oMath>
                  </m:oMathPara>
                </a14:m>
                <a:endParaRPr lang="fr-FR" sz="1400" b="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4" name="ZoneTexte 83">
                <a:extLst>
                  <a:ext uri="{FF2B5EF4-FFF2-40B4-BE49-F238E27FC236}">
                    <a16:creationId xmlns:a16="http://schemas.microsoft.com/office/drawing/2014/main" id="{1BF5089C-755F-FFCC-CAEF-5416758CCC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910" y="3817030"/>
                <a:ext cx="994183" cy="33906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Triangle isocèle 84">
            <a:extLst>
              <a:ext uri="{FF2B5EF4-FFF2-40B4-BE49-F238E27FC236}">
                <a16:creationId xmlns:a16="http://schemas.microsoft.com/office/drawing/2014/main" id="{6C81716C-FCE3-6598-1FD7-97C79B53B9B4}"/>
              </a:ext>
            </a:extLst>
          </p:cNvPr>
          <p:cNvSpPr/>
          <p:nvPr/>
        </p:nvSpPr>
        <p:spPr>
          <a:xfrm>
            <a:off x="6808968" y="3922524"/>
            <a:ext cx="160255" cy="173144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Triangle isocèle 85">
            <a:extLst>
              <a:ext uri="{FF2B5EF4-FFF2-40B4-BE49-F238E27FC236}">
                <a16:creationId xmlns:a16="http://schemas.microsoft.com/office/drawing/2014/main" id="{72F4B410-7E8C-9290-D499-BC753DEEBC58}"/>
              </a:ext>
            </a:extLst>
          </p:cNvPr>
          <p:cNvSpPr/>
          <p:nvPr/>
        </p:nvSpPr>
        <p:spPr>
          <a:xfrm>
            <a:off x="6454485" y="3339103"/>
            <a:ext cx="160255" cy="173144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Triangle isocèle 86">
            <a:extLst>
              <a:ext uri="{FF2B5EF4-FFF2-40B4-BE49-F238E27FC236}">
                <a16:creationId xmlns:a16="http://schemas.microsoft.com/office/drawing/2014/main" id="{7A0819CA-D948-A122-A964-029351F609E6}"/>
              </a:ext>
            </a:extLst>
          </p:cNvPr>
          <p:cNvSpPr/>
          <p:nvPr/>
        </p:nvSpPr>
        <p:spPr>
          <a:xfrm>
            <a:off x="6091652" y="3982953"/>
            <a:ext cx="160255" cy="173144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Triangle isocèle 87">
            <a:extLst>
              <a:ext uri="{FF2B5EF4-FFF2-40B4-BE49-F238E27FC236}">
                <a16:creationId xmlns:a16="http://schemas.microsoft.com/office/drawing/2014/main" id="{B06BDC1A-6A0E-3BBA-2392-ECF5C9990451}"/>
              </a:ext>
            </a:extLst>
          </p:cNvPr>
          <p:cNvSpPr/>
          <p:nvPr/>
        </p:nvSpPr>
        <p:spPr>
          <a:xfrm>
            <a:off x="7139146" y="3497214"/>
            <a:ext cx="160255" cy="173144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ZoneTexte 88">
                <a:extLst>
                  <a:ext uri="{FF2B5EF4-FFF2-40B4-BE49-F238E27FC236}">
                    <a16:creationId xmlns:a16="http://schemas.microsoft.com/office/drawing/2014/main" id="{3AE20733-F16F-A224-2F2E-E4C491ECBEFC}"/>
                  </a:ext>
                </a:extLst>
              </p:cNvPr>
              <p:cNvSpPr txBox="1"/>
              <p:nvPr/>
            </p:nvSpPr>
            <p:spPr>
              <a:xfrm>
                <a:off x="7123569" y="3240346"/>
                <a:ext cx="1000851" cy="3304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sSub>
                            <m:sSubPr>
                              <m:ctrlPr>
                                <a:rPr lang="fr-FR" sz="1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fr-FR" sz="1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fr-FR" sz="1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fr-FR" sz="1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1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ℝ</m:t>
                          </m:r>
                        </m:e>
                        <m:sup>
                          <m:r>
                            <a:rPr lang="fr-FR" sz="1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128</m:t>
                          </m:r>
                        </m:sup>
                      </m:sSup>
                    </m:oMath>
                  </m:oMathPara>
                </a14:m>
                <a:endParaRPr lang="fr-FR" sz="1400" b="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89" name="ZoneTexte 88">
                <a:extLst>
                  <a:ext uri="{FF2B5EF4-FFF2-40B4-BE49-F238E27FC236}">
                    <a16:creationId xmlns:a16="http://schemas.microsoft.com/office/drawing/2014/main" id="{3AE20733-F16F-A224-2F2E-E4C491ECBE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3569" y="3240346"/>
                <a:ext cx="1000851" cy="3304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ZoneTexte 89">
                <a:extLst>
                  <a:ext uri="{FF2B5EF4-FFF2-40B4-BE49-F238E27FC236}">
                    <a16:creationId xmlns:a16="http://schemas.microsoft.com/office/drawing/2014/main" id="{73352B72-75FA-30CA-0CD6-2AA6FAB8B70D}"/>
                  </a:ext>
                </a:extLst>
              </p:cNvPr>
              <p:cNvSpPr txBox="1"/>
              <p:nvPr/>
            </p:nvSpPr>
            <p:spPr>
              <a:xfrm>
                <a:off x="6170582" y="3052814"/>
                <a:ext cx="1000851" cy="3304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sSub>
                            <m:sSubPr>
                              <m:ctrlPr>
                                <a:rPr lang="fr-FR" sz="1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fr-FR" sz="1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fr-FR" sz="1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fr-FR" sz="1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1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ℝ</m:t>
                          </m:r>
                        </m:e>
                        <m:sup>
                          <m:r>
                            <a:rPr lang="fr-FR" sz="1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128</m:t>
                          </m:r>
                        </m:sup>
                      </m:sSup>
                    </m:oMath>
                  </m:oMathPara>
                </a14:m>
                <a:endParaRPr lang="fr-FR" sz="1400" b="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90" name="ZoneTexte 89">
                <a:extLst>
                  <a:ext uri="{FF2B5EF4-FFF2-40B4-BE49-F238E27FC236}">
                    <a16:creationId xmlns:a16="http://schemas.microsoft.com/office/drawing/2014/main" id="{73352B72-75FA-30CA-0CD6-2AA6FAB8B7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0582" y="3052814"/>
                <a:ext cx="1000851" cy="3304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ZoneTexte 90">
                <a:extLst>
                  <a:ext uri="{FF2B5EF4-FFF2-40B4-BE49-F238E27FC236}">
                    <a16:creationId xmlns:a16="http://schemas.microsoft.com/office/drawing/2014/main" id="{0BA94513-93B7-F0FC-6F05-786D3B99A942}"/>
                  </a:ext>
                </a:extLst>
              </p:cNvPr>
              <p:cNvSpPr txBox="1"/>
              <p:nvPr/>
            </p:nvSpPr>
            <p:spPr>
              <a:xfrm>
                <a:off x="6082543" y="3637457"/>
                <a:ext cx="1000851" cy="3314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sSub>
                            <m:sSubPr>
                              <m:ctrlPr>
                                <a:rPr lang="fr-FR" sz="1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fr-FR" sz="1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sub>
                      </m:sSub>
                      <m:r>
                        <a:rPr lang="fr-FR" sz="1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fr-FR" sz="1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1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ℝ</m:t>
                          </m:r>
                        </m:e>
                        <m:sup>
                          <m:r>
                            <a:rPr lang="fr-FR" sz="1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128</m:t>
                          </m:r>
                        </m:sup>
                      </m:sSup>
                    </m:oMath>
                  </m:oMathPara>
                </a14:m>
                <a:endParaRPr lang="fr-FR" sz="1400" b="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1" name="ZoneTexte 90">
                <a:extLst>
                  <a:ext uri="{FF2B5EF4-FFF2-40B4-BE49-F238E27FC236}">
                    <a16:creationId xmlns:a16="http://schemas.microsoft.com/office/drawing/2014/main" id="{0BA94513-93B7-F0FC-6F05-786D3B99A9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2543" y="3637457"/>
                <a:ext cx="1000851" cy="33143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ZoneTexte 91">
                <a:extLst>
                  <a:ext uri="{FF2B5EF4-FFF2-40B4-BE49-F238E27FC236}">
                    <a16:creationId xmlns:a16="http://schemas.microsoft.com/office/drawing/2014/main" id="{72D25C7C-EED9-48F5-30B8-EF0FCEC07B02}"/>
                  </a:ext>
                </a:extLst>
              </p:cNvPr>
              <p:cNvSpPr txBox="1"/>
              <p:nvPr/>
            </p:nvSpPr>
            <p:spPr>
              <a:xfrm>
                <a:off x="6946282" y="3729980"/>
                <a:ext cx="1000851" cy="3304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sSub>
                            <m:sSubPr>
                              <m:ctrlPr>
                                <a:rPr lang="fr-FR" sz="1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fr-FR" sz="1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sub>
                      </m:sSub>
                      <m:r>
                        <a:rPr lang="fr-FR" sz="1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fr-FR" sz="1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1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ℝ</m:t>
                          </m:r>
                        </m:e>
                        <m:sup>
                          <m:r>
                            <a:rPr lang="fr-FR" sz="1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128</m:t>
                          </m:r>
                        </m:sup>
                      </m:sSup>
                    </m:oMath>
                  </m:oMathPara>
                </a14:m>
                <a:endParaRPr lang="fr-FR" sz="1400" b="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92" name="ZoneTexte 91">
                <a:extLst>
                  <a:ext uri="{FF2B5EF4-FFF2-40B4-BE49-F238E27FC236}">
                    <a16:creationId xmlns:a16="http://schemas.microsoft.com/office/drawing/2014/main" id="{72D25C7C-EED9-48F5-30B8-EF0FCEC07B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6282" y="3729980"/>
                <a:ext cx="1000851" cy="33047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Flèche : bas 92">
            <a:extLst>
              <a:ext uri="{FF2B5EF4-FFF2-40B4-BE49-F238E27FC236}">
                <a16:creationId xmlns:a16="http://schemas.microsoft.com/office/drawing/2014/main" id="{654465B4-9FE9-C9FD-6B76-66F0B91F948F}"/>
              </a:ext>
            </a:extLst>
          </p:cNvPr>
          <p:cNvSpPr/>
          <p:nvPr/>
        </p:nvSpPr>
        <p:spPr>
          <a:xfrm rot="16200000">
            <a:off x="2709555" y="3324162"/>
            <a:ext cx="369333" cy="66216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4" name="ZoneTexte 93">
            <a:extLst>
              <a:ext uri="{FF2B5EF4-FFF2-40B4-BE49-F238E27FC236}">
                <a16:creationId xmlns:a16="http://schemas.microsoft.com/office/drawing/2014/main" id="{45EF6DDC-49E3-2980-45D1-A6900A535E98}"/>
              </a:ext>
            </a:extLst>
          </p:cNvPr>
          <p:cNvSpPr txBox="1"/>
          <p:nvPr/>
        </p:nvSpPr>
        <p:spPr>
          <a:xfrm>
            <a:off x="2194744" y="3184027"/>
            <a:ext cx="1319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CNN</a:t>
            </a:r>
          </a:p>
        </p:txBody>
      </p:sp>
      <p:cxnSp>
        <p:nvCxnSpPr>
          <p:cNvPr id="103" name="Connecteur droit avec flèche 102">
            <a:extLst>
              <a:ext uri="{FF2B5EF4-FFF2-40B4-BE49-F238E27FC236}">
                <a16:creationId xmlns:a16="http://schemas.microsoft.com/office/drawing/2014/main" id="{FA210E4F-9B0D-AD24-00CF-F038BF0AC084}"/>
              </a:ext>
            </a:extLst>
          </p:cNvPr>
          <p:cNvCxnSpPr>
            <a:cxnSpLocks/>
          </p:cNvCxnSpPr>
          <p:nvPr/>
        </p:nvCxnSpPr>
        <p:spPr>
          <a:xfrm flipH="1">
            <a:off x="4798570" y="3760011"/>
            <a:ext cx="843890" cy="105293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DE78AAB-D20B-D98A-01BB-7E809370DAD3}"/>
              </a:ext>
            </a:extLst>
          </p:cNvPr>
          <p:cNvSpPr/>
          <p:nvPr/>
        </p:nvSpPr>
        <p:spPr>
          <a:xfrm>
            <a:off x="316783" y="2651760"/>
            <a:ext cx="2180824" cy="19476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9" name="ZoneTexte 108">
                <a:extLst>
                  <a:ext uri="{FF2B5EF4-FFF2-40B4-BE49-F238E27FC236}">
                    <a16:creationId xmlns:a16="http://schemas.microsoft.com/office/drawing/2014/main" id="{5CA580B6-6EC6-BF8C-42AD-910CC515D6AE}"/>
                  </a:ext>
                </a:extLst>
              </p:cNvPr>
              <p:cNvSpPr txBox="1"/>
              <p:nvPr/>
            </p:nvSpPr>
            <p:spPr>
              <a:xfrm>
                <a:off x="611193" y="4813086"/>
                <a:ext cx="4406976" cy="1815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Different </a:t>
                </a:r>
                <a:r>
                  <a:rPr lang="fr-FR" sz="1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ways</a:t>
                </a:r>
                <a:r>
                  <a:rPr lang="fr-FR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of </a:t>
                </a:r>
                <a:r>
                  <a:rPr lang="fr-FR" sz="1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construct</a:t>
                </a:r>
                <a:r>
                  <a:rPr lang="fr-FR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the GNN graph:</a:t>
                </a:r>
              </a:p>
              <a:p>
                <a:endParaRPr lang="fr-FR" sz="1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fr-FR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Edgeless</a:t>
                </a:r>
                <a:r>
                  <a:rPr lang="fr-F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graph (mono-station </a:t>
                </a:r>
                <a:r>
                  <a:rPr lang="fr-FR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processing</a:t>
                </a:r>
                <a:r>
                  <a:rPr lang="fr-F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fr-FR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Euclidian</a:t>
                </a:r>
                <a:r>
                  <a:rPr lang="fr-F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distances matrix</a:t>
                </a:r>
              </a:p>
              <a:p>
                <a:r>
                  <a:rPr lang="fr-F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(k-</a:t>
                </a:r>
                <a:r>
                  <a:rPr lang="fr-FR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Nearest</a:t>
                </a:r>
                <a:r>
                  <a:rPr lang="fr-F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Neighbors </a:t>
                </a:r>
                <a:r>
                  <a:rPr lang="fr-FR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algorithm</a:t>
                </a:r>
                <a:r>
                  <a:rPr lang="fr-F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 marL="342900" indent="-342900">
                  <a:buFont typeface="+mj-lt"/>
                  <a:buAutoNum type="arabicPeriod" startAt="3"/>
                </a:pPr>
                <a:r>
                  <a:rPr lang="fr-F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Dynamic </a:t>
                </a:r>
                <a:r>
                  <a:rPr lang="fr-FR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feature-based</a:t>
                </a:r>
                <a:r>
                  <a:rPr lang="fr-F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distance</a:t>
                </a:r>
              </a:p>
              <a:p>
                <a:r>
                  <a:rPr lang="fr-F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fr-FR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</m:oMath>
                </a14:m>
                <a:r>
                  <a:rPr lang="fr-FR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Learning of the </a:t>
                </a:r>
                <a:r>
                  <a:rPr lang="fr-FR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edges</a:t>
                </a:r>
                <a:endParaRPr lang="fr-FR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9" name="ZoneTexte 108">
                <a:extLst>
                  <a:ext uri="{FF2B5EF4-FFF2-40B4-BE49-F238E27FC236}">
                    <a16:creationId xmlns:a16="http://schemas.microsoft.com/office/drawing/2014/main" id="{5CA580B6-6EC6-BF8C-42AD-910CC515D6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193" y="4813086"/>
                <a:ext cx="4406976" cy="1815882"/>
              </a:xfrm>
              <a:prstGeom prst="rect">
                <a:avLst/>
              </a:prstGeom>
              <a:blipFill>
                <a:blip r:embed="rId13"/>
                <a:stretch>
                  <a:fillRect l="-692" t="-1010" b="-33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5" name="ZoneTexte 134">
            <a:extLst>
              <a:ext uri="{FF2B5EF4-FFF2-40B4-BE49-F238E27FC236}">
                <a16:creationId xmlns:a16="http://schemas.microsoft.com/office/drawing/2014/main" id="{AEE4E87C-195C-C580-7CFF-C3278922AEA4}"/>
              </a:ext>
            </a:extLst>
          </p:cNvPr>
          <p:cNvSpPr txBox="1"/>
          <p:nvPr/>
        </p:nvSpPr>
        <p:spPr>
          <a:xfrm>
            <a:off x="5575812" y="6573214"/>
            <a:ext cx="1485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Magnitude error</a:t>
            </a:r>
          </a:p>
        </p:txBody>
      </p:sp>
      <p:cxnSp>
        <p:nvCxnSpPr>
          <p:cNvPr id="145" name="Connecteur droit 144">
            <a:extLst>
              <a:ext uri="{FF2B5EF4-FFF2-40B4-BE49-F238E27FC236}">
                <a16:creationId xmlns:a16="http://schemas.microsoft.com/office/drawing/2014/main" id="{EE61A5B5-CA7D-BDB8-06FD-CFE2B0CFC529}"/>
              </a:ext>
            </a:extLst>
          </p:cNvPr>
          <p:cNvCxnSpPr>
            <a:cxnSpLocks/>
          </p:cNvCxnSpPr>
          <p:nvPr/>
        </p:nvCxnSpPr>
        <p:spPr>
          <a:xfrm>
            <a:off x="4118365" y="5696712"/>
            <a:ext cx="1972094" cy="272502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cteur droit 147">
            <a:extLst>
              <a:ext uri="{FF2B5EF4-FFF2-40B4-BE49-F238E27FC236}">
                <a16:creationId xmlns:a16="http://schemas.microsoft.com/office/drawing/2014/main" id="{8F804260-AA75-3A0B-23AF-4099980779E8}"/>
              </a:ext>
            </a:extLst>
          </p:cNvPr>
          <p:cNvCxnSpPr>
            <a:cxnSpLocks/>
          </p:cNvCxnSpPr>
          <p:nvPr/>
        </p:nvCxnSpPr>
        <p:spPr>
          <a:xfrm>
            <a:off x="4928616" y="5404104"/>
            <a:ext cx="832104" cy="12967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eur droit 149">
            <a:extLst>
              <a:ext uri="{FF2B5EF4-FFF2-40B4-BE49-F238E27FC236}">
                <a16:creationId xmlns:a16="http://schemas.microsoft.com/office/drawing/2014/main" id="{08069B33-4E5A-8D78-7DEE-22CAAD41CC60}"/>
              </a:ext>
            </a:extLst>
          </p:cNvPr>
          <p:cNvCxnSpPr>
            <a:cxnSpLocks/>
          </p:cNvCxnSpPr>
          <p:nvPr/>
        </p:nvCxnSpPr>
        <p:spPr>
          <a:xfrm>
            <a:off x="4118365" y="6163553"/>
            <a:ext cx="2306519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ZoneTexte 155">
            <a:extLst>
              <a:ext uri="{FF2B5EF4-FFF2-40B4-BE49-F238E27FC236}">
                <a16:creationId xmlns:a16="http://schemas.microsoft.com/office/drawing/2014/main" id="{EC03F68C-1F67-CF23-FC85-DA4BB301374C}"/>
              </a:ext>
            </a:extLst>
          </p:cNvPr>
          <p:cNvSpPr txBox="1"/>
          <p:nvPr/>
        </p:nvSpPr>
        <p:spPr>
          <a:xfrm>
            <a:off x="6967822" y="4730594"/>
            <a:ext cx="503463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Magnitude estimation </a:t>
            </a:r>
            <a:r>
              <a:rPr lang="fr-F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improved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dynamic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distance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observe a </a:t>
            </a:r>
            <a:r>
              <a:rPr lang="fr-F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robustness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against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 signal </a:t>
            </a:r>
            <a:r>
              <a:rPr lang="fr-F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processing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filtering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envelope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extraction)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CAEC2C43-4ADD-CA0A-5CF2-4E28E65958CB}"/>
              </a:ext>
            </a:extLst>
          </p:cNvPr>
          <p:cNvSpPr/>
          <p:nvPr/>
        </p:nvSpPr>
        <p:spPr>
          <a:xfrm>
            <a:off x="3274270" y="2651760"/>
            <a:ext cx="2048554" cy="19476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E253FF88-B12B-20A1-CD79-B138A487B66E}"/>
              </a:ext>
            </a:extLst>
          </p:cNvPr>
          <p:cNvSpPr/>
          <p:nvPr/>
        </p:nvSpPr>
        <p:spPr>
          <a:xfrm>
            <a:off x="6051440" y="2657712"/>
            <a:ext cx="1994810" cy="19476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Flèche : bas 158">
            <a:extLst>
              <a:ext uri="{FF2B5EF4-FFF2-40B4-BE49-F238E27FC236}">
                <a16:creationId xmlns:a16="http://schemas.microsoft.com/office/drawing/2014/main" id="{1957F5C2-65BC-09E1-5E5C-2FBA2DD351C8}"/>
              </a:ext>
            </a:extLst>
          </p:cNvPr>
          <p:cNvSpPr/>
          <p:nvPr/>
        </p:nvSpPr>
        <p:spPr>
          <a:xfrm rot="16200000">
            <a:off x="8581709" y="3319295"/>
            <a:ext cx="369333" cy="662165"/>
          </a:xfrm>
          <a:prstGeom prst="downArrow">
            <a:avLst/>
          </a:prstGeom>
          <a:solidFill>
            <a:srgbClr val="E08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2" name="ZoneTexte 161">
            <a:extLst>
              <a:ext uri="{FF2B5EF4-FFF2-40B4-BE49-F238E27FC236}">
                <a16:creationId xmlns:a16="http://schemas.microsoft.com/office/drawing/2014/main" id="{C7440E91-1E79-D17A-349B-BD622DB47988}"/>
              </a:ext>
            </a:extLst>
          </p:cNvPr>
          <p:cNvSpPr txBox="1"/>
          <p:nvPr/>
        </p:nvSpPr>
        <p:spPr>
          <a:xfrm>
            <a:off x="367155" y="2735945"/>
            <a:ext cx="25194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Multi-stations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waveforms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ZoneTexte 162">
            <a:extLst>
              <a:ext uri="{FF2B5EF4-FFF2-40B4-BE49-F238E27FC236}">
                <a16:creationId xmlns:a16="http://schemas.microsoft.com/office/drawing/2014/main" id="{2D5CF01E-457D-9915-3042-B4AC0892A3B0}"/>
              </a:ext>
            </a:extLst>
          </p:cNvPr>
          <p:cNvSpPr txBox="1"/>
          <p:nvPr/>
        </p:nvSpPr>
        <p:spPr>
          <a:xfrm>
            <a:off x="429664" y="1303784"/>
            <a:ext cx="54175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Objectives: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Machine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fr-FR" sz="1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automated</a:t>
            </a:r>
            <a:r>
              <a:rPr lang="fr-FR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seismic</a:t>
            </a:r>
            <a:r>
              <a:rPr lang="fr-FR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source </a:t>
            </a:r>
            <a:r>
              <a:rPr lang="fr-FR" sz="1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characterization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 Theory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for multi-station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65" name="ZoneTexte 164">
            <a:extLst>
              <a:ext uri="{FF2B5EF4-FFF2-40B4-BE49-F238E27FC236}">
                <a16:creationId xmlns:a16="http://schemas.microsoft.com/office/drawing/2014/main" id="{877E458B-4206-8E51-1C5F-E3DF28BE1051}"/>
              </a:ext>
            </a:extLst>
          </p:cNvPr>
          <p:cNvSpPr txBox="1"/>
          <p:nvPr/>
        </p:nvSpPr>
        <p:spPr>
          <a:xfrm>
            <a:off x="6344757" y="1337785"/>
            <a:ext cx="54175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Dataset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Southern California Seismic 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207 stations, 3740 events (1st Jan. 2000 – 30th June 2019)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2714</TotalTime>
  <Words>187</Words>
  <Application>Microsoft Office PowerPoint</Application>
  <PresentationFormat>Grand écran</PresentationFormat>
  <Paragraphs>38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Xavier Cassagnou</cp:lastModifiedBy>
  <cp:revision>29</cp:revision>
  <dcterms:created xsi:type="dcterms:W3CDTF">2023-04-18T13:25:54Z</dcterms:created>
  <dcterms:modified xsi:type="dcterms:W3CDTF">2023-06-11T17:12:55Z</dcterms:modified>
</cp:coreProperties>
</file>