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0"/>
  </p:notesMasterIdLst>
  <p:sldIdLst>
    <p:sldId id="261" r:id="rId3"/>
    <p:sldId id="256" r:id="rId4"/>
    <p:sldId id="262" r:id="rId5"/>
    <p:sldId id="268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8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E20"/>
    <a:srgbClr val="2E75B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9"/>
    <p:restoredTop sz="94685"/>
  </p:normalViewPr>
  <p:slideViewPr>
    <p:cSldViewPr snapToGrid="0">
      <p:cViewPr varScale="1">
        <p:scale>
          <a:sx n="105" d="100"/>
          <a:sy n="105" d="100"/>
        </p:scale>
        <p:origin x="13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BE6B-A993-491C-839F-87F51C101987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CD174-5C01-40F5-87EE-DF8C8932A9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9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Dire à l’oral</a:t>
            </a:r>
          </a:p>
          <a:p>
            <a:r>
              <a:rPr lang="fr-FR" dirty="0"/>
              <a:t>Il y a des outils de machine </a:t>
            </a:r>
            <a:r>
              <a:rPr lang="fr-FR" dirty="0" err="1"/>
              <a:t>learning</a:t>
            </a:r>
            <a:endParaRPr lang="fr-FR" dirty="0"/>
          </a:p>
          <a:p>
            <a:r>
              <a:rPr lang="fr-FR" dirty="0"/>
              <a:t>Et des outils de théorie de graphes</a:t>
            </a:r>
          </a:p>
          <a:p>
            <a:r>
              <a:rPr lang="fr-FR" dirty="0"/>
              <a:t>Pas évident de comprendre tous les outils</a:t>
            </a:r>
          </a:p>
          <a:p>
            <a:r>
              <a:rPr lang="fr-FR" dirty="0"/>
              <a:t>Contribution : bien comprendre ce que peuvent apporter ces outils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CD174-5C01-40F5-87EE-DF8C8932A9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34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5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7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5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7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6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19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18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22.png"/><Relationship Id="rId12" Type="http://schemas.openxmlformats.org/officeDocument/2006/relationships/image" Target="../media/image43.png"/><Relationship Id="rId2" Type="http://schemas.openxmlformats.org/officeDocument/2006/relationships/image" Target="../media/image38.pn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17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19.jpeg"/><Relationship Id="rId4" Type="http://schemas.openxmlformats.org/officeDocument/2006/relationships/image" Target="../media/image50.pn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53.jpeg"/><Relationship Id="rId7" Type="http://schemas.openxmlformats.org/officeDocument/2006/relationships/image" Target="../media/image1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61.png"/><Relationship Id="rId7" Type="http://schemas.openxmlformats.org/officeDocument/2006/relationships/image" Target="../media/image1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emf"/><Relationship Id="rId4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Neural Networks for Seismic Yield Estimation</a:t>
            </a: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 Cassagnou</a:t>
            </a:r>
            <a:r>
              <a:rPr lang="fr-FR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 Millet</a:t>
            </a:r>
            <a:r>
              <a:rPr lang="fr-FR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Mougeot</a:t>
            </a:r>
            <a:r>
              <a:rPr lang="fr-FR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</a:p>
          <a:p>
            <a:pPr algn="ctr"/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 Paris-Saclay, France, 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CEA, DAM, DIF, Arpajon, France, 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ENSIIE, Evry Courcouronnes, France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Automated seismological signal analysis is crucial for earthquake catalog generation. 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Machine learning and graph theory are investigated to enhance source characterization of seismic signals.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P3.5-812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Different architectures of Graph Neural Networks are compared and evaluated on Southern California Seismic Network dataset.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Dynamic included in the graph improve the magnitude estimation and the method is robust to the preprocessing method.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Incorporating the geometry of a seismic network in the graph leads to good results even with partial information in the signals.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B7A2470D-4382-C22B-510F-8A829E881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829" y="520534"/>
            <a:ext cx="686029" cy="559293"/>
          </a:xfrm>
          <a:prstGeom prst="rect">
            <a:avLst/>
          </a:prstGeom>
        </p:spPr>
      </p:pic>
      <p:pic>
        <p:nvPicPr>
          <p:cNvPr id="17" name="Image 16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8486644D-6832-55BB-87EA-C3F6230562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63" t="21945" b="20438"/>
          <a:stretch/>
        </p:blipFill>
        <p:spPr>
          <a:xfrm>
            <a:off x="10931790" y="520534"/>
            <a:ext cx="873985" cy="5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 and objectives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P3.5-812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CB1BAA-86B1-9D10-B7E6-9003E2E403F8}"/>
              </a:ext>
            </a:extLst>
          </p:cNvPr>
          <p:cNvSpPr/>
          <p:nvPr/>
        </p:nvSpPr>
        <p:spPr>
          <a:xfrm>
            <a:off x="7863085" y="3069401"/>
            <a:ext cx="1451113" cy="1162878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6" name="Flèche vers le bas 5">
            <a:extLst>
              <a:ext uri="{FF2B5EF4-FFF2-40B4-BE49-F238E27FC236}">
                <a16:creationId xmlns:a16="http://schemas.microsoft.com/office/drawing/2014/main" id="{50757392-6D21-A9C4-AD77-D3DBD811963D}"/>
              </a:ext>
            </a:extLst>
          </p:cNvPr>
          <p:cNvSpPr/>
          <p:nvPr/>
        </p:nvSpPr>
        <p:spPr>
          <a:xfrm>
            <a:off x="8436241" y="2267535"/>
            <a:ext cx="304800" cy="756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" name="Flèche vers le bas 8">
            <a:extLst>
              <a:ext uri="{FF2B5EF4-FFF2-40B4-BE49-F238E27FC236}">
                <a16:creationId xmlns:a16="http://schemas.microsoft.com/office/drawing/2014/main" id="{EF3A8E25-FDB8-2460-81B6-5D73C7E323E9}"/>
              </a:ext>
            </a:extLst>
          </p:cNvPr>
          <p:cNvSpPr/>
          <p:nvPr/>
        </p:nvSpPr>
        <p:spPr>
          <a:xfrm>
            <a:off x="8436241" y="4338831"/>
            <a:ext cx="304800" cy="44726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C21EF3F-B494-167E-FA80-AD2363F67BA6}"/>
                  </a:ext>
                </a:extLst>
              </p:cNvPr>
              <p:cNvSpPr txBox="1"/>
              <p:nvPr/>
            </p:nvSpPr>
            <p:spPr>
              <a:xfrm>
                <a:off x="7318134" y="1352047"/>
                <a:ext cx="2541017" cy="902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Waveforms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𝑁𝑧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groupChr>
                        </m:e>
                        <m:lim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lim>
                      </m:limLow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C21EF3F-B494-167E-FA80-AD2363F67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134" y="1352047"/>
                <a:ext cx="2541017" cy="902491"/>
              </a:xfrm>
              <a:prstGeom prst="rect">
                <a:avLst/>
              </a:prstGeom>
              <a:blipFill>
                <a:blip r:embed="rId2"/>
                <a:stretch>
                  <a:fillRect t="-40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>
            <a:extLst>
              <a:ext uri="{FF2B5EF4-FFF2-40B4-BE49-F238E27FC236}">
                <a16:creationId xmlns:a16="http://schemas.microsoft.com/office/drawing/2014/main" id="{4DD2F5CC-4E8D-1446-D6D1-19D3FC3003E4}"/>
              </a:ext>
            </a:extLst>
          </p:cNvPr>
          <p:cNvGrpSpPr>
            <a:grpSpLocks noChangeAspect="1"/>
          </p:cNvGrpSpPr>
          <p:nvPr/>
        </p:nvGrpSpPr>
        <p:grpSpPr>
          <a:xfrm>
            <a:off x="9751084" y="3094338"/>
            <a:ext cx="799136" cy="766566"/>
            <a:chOff x="10336696" y="823169"/>
            <a:chExt cx="1381655" cy="1325344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CCE21094-6B9E-90E3-7779-C90D90EAA8DE}"/>
                </a:ext>
              </a:extLst>
            </p:cNvPr>
            <p:cNvSpPr/>
            <p:nvPr/>
          </p:nvSpPr>
          <p:spPr>
            <a:xfrm>
              <a:off x="10336696" y="1361661"/>
              <a:ext cx="144000" cy="14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8F82C9DA-69E3-17F0-2127-FB5F596415D9}"/>
                </a:ext>
              </a:extLst>
            </p:cNvPr>
            <p:cNvSpPr/>
            <p:nvPr/>
          </p:nvSpPr>
          <p:spPr>
            <a:xfrm>
              <a:off x="10995876" y="823169"/>
              <a:ext cx="144000" cy="14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C571570-0871-B5A3-50F0-7F5D0CF04276}"/>
                </a:ext>
              </a:extLst>
            </p:cNvPr>
            <p:cNvSpPr/>
            <p:nvPr/>
          </p:nvSpPr>
          <p:spPr>
            <a:xfrm>
              <a:off x="11574351" y="1860513"/>
              <a:ext cx="144000" cy="14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AA45EC9-05F4-F994-7238-4D1C1936D8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22878" y="1424385"/>
              <a:ext cx="144000" cy="14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D0D36C87-322A-5E72-05AA-CD6A012F8392}"/>
                </a:ext>
              </a:extLst>
            </p:cNvPr>
            <p:cNvSpPr/>
            <p:nvPr/>
          </p:nvSpPr>
          <p:spPr>
            <a:xfrm>
              <a:off x="11073790" y="2004513"/>
              <a:ext cx="144000" cy="14400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87B9D35-4DB6-2528-BEC0-AB4991DECC95}"/>
                </a:ext>
              </a:extLst>
            </p:cNvPr>
            <p:cNvCxnSpPr>
              <a:stCxn id="11" idx="5"/>
              <a:endCxn id="15" idx="1"/>
            </p:cNvCxnSpPr>
            <p:nvPr/>
          </p:nvCxnSpPr>
          <p:spPr>
            <a:xfrm>
              <a:off x="10459608" y="1484573"/>
              <a:ext cx="635270" cy="5410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093A4973-3F0A-9065-80B6-FD5849C06739}"/>
                </a:ext>
              </a:extLst>
            </p:cNvPr>
            <p:cNvCxnSpPr>
              <a:stCxn id="15" idx="0"/>
              <a:endCxn id="14" idx="4"/>
            </p:cNvCxnSpPr>
            <p:nvPr/>
          </p:nvCxnSpPr>
          <p:spPr>
            <a:xfrm flipH="1" flipV="1">
              <a:off x="11094878" y="1568385"/>
              <a:ext cx="50912" cy="4361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3A64F91B-864D-C9F8-5E48-63A4C469D43B}"/>
                </a:ext>
              </a:extLst>
            </p:cNvPr>
            <p:cNvCxnSpPr>
              <a:stCxn id="13" idx="1"/>
              <a:endCxn id="14" idx="5"/>
            </p:cNvCxnSpPr>
            <p:nvPr/>
          </p:nvCxnSpPr>
          <p:spPr>
            <a:xfrm flipH="1" flipV="1">
              <a:off x="11145790" y="1547297"/>
              <a:ext cx="449649" cy="33430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46280B6-09FB-E36B-5AEF-A6817D569F0D}"/>
                </a:ext>
              </a:extLst>
            </p:cNvPr>
            <p:cNvCxnSpPr>
              <a:stCxn id="14" idx="0"/>
              <a:endCxn id="12" idx="4"/>
            </p:cNvCxnSpPr>
            <p:nvPr/>
          </p:nvCxnSpPr>
          <p:spPr>
            <a:xfrm flipH="1" flipV="1">
              <a:off x="11067876" y="967169"/>
              <a:ext cx="27002" cy="45721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D336598-1432-1CD2-8D76-279B91A9292B}"/>
                  </a:ext>
                </a:extLst>
              </p:cNvPr>
              <p:cNvSpPr txBox="1"/>
              <p:nvPr/>
            </p:nvSpPr>
            <p:spPr>
              <a:xfrm>
                <a:off x="7585382" y="4875683"/>
                <a:ext cx="2006518" cy="1743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Seismic source characterization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𝚿</m:t>
                      </m:r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</a:rPr>
                                        <m:t>Lo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fr-FR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b="0" i="0" smtClean="0">
                                              <a:latin typeface="Cambria Math" panose="02040503050406030204" pitchFamily="18" charset="0"/>
                                            </a:rPr>
                                            <m:t>M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b="0" i="0" smtClean="0">
                                              <a:latin typeface="Cambria Math" panose="02040503050406030204" pitchFamily="18" charset="0"/>
                                            </a:rPr>
                                            <m:t>W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D336598-1432-1CD2-8D76-279B91A92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382" y="4875683"/>
                <a:ext cx="2006518" cy="1743747"/>
              </a:xfrm>
              <a:prstGeom prst="rect">
                <a:avLst/>
              </a:prstGeom>
              <a:blipFill>
                <a:blip r:embed="rId3"/>
                <a:stretch>
                  <a:fillRect t="-20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>
            <a:extLst>
              <a:ext uri="{FF2B5EF4-FFF2-40B4-BE49-F238E27FC236}">
                <a16:creationId xmlns:a16="http://schemas.microsoft.com/office/drawing/2014/main" id="{4D8D5317-1B7F-3F6F-FB02-06A77FAC2788}"/>
              </a:ext>
            </a:extLst>
          </p:cNvPr>
          <p:cNvSpPr txBox="1"/>
          <p:nvPr/>
        </p:nvSpPr>
        <p:spPr>
          <a:xfrm>
            <a:off x="9681131" y="3931995"/>
            <a:ext cx="104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73DFB52-AB06-ABC3-8006-51AB338341E0}"/>
              </a:ext>
            </a:extLst>
          </p:cNvPr>
          <p:cNvSpPr txBox="1"/>
          <p:nvPr/>
        </p:nvSpPr>
        <p:spPr>
          <a:xfrm>
            <a:off x="7981077" y="3456287"/>
            <a:ext cx="118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 model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45521B-17FD-E94D-FFEC-37AC9E2B5E98}"/>
              </a:ext>
            </a:extLst>
          </p:cNvPr>
          <p:cNvSpPr/>
          <p:nvPr/>
        </p:nvSpPr>
        <p:spPr>
          <a:xfrm>
            <a:off x="7863081" y="3069401"/>
            <a:ext cx="1451113" cy="386886"/>
          </a:xfrm>
          <a:prstGeom prst="rect">
            <a:avLst/>
          </a:prstGeom>
          <a:solidFill>
            <a:srgbClr val="FF66FF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0817C3-30E6-335C-5E5B-D9CF08F17E2B}"/>
              </a:ext>
            </a:extLst>
          </p:cNvPr>
          <p:cNvSpPr/>
          <p:nvPr/>
        </p:nvSpPr>
        <p:spPr>
          <a:xfrm>
            <a:off x="7863079" y="3383613"/>
            <a:ext cx="1451113" cy="531460"/>
          </a:xfrm>
          <a:prstGeom prst="rect">
            <a:avLst/>
          </a:prstGeom>
          <a:solidFill>
            <a:schemeClr val="accent5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62CC09-FD73-4BAB-0CD3-2ABD84A62054}"/>
              </a:ext>
            </a:extLst>
          </p:cNvPr>
          <p:cNvSpPr/>
          <p:nvPr/>
        </p:nvSpPr>
        <p:spPr>
          <a:xfrm>
            <a:off x="7863078" y="3843293"/>
            <a:ext cx="1451113" cy="386886"/>
          </a:xfrm>
          <a:prstGeom prst="rect">
            <a:avLst/>
          </a:prstGeom>
          <a:solidFill>
            <a:srgbClr val="E08E2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6" name="Forme libre 23">
            <a:extLst>
              <a:ext uri="{FF2B5EF4-FFF2-40B4-BE49-F238E27FC236}">
                <a16:creationId xmlns:a16="http://schemas.microsoft.com/office/drawing/2014/main" id="{A26B0C03-0515-6E4A-4248-2D8F10BCF386}"/>
              </a:ext>
            </a:extLst>
          </p:cNvPr>
          <p:cNvSpPr/>
          <p:nvPr/>
        </p:nvSpPr>
        <p:spPr>
          <a:xfrm>
            <a:off x="6349838" y="2809269"/>
            <a:ext cx="1520575" cy="735675"/>
          </a:xfrm>
          <a:custGeom>
            <a:avLst/>
            <a:gdLst>
              <a:gd name="connsiteX0" fmla="*/ 1500027 w 1520575"/>
              <a:gd name="connsiteY0" fmla="*/ 924674 h 1315092"/>
              <a:gd name="connsiteX1" fmla="*/ 1243173 w 1520575"/>
              <a:gd name="connsiteY1" fmla="*/ 10274 h 1315092"/>
              <a:gd name="connsiteX2" fmla="*/ 0 w 1520575"/>
              <a:gd name="connsiteY2" fmla="*/ 0 h 1315092"/>
              <a:gd name="connsiteX3" fmla="*/ 10274 w 1520575"/>
              <a:gd name="connsiteY3" fmla="*/ 1058238 h 1315092"/>
              <a:gd name="connsiteX4" fmla="*/ 1232899 w 1520575"/>
              <a:gd name="connsiteY4" fmla="*/ 1058238 h 1315092"/>
              <a:gd name="connsiteX5" fmla="*/ 1520575 w 1520575"/>
              <a:gd name="connsiteY5" fmla="*/ 1315092 h 131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575" h="1315092">
                <a:moveTo>
                  <a:pt x="1500027" y="924674"/>
                </a:moveTo>
                <a:lnTo>
                  <a:pt x="1243173" y="10274"/>
                </a:lnTo>
                <a:lnTo>
                  <a:pt x="0" y="0"/>
                </a:lnTo>
                <a:cubicBezTo>
                  <a:pt x="3425" y="352746"/>
                  <a:pt x="6849" y="705492"/>
                  <a:pt x="10274" y="1058238"/>
                </a:cubicBezTo>
                <a:lnTo>
                  <a:pt x="1232899" y="1058238"/>
                </a:lnTo>
                <a:lnTo>
                  <a:pt x="1520575" y="1315092"/>
                </a:lnTo>
              </a:path>
            </a:pathLst>
          </a:custGeom>
          <a:solidFill>
            <a:srgbClr val="FF66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orme libre 40">
            <a:extLst>
              <a:ext uri="{FF2B5EF4-FFF2-40B4-BE49-F238E27FC236}">
                <a16:creationId xmlns:a16="http://schemas.microsoft.com/office/drawing/2014/main" id="{E1F7270C-E7C7-C1C0-1BA3-16083D3F5655}"/>
              </a:ext>
            </a:extLst>
          </p:cNvPr>
          <p:cNvSpPr/>
          <p:nvPr/>
        </p:nvSpPr>
        <p:spPr>
          <a:xfrm>
            <a:off x="6358982" y="3405796"/>
            <a:ext cx="1520575" cy="598753"/>
          </a:xfrm>
          <a:custGeom>
            <a:avLst/>
            <a:gdLst>
              <a:gd name="connsiteX0" fmla="*/ 1520575 w 1520575"/>
              <a:gd name="connsiteY0" fmla="*/ 267128 h 1058238"/>
              <a:gd name="connsiteX1" fmla="*/ 1232899 w 1520575"/>
              <a:gd name="connsiteY1" fmla="*/ 0 h 1058238"/>
              <a:gd name="connsiteX2" fmla="*/ 0 w 1520575"/>
              <a:gd name="connsiteY2" fmla="*/ 0 h 1058238"/>
              <a:gd name="connsiteX3" fmla="*/ 0 w 1520575"/>
              <a:gd name="connsiteY3" fmla="*/ 1058238 h 1058238"/>
              <a:gd name="connsiteX4" fmla="*/ 1232899 w 1520575"/>
              <a:gd name="connsiteY4" fmla="*/ 1047964 h 1058238"/>
              <a:gd name="connsiteX5" fmla="*/ 1510301 w 1520575"/>
              <a:gd name="connsiteY5" fmla="*/ 667820 h 105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0575" h="1058238">
                <a:moveTo>
                  <a:pt x="1520575" y="267128"/>
                </a:moveTo>
                <a:lnTo>
                  <a:pt x="1232899" y="0"/>
                </a:lnTo>
                <a:lnTo>
                  <a:pt x="0" y="0"/>
                </a:lnTo>
                <a:lnTo>
                  <a:pt x="0" y="1058238"/>
                </a:lnTo>
                <a:lnTo>
                  <a:pt x="1232899" y="1047964"/>
                </a:lnTo>
                <a:lnTo>
                  <a:pt x="1510301" y="667820"/>
                </a:lnTo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rme libre 42">
            <a:extLst>
              <a:ext uri="{FF2B5EF4-FFF2-40B4-BE49-F238E27FC236}">
                <a16:creationId xmlns:a16="http://schemas.microsoft.com/office/drawing/2014/main" id="{B0E84CE8-0121-8B3F-9252-A3037BECB5B1}"/>
              </a:ext>
            </a:extLst>
          </p:cNvPr>
          <p:cNvSpPr/>
          <p:nvPr/>
        </p:nvSpPr>
        <p:spPr>
          <a:xfrm>
            <a:off x="6341824" y="3778786"/>
            <a:ext cx="1510301" cy="789888"/>
          </a:xfrm>
          <a:custGeom>
            <a:avLst/>
            <a:gdLst>
              <a:gd name="connsiteX0" fmla="*/ 1500027 w 1510301"/>
              <a:gd name="connsiteY0" fmla="*/ 0 h 1458930"/>
              <a:gd name="connsiteX1" fmla="*/ 1212351 w 1510301"/>
              <a:gd name="connsiteY1" fmla="*/ 410966 h 1458930"/>
              <a:gd name="connsiteX2" fmla="*/ 0 w 1510301"/>
              <a:gd name="connsiteY2" fmla="*/ 410966 h 1458930"/>
              <a:gd name="connsiteX3" fmla="*/ 0 w 1510301"/>
              <a:gd name="connsiteY3" fmla="*/ 1458930 h 1458930"/>
              <a:gd name="connsiteX4" fmla="*/ 1232899 w 1510301"/>
              <a:gd name="connsiteY4" fmla="*/ 1458930 h 1458930"/>
              <a:gd name="connsiteX5" fmla="*/ 1510301 w 1510301"/>
              <a:gd name="connsiteY5" fmla="*/ 390418 h 145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0301" h="1458930">
                <a:moveTo>
                  <a:pt x="1500027" y="0"/>
                </a:moveTo>
                <a:lnTo>
                  <a:pt x="1212351" y="410966"/>
                </a:lnTo>
                <a:lnTo>
                  <a:pt x="0" y="410966"/>
                </a:lnTo>
                <a:lnTo>
                  <a:pt x="0" y="1458930"/>
                </a:lnTo>
                <a:lnTo>
                  <a:pt x="1232899" y="1458930"/>
                </a:lnTo>
                <a:lnTo>
                  <a:pt x="1510301" y="390418"/>
                </a:lnTo>
              </a:path>
            </a:pathLst>
          </a:custGeom>
          <a:solidFill>
            <a:srgbClr val="E08E2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7B44FAD-B85E-D18B-108B-23BAB2AD7C65}"/>
              </a:ext>
            </a:extLst>
          </p:cNvPr>
          <p:cNvSpPr txBox="1"/>
          <p:nvPr/>
        </p:nvSpPr>
        <p:spPr>
          <a:xfrm>
            <a:off x="6341587" y="2805930"/>
            <a:ext cx="137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Feature extraction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3389A9A-F61E-17D3-F115-0FA620C0D9A5}"/>
              </a:ext>
            </a:extLst>
          </p:cNvPr>
          <p:cNvSpPr txBox="1"/>
          <p:nvPr/>
        </p:nvSpPr>
        <p:spPr>
          <a:xfrm>
            <a:off x="6320590" y="3403195"/>
            <a:ext cx="1482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Graph “embedding”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E0247E2-F06C-A468-961D-A9BDB87D4708}"/>
              </a:ext>
            </a:extLst>
          </p:cNvPr>
          <p:cNvSpPr txBox="1"/>
          <p:nvPr/>
        </p:nvSpPr>
        <p:spPr>
          <a:xfrm>
            <a:off x="6330864" y="3976905"/>
            <a:ext cx="163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Graph attribute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èche droite 46">
            <a:extLst>
              <a:ext uri="{FF2B5EF4-FFF2-40B4-BE49-F238E27FC236}">
                <a16:creationId xmlns:a16="http://schemas.microsoft.com/office/drawing/2014/main" id="{EB5C56B9-C673-C11D-6961-AFB5CB371305}"/>
              </a:ext>
            </a:extLst>
          </p:cNvPr>
          <p:cNvSpPr/>
          <p:nvPr/>
        </p:nvSpPr>
        <p:spPr>
          <a:xfrm flipH="1">
            <a:off x="9416709" y="3460379"/>
            <a:ext cx="302139" cy="36164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F30D4F8-FA12-7CB8-7177-EF900C20A035}"/>
              </a:ext>
            </a:extLst>
          </p:cNvPr>
          <p:cNvSpPr txBox="1"/>
          <p:nvPr/>
        </p:nvSpPr>
        <p:spPr>
          <a:xfrm rot="16200000">
            <a:off x="5791889" y="2934919"/>
            <a:ext cx="711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CNN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3C31D6C-2508-F674-48F1-B82ADC7DFCB5}"/>
              </a:ext>
            </a:extLst>
          </p:cNvPr>
          <p:cNvSpPr txBox="1"/>
          <p:nvPr/>
        </p:nvSpPr>
        <p:spPr>
          <a:xfrm rot="16200000">
            <a:off x="5800219" y="4100015"/>
            <a:ext cx="711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E08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MLP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C2EDDA9-F30D-6D28-4FFA-DB6BF1FE077E}"/>
              </a:ext>
            </a:extLst>
          </p:cNvPr>
          <p:cNvSpPr txBox="1"/>
          <p:nvPr/>
        </p:nvSpPr>
        <p:spPr>
          <a:xfrm rot="16200000">
            <a:off x="5797992" y="3552536"/>
            <a:ext cx="711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Espace réservé du texte 3">
                <a:extLst>
                  <a:ext uri="{FF2B5EF4-FFF2-40B4-BE49-F238E27FC236}">
                    <a16:creationId xmlns:a16="http://schemas.microsoft.com/office/drawing/2014/main" id="{53954D9D-62DC-40DC-9334-3BDE4B4CD2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475" y="1470183"/>
                <a:ext cx="5235364" cy="492362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spcBef>
                    <a:spcPts val="1800"/>
                  </a:spcBef>
                  <a:buFont typeface="Arial" panose="020B0604020202020204" pitchFamily="34" charset="0"/>
                  <a:buNone/>
                </a:pPr>
                <a:r>
                  <a:rPr lang="en-US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 concepts:</a:t>
                </a:r>
                <a:endPara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Machine learning (ML) for automated seismic source characterization.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Input: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post-processed signals (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𝐒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).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Output: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epicentral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location (latitude, longitude),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hypocentral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depth and magnitude (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𝚿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).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Adding emerging concepts from 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Graph Theory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to enhance the performance of the ML model.</a:t>
                </a:r>
              </a:p>
              <a:p>
                <a:pPr marL="0" lvl="1" indent="0">
                  <a:spcBef>
                    <a:spcPts val="1200"/>
                  </a:spcBef>
                  <a:buNone/>
                </a:pPr>
                <a:r>
                  <a:rPr lang="fr-FR" sz="2000" b="1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Why</a:t>
                </a:r>
                <a:r>
                  <a:rPr lang="fr-FR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fr-FR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Most studies focused on the analysis of single-station waveforms as an input for the ML models.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Success of recent applications of Graph Neural Networks (GNNs) for traffic forecasting.</a:t>
                </a:r>
              </a:p>
            </p:txBody>
          </p:sp>
        </mc:Choice>
        <mc:Fallback xmlns="">
          <p:sp>
            <p:nvSpPr>
              <p:cNvPr id="36" name="Espace réservé du texte 3">
                <a:extLst>
                  <a:ext uri="{FF2B5EF4-FFF2-40B4-BE49-F238E27FC236}">
                    <a16:creationId xmlns:a16="http://schemas.microsoft.com/office/drawing/2014/main" id="{53954D9D-62DC-40DC-9334-3BDE4B4CD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5" y="1470183"/>
                <a:ext cx="5235364" cy="4923624"/>
              </a:xfrm>
              <a:prstGeom prst="rect">
                <a:avLst/>
              </a:prstGeom>
              <a:blipFill>
                <a:blip r:embed="rId4"/>
                <a:stretch>
                  <a:fillRect l="-2910" t="-495" r="-698" b="-25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Image 36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059B4487-F77C-701D-B7E9-0AB871FD8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313" y="266330"/>
            <a:ext cx="686029" cy="559293"/>
          </a:xfrm>
          <a:prstGeom prst="rect">
            <a:avLst/>
          </a:prstGeom>
        </p:spPr>
      </p:pic>
      <p:pic>
        <p:nvPicPr>
          <p:cNvPr id="38" name="Image 37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D531EB45-E5F5-1D0D-7DF5-75564E632A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63" t="21945" b="20438"/>
          <a:stretch/>
        </p:blipFill>
        <p:spPr>
          <a:xfrm>
            <a:off x="11061274" y="266330"/>
            <a:ext cx="873985" cy="55929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C9F6845-EAA7-FEB2-1913-98C09DFFC29C}"/>
              </a:ext>
            </a:extLst>
          </p:cNvPr>
          <p:cNvSpPr txBox="1"/>
          <p:nvPr/>
        </p:nvSpPr>
        <p:spPr>
          <a:xfrm>
            <a:off x="6598007" y="1464147"/>
            <a:ext cx="6976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1EBFE59-2B1A-5156-B207-9AFA435BC617}"/>
              </a:ext>
            </a:extLst>
          </p:cNvPr>
          <p:cNvSpPr txBox="1"/>
          <p:nvPr/>
        </p:nvSpPr>
        <p:spPr>
          <a:xfrm>
            <a:off x="6508238" y="5825089"/>
            <a:ext cx="8771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architecture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P3.5-812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3AF39EF7-1E1F-4A60-9AB9-89C11EEC0156}"/>
              </a:ext>
            </a:extLst>
          </p:cNvPr>
          <p:cNvSpPr txBox="1">
            <a:spLocks/>
          </p:cNvSpPr>
          <p:nvPr/>
        </p:nvSpPr>
        <p:spPr>
          <a:xfrm>
            <a:off x="235670" y="1476106"/>
            <a:ext cx="2834482" cy="93045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CNN (Step 1)</a:t>
            </a:r>
          </a:p>
          <a:p>
            <a:pPr marL="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Extracts features from seismic signals for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2E75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C8ABE8AD-036F-BD3A-5A29-7CB4EF7FA09C}"/>
              </a:ext>
            </a:extLst>
          </p:cNvPr>
          <p:cNvSpPr txBox="1">
            <a:spLocks/>
          </p:cNvSpPr>
          <p:nvPr/>
        </p:nvSpPr>
        <p:spPr>
          <a:xfrm>
            <a:off x="230687" y="5285728"/>
            <a:ext cx="2624983" cy="70265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>
                <a:solidFill>
                  <a:srgbClr val="E08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Aggregation and prediction (Step 3)</a:t>
            </a:r>
          </a:p>
        </p:txBody>
      </p:sp>
      <p:pic>
        <p:nvPicPr>
          <p:cNvPr id="31" name="Image 30" descr="Une image contenant texte, diagramme, capture d’écran, Police&#10;&#10;Description générée automatiquement">
            <a:extLst>
              <a:ext uri="{FF2B5EF4-FFF2-40B4-BE49-F238E27FC236}">
                <a16:creationId xmlns:a16="http://schemas.microsoft.com/office/drawing/2014/main" id="{FF4F24A2-C266-94F0-DCFE-6B5EE608B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33" t="65382" r="74367" b="25200"/>
          <a:stretch/>
        </p:blipFill>
        <p:spPr>
          <a:xfrm>
            <a:off x="3501581" y="1629873"/>
            <a:ext cx="1042416" cy="645880"/>
          </a:xfrm>
          <a:prstGeom prst="rect">
            <a:avLst/>
          </a:prstGeom>
        </p:spPr>
      </p:pic>
      <p:pic>
        <p:nvPicPr>
          <p:cNvPr id="33" name="Image 32" descr="Une image contenant texte, diagramme, capture d’écran, Police&#10;&#10;Description générée automatiquement">
            <a:extLst>
              <a:ext uri="{FF2B5EF4-FFF2-40B4-BE49-F238E27FC236}">
                <a16:creationId xmlns:a16="http://schemas.microsoft.com/office/drawing/2014/main" id="{1DEB636C-FFB4-799C-1A41-5C0AE3892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0" t="25555" r="75869" b="64311"/>
          <a:stretch/>
        </p:blipFill>
        <p:spPr>
          <a:xfrm>
            <a:off x="6259975" y="1626963"/>
            <a:ext cx="1017809" cy="694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18535A87-072D-8522-29B1-05111E47879B}"/>
                  </a:ext>
                </a:extLst>
              </p:cNvPr>
              <p:cNvSpPr txBox="1"/>
              <p:nvPr/>
            </p:nvSpPr>
            <p:spPr>
              <a:xfrm>
                <a:off x="3471150" y="2749892"/>
                <a:ext cx="958917" cy="330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</m:oMath>
                  </m:oMathPara>
                </a14:m>
                <a:endParaRPr lang="fr-FR" sz="1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18535A87-072D-8522-29B1-05111E478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150" y="2749892"/>
                <a:ext cx="958917" cy="330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E1F3FA83-5EBF-7127-B74F-35B6513E9655}"/>
                  </a:ext>
                </a:extLst>
              </p:cNvPr>
              <p:cNvSpPr txBox="1"/>
              <p:nvPr/>
            </p:nvSpPr>
            <p:spPr>
              <a:xfrm>
                <a:off x="3454207" y="1338099"/>
                <a:ext cx="8964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fr-FR" sz="1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fr-FR" sz="1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E1F3FA83-5EBF-7127-B74F-35B6513E9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207" y="1338099"/>
                <a:ext cx="896464" cy="307777"/>
              </a:xfrm>
              <a:prstGeom prst="rect">
                <a:avLst/>
              </a:prstGeom>
              <a:blipFill>
                <a:blip r:embed="rId4"/>
                <a:stretch>
                  <a:fillRect l="-2041" t="-4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6AD53448-B6DB-A1F4-ED05-88FF2BE33846}"/>
                  </a:ext>
                </a:extLst>
              </p:cNvPr>
              <p:cNvSpPr txBox="1"/>
              <p:nvPr/>
            </p:nvSpPr>
            <p:spPr>
              <a:xfrm>
                <a:off x="6214207" y="1280301"/>
                <a:ext cx="11093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fr-FR" sz="1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fr-FR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6AD53448-B6DB-A1F4-ED05-88FF2BE33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207" y="1280301"/>
                <a:ext cx="1109343" cy="307777"/>
              </a:xfrm>
              <a:prstGeom prst="rect">
                <a:avLst/>
              </a:prstGeom>
              <a:blipFill>
                <a:blip r:embed="rId5"/>
                <a:stretch>
                  <a:fillRect l="-1648" t="-3922" b="-196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933B45D0-F921-8D82-44E7-F6F80166005B}"/>
                  </a:ext>
                </a:extLst>
              </p:cNvPr>
              <p:cNvSpPr txBox="1"/>
              <p:nvPr/>
            </p:nvSpPr>
            <p:spPr>
              <a:xfrm>
                <a:off x="6079322" y="2718284"/>
                <a:ext cx="1144864" cy="3315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</m:oMath>
                  </m:oMathPara>
                </a14:m>
                <a:endParaRPr lang="fr-FR" sz="14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933B45D0-F921-8D82-44E7-F6F801660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322" y="2718284"/>
                <a:ext cx="1144864" cy="3315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oneTexte 43">
            <a:extLst>
              <a:ext uri="{FF2B5EF4-FFF2-40B4-BE49-F238E27FC236}">
                <a16:creationId xmlns:a16="http://schemas.microsoft.com/office/drawing/2014/main" id="{90E60DEE-A18E-7B55-BAB3-916FE03F69DF}"/>
              </a:ext>
            </a:extLst>
          </p:cNvPr>
          <p:cNvSpPr txBox="1"/>
          <p:nvPr/>
        </p:nvSpPr>
        <p:spPr>
          <a:xfrm>
            <a:off x="5135093" y="171139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Espace réservé du texte 3">
                <a:extLst>
                  <a:ext uri="{FF2B5EF4-FFF2-40B4-BE49-F238E27FC236}">
                    <a16:creationId xmlns:a16="http://schemas.microsoft.com/office/drawing/2014/main" id="{1724CEAC-D174-3E41-546A-65EF99FADF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670" y="3173078"/>
                <a:ext cx="2750871" cy="168212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GNN (Step 2)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indent="0">
                  <a:buNone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We add the stations’ locations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1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endParaRPr lang="fr-FR" sz="1600" b="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lvl="1" indent="0">
                  <a:buNone/>
                </a:pPr>
                <a:r>
                  <a:rPr lang="en-US" sz="1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Edges are chosen with the K-nearest neighbors algorithm.</a:t>
                </a:r>
              </a:p>
            </p:txBody>
          </p:sp>
        </mc:Choice>
        <mc:Fallback xmlns="">
          <p:sp>
            <p:nvSpPr>
              <p:cNvPr id="45" name="Espace réservé du texte 3">
                <a:extLst>
                  <a:ext uri="{FF2B5EF4-FFF2-40B4-BE49-F238E27FC236}">
                    <a16:creationId xmlns:a16="http://schemas.microsoft.com/office/drawing/2014/main" id="{1724CEAC-D174-3E41-546A-65EF99FAD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0" y="3173078"/>
                <a:ext cx="2750871" cy="1682121"/>
              </a:xfrm>
              <a:prstGeom prst="rect">
                <a:avLst/>
              </a:prstGeom>
              <a:blipFill>
                <a:blip r:embed="rId7"/>
                <a:stretch>
                  <a:fillRect l="-4656" t="-2182" r="-42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ZoneTexte 54">
            <a:extLst>
              <a:ext uri="{FF2B5EF4-FFF2-40B4-BE49-F238E27FC236}">
                <a16:creationId xmlns:a16="http://schemas.microsoft.com/office/drawing/2014/main" id="{3AF75939-461B-5423-7F28-40CE7DCBD663}"/>
              </a:ext>
            </a:extLst>
          </p:cNvPr>
          <p:cNvSpPr txBox="1"/>
          <p:nvPr/>
        </p:nvSpPr>
        <p:spPr>
          <a:xfrm>
            <a:off x="5121441" y="25420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p:sp>
        <p:nvSpPr>
          <p:cNvPr id="80" name="Triangle isocèle 79">
            <a:extLst>
              <a:ext uri="{FF2B5EF4-FFF2-40B4-BE49-F238E27FC236}">
                <a16:creationId xmlns:a16="http://schemas.microsoft.com/office/drawing/2014/main" id="{27DC339A-5714-D791-D641-6BC61FF91036}"/>
              </a:ext>
            </a:extLst>
          </p:cNvPr>
          <p:cNvSpPr/>
          <p:nvPr/>
        </p:nvSpPr>
        <p:spPr>
          <a:xfrm>
            <a:off x="4619895" y="4138442"/>
            <a:ext cx="160255" cy="173144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406D6BE5-CD15-94D0-6188-0DFD58940DD4}"/>
                  </a:ext>
                </a:extLst>
              </p:cNvPr>
              <p:cNvSpPr txBox="1"/>
              <p:nvPr/>
            </p:nvSpPr>
            <p:spPr>
              <a:xfrm>
                <a:off x="4718776" y="4148148"/>
                <a:ext cx="89383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</m:oMath>
                  </m:oMathPara>
                </a14:m>
                <a:endParaRPr lang="fr-FR" sz="1400" b="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1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406D6BE5-CD15-94D0-6188-0DFD58940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776" y="4148148"/>
                <a:ext cx="893834" cy="523220"/>
              </a:xfrm>
              <a:prstGeom prst="rect">
                <a:avLst/>
              </a:prstGeom>
              <a:blipFill>
                <a:blip r:embed="rId8"/>
                <a:stretch>
                  <a:fillRect b="-1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riangle isocèle 82">
            <a:extLst>
              <a:ext uri="{FF2B5EF4-FFF2-40B4-BE49-F238E27FC236}">
                <a16:creationId xmlns:a16="http://schemas.microsoft.com/office/drawing/2014/main" id="{DFCC8C88-0A5A-E307-8ECD-09C1DE915491}"/>
              </a:ext>
            </a:extLst>
          </p:cNvPr>
          <p:cNvSpPr/>
          <p:nvPr/>
        </p:nvSpPr>
        <p:spPr>
          <a:xfrm>
            <a:off x="4490953" y="3638873"/>
            <a:ext cx="160255" cy="17314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Triangle isocèle 83">
            <a:extLst>
              <a:ext uri="{FF2B5EF4-FFF2-40B4-BE49-F238E27FC236}">
                <a16:creationId xmlns:a16="http://schemas.microsoft.com/office/drawing/2014/main" id="{CDC8DA64-7C0D-BD00-A373-A3097E06D811}"/>
              </a:ext>
            </a:extLst>
          </p:cNvPr>
          <p:cNvSpPr/>
          <p:nvPr/>
        </p:nvSpPr>
        <p:spPr>
          <a:xfrm>
            <a:off x="4201756" y="4138442"/>
            <a:ext cx="160255" cy="17314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Triangle isocèle 84">
            <a:extLst>
              <a:ext uri="{FF2B5EF4-FFF2-40B4-BE49-F238E27FC236}">
                <a16:creationId xmlns:a16="http://schemas.microsoft.com/office/drawing/2014/main" id="{3467853B-5CF0-F8DE-E0A9-A8741B07FF7C}"/>
              </a:ext>
            </a:extLst>
          </p:cNvPr>
          <p:cNvSpPr/>
          <p:nvPr/>
        </p:nvSpPr>
        <p:spPr>
          <a:xfrm>
            <a:off x="4986749" y="3781258"/>
            <a:ext cx="160255" cy="17314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Triangle isocèle 85">
            <a:extLst>
              <a:ext uri="{FF2B5EF4-FFF2-40B4-BE49-F238E27FC236}">
                <a16:creationId xmlns:a16="http://schemas.microsoft.com/office/drawing/2014/main" id="{D2ABD301-5DAF-4FBB-3F37-8CAD5936F4AF}"/>
              </a:ext>
            </a:extLst>
          </p:cNvPr>
          <p:cNvSpPr/>
          <p:nvPr/>
        </p:nvSpPr>
        <p:spPr>
          <a:xfrm>
            <a:off x="3463642" y="3361457"/>
            <a:ext cx="160255" cy="1731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Triangle isocèle 86">
            <a:extLst>
              <a:ext uri="{FF2B5EF4-FFF2-40B4-BE49-F238E27FC236}">
                <a16:creationId xmlns:a16="http://schemas.microsoft.com/office/drawing/2014/main" id="{9F8448EE-1E57-CCA6-67EC-EC5DD855CFE5}"/>
              </a:ext>
            </a:extLst>
          </p:cNvPr>
          <p:cNvSpPr/>
          <p:nvPr/>
        </p:nvSpPr>
        <p:spPr>
          <a:xfrm>
            <a:off x="3670493" y="4783069"/>
            <a:ext cx="160255" cy="1731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D2F52515-C1EF-B0EA-68B3-8EAB875A4447}"/>
              </a:ext>
            </a:extLst>
          </p:cNvPr>
          <p:cNvCxnSpPr>
            <a:cxnSpLocks/>
            <a:stCxn id="83" idx="3"/>
            <a:endCxn id="80" idx="1"/>
          </p:cNvCxnSpPr>
          <p:nvPr/>
        </p:nvCxnSpPr>
        <p:spPr>
          <a:xfrm>
            <a:off x="4571081" y="3812017"/>
            <a:ext cx="88878" cy="412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C239B232-5C05-D1A5-6755-2131634EE547}"/>
              </a:ext>
            </a:extLst>
          </p:cNvPr>
          <p:cNvCxnSpPr>
            <a:cxnSpLocks/>
            <a:stCxn id="85" idx="3"/>
            <a:endCxn id="80" idx="5"/>
          </p:cNvCxnSpPr>
          <p:nvPr/>
        </p:nvCxnSpPr>
        <p:spPr>
          <a:xfrm flipH="1">
            <a:off x="4740086" y="3954402"/>
            <a:ext cx="326791" cy="270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0D886E14-3516-2BBD-5D57-208C34F6F781}"/>
              </a:ext>
            </a:extLst>
          </p:cNvPr>
          <p:cNvCxnSpPr>
            <a:cxnSpLocks/>
            <a:stCxn id="80" idx="1"/>
            <a:endCxn id="84" idx="5"/>
          </p:cNvCxnSpPr>
          <p:nvPr/>
        </p:nvCxnSpPr>
        <p:spPr>
          <a:xfrm flipH="1">
            <a:off x="4321947" y="4225014"/>
            <a:ext cx="3380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id="{CB6D1235-26A3-803B-AD19-DE6C421B9C1A}"/>
                  </a:ext>
                </a:extLst>
              </p:cNvPr>
              <p:cNvSpPr txBox="1"/>
              <p:nvPr/>
            </p:nvSpPr>
            <p:spPr>
              <a:xfrm>
                <a:off x="5122320" y="3547419"/>
                <a:ext cx="815416" cy="326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14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id="{CB6D1235-26A3-803B-AD19-DE6C421B9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320" y="3547419"/>
                <a:ext cx="815416" cy="3262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id="{FBF5F88A-D0DF-A9AF-E9EF-24FFC5B6FD18}"/>
                  </a:ext>
                </a:extLst>
              </p:cNvPr>
              <p:cNvSpPr txBox="1"/>
              <p:nvPr/>
            </p:nvSpPr>
            <p:spPr>
              <a:xfrm>
                <a:off x="4138847" y="3301825"/>
                <a:ext cx="815416" cy="326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14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id="{FBF5F88A-D0DF-A9AF-E9EF-24FFC5B6F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847" y="3301825"/>
                <a:ext cx="815416" cy="326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ZoneTexte 104">
                <a:extLst>
                  <a:ext uri="{FF2B5EF4-FFF2-40B4-BE49-F238E27FC236}">
                    <a16:creationId xmlns:a16="http://schemas.microsoft.com/office/drawing/2014/main" id="{964ECB02-38D6-CC2D-1862-45391C1E0ABF}"/>
                  </a:ext>
                </a:extLst>
              </p:cNvPr>
              <p:cNvSpPr txBox="1"/>
              <p:nvPr/>
            </p:nvSpPr>
            <p:spPr>
              <a:xfrm>
                <a:off x="3423515" y="4061892"/>
                <a:ext cx="815416" cy="326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14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5" name="ZoneTexte 104">
                <a:extLst>
                  <a:ext uri="{FF2B5EF4-FFF2-40B4-BE49-F238E27FC236}">
                    <a16:creationId xmlns:a16="http://schemas.microsoft.com/office/drawing/2014/main" id="{964ECB02-38D6-CC2D-1862-45391C1E0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515" y="4061892"/>
                <a:ext cx="815416" cy="3262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Flèche : bas 107">
            <a:extLst>
              <a:ext uri="{FF2B5EF4-FFF2-40B4-BE49-F238E27FC236}">
                <a16:creationId xmlns:a16="http://schemas.microsoft.com/office/drawing/2014/main" id="{7DFCA77F-4B19-3EF4-C0B7-D345A60BDECE}"/>
              </a:ext>
            </a:extLst>
          </p:cNvPr>
          <p:cNvSpPr/>
          <p:nvPr/>
        </p:nvSpPr>
        <p:spPr>
          <a:xfrm>
            <a:off x="3872853" y="2332834"/>
            <a:ext cx="178930" cy="3693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Flèche : bas 108">
            <a:extLst>
              <a:ext uri="{FF2B5EF4-FFF2-40B4-BE49-F238E27FC236}">
                <a16:creationId xmlns:a16="http://schemas.microsoft.com/office/drawing/2014/main" id="{E7C81C99-ABEB-CC99-C5FE-1E1E6413071E}"/>
              </a:ext>
            </a:extLst>
          </p:cNvPr>
          <p:cNvSpPr/>
          <p:nvPr/>
        </p:nvSpPr>
        <p:spPr>
          <a:xfrm>
            <a:off x="6600539" y="2317122"/>
            <a:ext cx="178930" cy="3693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Flèche : bas 109">
            <a:extLst>
              <a:ext uri="{FF2B5EF4-FFF2-40B4-BE49-F238E27FC236}">
                <a16:creationId xmlns:a16="http://schemas.microsoft.com/office/drawing/2014/main" id="{B7BB2704-AA36-FF6D-97A0-F62C947C4A4A}"/>
              </a:ext>
            </a:extLst>
          </p:cNvPr>
          <p:cNvSpPr/>
          <p:nvPr/>
        </p:nvSpPr>
        <p:spPr>
          <a:xfrm rot="16200000">
            <a:off x="6582179" y="3869467"/>
            <a:ext cx="559294" cy="93576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EC48E3D2-35FC-E079-09A6-12588D531E2D}"/>
              </a:ext>
            </a:extLst>
          </p:cNvPr>
          <p:cNvSpPr txBox="1"/>
          <p:nvPr/>
        </p:nvSpPr>
        <p:spPr>
          <a:xfrm>
            <a:off x="6164591" y="3484906"/>
            <a:ext cx="131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Convolution</a:t>
            </a:r>
          </a:p>
        </p:txBody>
      </p:sp>
      <p:sp>
        <p:nvSpPr>
          <p:cNvPr id="112" name="Triangle isocèle 111">
            <a:extLst>
              <a:ext uri="{FF2B5EF4-FFF2-40B4-BE49-F238E27FC236}">
                <a16:creationId xmlns:a16="http://schemas.microsoft.com/office/drawing/2014/main" id="{51B6EB27-6F58-A8F6-EEBD-70428E61187E}"/>
              </a:ext>
            </a:extLst>
          </p:cNvPr>
          <p:cNvSpPr/>
          <p:nvPr/>
        </p:nvSpPr>
        <p:spPr>
          <a:xfrm>
            <a:off x="8963064" y="4169559"/>
            <a:ext cx="160255" cy="173144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ZoneTexte 112">
                <a:extLst>
                  <a:ext uri="{FF2B5EF4-FFF2-40B4-BE49-F238E27FC236}">
                    <a16:creationId xmlns:a16="http://schemas.microsoft.com/office/drawing/2014/main" id="{3D3D55A0-9036-F244-F6CC-52D65E80C6D2}"/>
                  </a:ext>
                </a:extLst>
              </p:cNvPr>
              <p:cNvSpPr txBox="1"/>
              <p:nvPr/>
            </p:nvSpPr>
            <p:spPr>
              <a:xfrm>
                <a:off x="9096691" y="4248267"/>
                <a:ext cx="93576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fr-FR" sz="1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3" name="ZoneTexte 112">
                <a:extLst>
                  <a:ext uri="{FF2B5EF4-FFF2-40B4-BE49-F238E27FC236}">
                    <a16:creationId xmlns:a16="http://schemas.microsoft.com/office/drawing/2014/main" id="{3D3D55A0-9036-F244-F6CC-52D65E80C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691" y="4248267"/>
                <a:ext cx="93576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riangle isocèle 113">
            <a:extLst>
              <a:ext uri="{FF2B5EF4-FFF2-40B4-BE49-F238E27FC236}">
                <a16:creationId xmlns:a16="http://schemas.microsoft.com/office/drawing/2014/main" id="{D66A107D-0053-4C1F-D04B-EDEEFAE1D238}"/>
              </a:ext>
            </a:extLst>
          </p:cNvPr>
          <p:cNvSpPr/>
          <p:nvPr/>
        </p:nvSpPr>
        <p:spPr>
          <a:xfrm>
            <a:off x="8834122" y="3669990"/>
            <a:ext cx="160255" cy="17314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Triangle isocèle 114">
            <a:extLst>
              <a:ext uri="{FF2B5EF4-FFF2-40B4-BE49-F238E27FC236}">
                <a16:creationId xmlns:a16="http://schemas.microsoft.com/office/drawing/2014/main" id="{46917C29-BB5B-A760-B2DE-C195445C865A}"/>
              </a:ext>
            </a:extLst>
          </p:cNvPr>
          <p:cNvSpPr/>
          <p:nvPr/>
        </p:nvSpPr>
        <p:spPr>
          <a:xfrm>
            <a:off x="8544925" y="4169559"/>
            <a:ext cx="160255" cy="17314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Triangle isocèle 115">
            <a:extLst>
              <a:ext uri="{FF2B5EF4-FFF2-40B4-BE49-F238E27FC236}">
                <a16:creationId xmlns:a16="http://schemas.microsoft.com/office/drawing/2014/main" id="{9AAB779B-EF7F-3875-BFA7-915BE40844EE}"/>
              </a:ext>
            </a:extLst>
          </p:cNvPr>
          <p:cNvSpPr/>
          <p:nvPr/>
        </p:nvSpPr>
        <p:spPr>
          <a:xfrm>
            <a:off x="9329918" y="3812375"/>
            <a:ext cx="160255" cy="17314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Triangle isocèle 116">
            <a:extLst>
              <a:ext uri="{FF2B5EF4-FFF2-40B4-BE49-F238E27FC236}">
                <a16:creationId xmlns:a16="http://schemas.microsoft.com/office/drawing/2014/main" id="{EE6A1117-5594-D8B5-A8DD-B0AD3DC8D287}"/>
              </a:ext>
            </a:extLst>
          </p:cNvPr>
          <p:cNvSpPr/>
          <p:nvPr/>
        </p:nvSpPr>
        <p:spPr>
          <a:xfrm>
            <a:off x="7961183" y="3371364"/>
            <a:ext cx="160255" cy="1731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Triangle isocèle 117">
            <a:extLst>
              <a:ext uri="{FF2B5EF4-FFF2-40B4-BE49-F238E27FC236}">
                <a16:creationId xmlns:a16="http://schemas.microsoft.com/office/drawing/2014/main" id="{FBC49776-E24F-55B1-A651-442F44A398DF}"/>
              </a:ext>
            </a:extLst>
          </p:cNvPr>
          <p:cNvSpPr/>
          <p:nvPr/>
        </p:nvSpPr>
        <p:spPr>
          <a:xfrm>
            <a:off x="8238407" y="4740101"/>
            <a:ext cx="160255" cy="1731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98D6AE9E-A0E5-E826-CD05-DF892E057247}"/>
              </a:ext>
            </a:extLst>
          </p:cNvPr>
          <p:cNvCxnSpPr>
            <a:cxnSpLocks/>
            <a:stCxn id="114" idx="3"/>
            <a:endCxn id="112" idx="1"/>
          </p:cNvCxnSpPr>
          <p:nvPr/>
        </p:nvCxnSpPr>
        <p:spPr>
          <a:xfrm>
            <a:off x="8914250" y="3843134"/>
            <a:ext cx="88878" cy="412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C3BE6821-4F60-4B5D-15C1-9A376E4509DC}"/>
              </a:ext>
            </a:extLst>
          </p:cNvPr>
          <p:cNvCxnSpPr>
            <a:cxnSpLocks/>
            <a:stCxn id="116" idx="3"/>
            <a:endCxn id="112" idx="5"/>
          </p:cNvCxnSpPr>
          <p:nvPr/>
        </p:nvCxnSpPr>
        <p:spPr>
          <a:xfrm flipH="1">
            <a:off x="9083255" y="3985519"/>
            <a:ext cx="326791" cy="270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E3CA1D07-4711-722A-85D8-5596DD65FA35}"/>
              </a:ext>
            </a:extLst>
          </p:cNvPr>
          <p:cNvCxnSpPr>
            <a:cxnSpLocks/>
            <a:stCxn id="112" idx="1"/>
            <a:endCxn id="115" idx="5"/>
          </p:cNvCxnSpPr>
          <p:nvPr/>
        </p:nvCxnSpPr>
        <p:spPr>
          <a:xfrm flipH="1">
            <a:off x="8665116" y="4256131"/>
            <a:ext cx="3380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Triangle isocèle 124">
            <a:extLst>
              <a:ext uri="{FF2B5EF4-FFF2-40B4-BE49-F238E27FC236}">
                <a16:creationId xmlns:a16="http://schemas.microsoft.com/office/drawing/2014/main" id="{24C78775-B03B-033A-1762-AAC6FF34ABCE}"/>
              </a:ext>
            </a:extLst>
          </p:cNvPr>
          <p:cNvSpPr/>
          <p:nvPr/>
        </p:nvSpPr>
        <p:spPr>
          <a:xfrm>
            <a:off x="3591991" y="5364394"/>
            <a:ext cx="160255" cy="173144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Triangle isocèle 127">
            <a:extLst>
              <a:ext uri="{FF2B5EF4-FFF2-40B4-BE49-F238E27FC236}">
                <a16:creationId xmlns:a16="http://schemas.microsoft.com/office/drawing/2014/main" id="{F4E8D9E6-0BDF-B4B4-54E4-8D40C15C203E}"/>
              </a:ext>
            </a:extLst>
          </p:cNvPr>
          <p:cNvSpPr/>
          <p:nvPr/>
        </p:nvSpPr>
        <p:spPr>
          <a:xfrm>
            <a:off x="3591991" y="6157735"/>
            <a:ext cx="160255" cy="17314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1CF92BC4-6B9D-5D2F-4002-C4F2C76E8D9A}"/>
                  </a:ext>
                </a:extLst>
              </p:cNvPr>
              <p:cNvSpPr txBox="1"/>
              <p:nvPr/>
            </p:nvSpPr>
            <p:spPr>
              <a:xfrm>
                <a:off x="3752246" y="5285728"/>
                <a:ext cx="1000851" cy="330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fr-FR" sz="1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1CF92BC4-6B9D-5D2F-4002-C4F2C76E8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46" y="5285728"/>
                <a:ext cx="1000851" cy="3304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ZoneTexte 135">
                <a:extLst>
                  <a:ext uri="{FF2B5EF4-FFF2-40B4-BE49-F238E27FC236}">
                    <a16:creationId xmlns:a16="http://schemas.microsoft.com/office/drawing/2014/main" id="{39595483-7AD4-D3E5-52C2-F6FAF908ADA2}"/>
                  </a:ext>
                </a:extLst>
              </p:cNvPr>
              <p:cNvSpPr txBox="1"/>
              <p:nvPr/>
            </p:nvSpPr>
            <p:spPr>
              <a:xfrm>
                <a:off x="3760741" y="6101387"/>
                <a:ext cx="1186800" cy="3315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fr-FR" sz="14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6" name="ZoneTexte 135">
                <a:extLst>
                  <a:ext uri="{FF2B5EF4-FFF2-40B4-BE49-F238E27FC236}">
                    <a16:creationId xmlns:a16="http://schemas.microsoft.com/office/drawing/2014/main" id="{39595483-7AD4-D3E5-52C2-F6FAF908A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741" y="6101387"/>
                <a:ext cx="1186800" cy="3315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ZoneTexte 136">
            <a:extLst>
              <a:ext uri="{FF2B5EF4-FFF2-40B4-BE49-F238E27FC236}">
                <a16:creationId xmlns:a16="http://schemas.microsoft.com/office/drawing/2014/main" id="{BBA2AFEA-F21A-E717-2574-CF9B5A3E31C3}"/>
              </a:ext>
            </a:extLst>
          </p:cNvPr>
          <p:cNvSpPr txBox="1"/>
          <p:nvPr/>
        </p:nvSpPr>
        <p:spPr>
          <a:xfrm>
            <a:off x="3507970" y="56534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</a:p>
        </p:txBody>
      </p:sp>
      <p:sp>
        <p:nvSpPr>
          <p:cNvPr id="138" name="Flèche : bas 137">
            <a:extLst>
              <a:ext uri="{FF2B5EF4-FFF2-40B4-BE49-F238E27FC236}">
                <a16:creationId xmlns:a16="http://schemas.microsoft.com/office/drawing/2014/main" id="{4CD1FE3F-0C7B-E11C-6E29-F589C7EADA94}"/>
              </a:ext>
            </a:extLst>
          </p:cNvPr>
          <p:cNvSpPr/>
          <p:nvPr/>
        </p:nvSpPr>
        <p:spPr>
          <a:xfrm rot="16200000">
            <a:off x="5258611" y="5655755"/>
            <a:ext cx="326243" cy="512078"/>
          </a:xfrm>
          <a:prstGeom prst="downArrow">
            <a:avLst/>
          </a:prstGeom>
          <a:solidFill>
            <a:srgbClr val="E08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D6B9922D-8A4E-4527-3D51-1CFED084BA62}"/>
              </a:ext>
            </a:extLst>
          </p:cNvPr>
          <p:cNvSpPr txBox="1"/>
          <p:nvPr/>
        </p:nvSpPr>
        <p:spPr>
          <a:xfrm>
            <a:off x="4947541" y="5320396"/>
            <a:ext cx="131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solidFill>
                  <a:srgbClr val="E08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Aggregation</a:t>
            </a:r>
            <a:endParaRPr lang="fr-FR" sz="1600" dirty="0">
              <a:solidFill>
                <a:srgbClr val="E08E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ZoneTexte 139">
                <a:extLst>
                  <a:ext uri="{FF2B5EF4-FFF2-40B4-BE49-F238E27FC236}">
                    <a16:creationId xmlns:a16="http://schemas.microsoft.com/office/drawing/2014/main" id="{24589953-8449-ABB1-896A-E4DB3856A2A8}"/>
                  </a:ext>
                </a:extLst>
              </p:cNvPr>
              <p:cNvSpPr txBox="1"/>
              <p:nvPr/>
            </p:nvSpPr>
            <p:spPr>
              <a:xfrm>
                <a:off x="5664843" y="6081772"/>
                <a:ext cx="1285737" cy="374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solidFill>
                                <a:srgbClr val="E08E2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rgbClr val="E08E2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rgbClr val="E08E2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1400" i="1">
                          <a:solidFill>
                            <a:srgbClr val="E08E2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1400" i="1">
                              <a:solidFill>
                                <a:srgbClr val="E08E2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1400" i="1">
                                  <a:solidFill>
                                    <a:srgbClr val="E08E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1400">
                                  <a:solidFill>
                                    <a:srgbClr val="E08E2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fr-FR" sz="1400" i="1">
                                  <a:solidFill>
                                    <a:srgbClr val="E08E2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fr-FR" sz="1400" i="1">
                                  <a:solidFill>
                                    <a:srgbClr val="E08E2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fr-FR" sz="1400" i="1">
                                      <a:solidFill>
                                        <a:srgbClr val="E08E2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400" i="1">
                                          <a:solidFill>
                                            <a:srgbClr val="E08E2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solidFill>
                                            <a:srgbClr val="E08E2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solidFill>
                                            <a:srgbClr val="E08E2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fr-FR" sz="1400" i="1">
                                  <a:solidFill>
                                    <a:srgbClr val="E08E2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fr-FR" sz="1400" dirty="0">
                  <a:solidFill>
                    <a:srgbClr val="E08E20"/>
                  </a:solidFill>
                </a:endParaRPr>
              </a:p>
            </p:txBody>
          </p:sp>
        </mc:Choice>
        <mc:Fallback xmlns="">
          <p:sp>
            <p:nvSpPr>
              <p:cNvPr id="140" name="ZoneTexte 139">
                <a:extLst>
                  <a:ext uri="{FF2B5EF4-FFF2-40B4-BE49-F238E27FC236}">
                    <a16:creationId xmlns:a16="http://schemas.microsoft.com/office/drawing/2014/main" id="{24589953-8449-ABB1-896A-E4DB3856A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843" y="6081772"/>
                <a:ext cx="1285737" cy="3742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EBF1D11F-2893-EFC4-9443-F908B05DC521}"/>
                  </a:ext>
                </a:extLst>
              </p:cNvPr>
              <p:cNvSpPr txBox="1"/>
              <p:nvPr/>
            </p:nvSpPr>
            <p:spPr>
              <a:xfrm>
                <a:off x="5759109" y="5742517"/>
                <a:ext cx="1016368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rgbClr val="E08E2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1600" b="0" i="1" smtClean="0">
                          <a:solidFill>
                            <a:srgbClr val="E08E2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sz="1600" b="0" i="1" smtClean="0">
                              <a:solidFill>
                                <a:srgbClr val="E08E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solidFill>
                                <a:srgbClr val="E08E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1600" b="0" i="1" smtClean="0">
                              <a:solidFill>
                                <a:srgbClr val="E08E2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fr-FR" sz="1600" b="0" dirty="0">
                  <a:solidFill>
                    <a:srgbClr val="E08E20"/>
                  </a:solidFill>
                </a:endParaRPr>
              </a:p>
            </p:txBody>
          </p:sp>
        </mc:Choice>
        <mc:Fallback xmlns=""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EBF1D11F-2893-EFC4-9443-F908B05DC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109" y="5742517"/>
                <a:ext cx="1016368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Flèche : bas 141">
            <a:extLst>
              <a:ext uri="{FF2B5EF4-FFF2-40B4-BE49-F238E27FC236}">
                <a16:creationId xmlns:a16="http://schemas.microsoft.com/office/drawing/2014/main" id="{529D5201-7CAC-C069-0DDC-C524C5BDA5F1}"/>
              </a:ext>
            </a:extLst>
          </p:cNvPr>
          <p:cNvSpPr/>
          <p:nvPr/>
        </p:nvSpPr>
        <p:spPr>
          <a:xfrm rot="16200000">
            <a:off x="7082342" y="5644254"/>
            <a:ext cx="326243" cy="512078"/>
          </a:xfrm>
          <a:prstGeom prst="downArrow">
            <a:avLst/>
          </a:prstGeom>
          <a:solidFill>
            <a:srgbClr val="E08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D1005BB8-A480-3E5E-A270-C1F637AD50EE}"/>
              </a:ext>
            </a:extLst>
          </p:cNvPr>
          <p:cNvSpPr txBox="1"/>
          <p:nvPr/>
        </p:nvSpPr>
        <p:spPr>
          <a:xfrm>
            <a:off x="6534551" y="5289831"/>
            <a:ext cx="131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E08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ZoneTexte 143">
                <a:extLst>
                  <a:ext uri="{FF2B5EF4-FFF2-40B4-BE49-F238E27FC236}">
                    <a16:creationId xmlns:a16="http://schemas.microsoft.com/office/drawing/2014/main" id="{7C0A5655-6510-114A-ABC8-B4DC51D74B8A}"/>
                  </a:ext>
                </a:extLst>
              </p:cNvPr>
              <p:cNvSpPr txBox="1"/>
              <p:nvPr/>
            </p:nvSpPr>
            <p:spPr>
              <a:xfrm>
                <a:off x="7593972" y="5719923"/>
                <a:ext cx="897104" cy="3434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𝚿</m:t>
                      </m:r>
                      <m:r>
                        <a:rPr lang="fr-F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fr-F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4" name="ZoneTexte 143">
                <a:extLst>
                  <a:ext uri="{FF2B5EF4-FFF2-40B4-BE49-F238E27FC236}">
                    <a16:creationId xmlns:a16="http://schemas.microsoft.com/office/drawing/2014/main" id="{7C0A5655-6510-114A-ABC8-B4DC51D74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972" y="5719923"/>
                <a:ext cx="897104" cy="34349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ZoneTexte 144">
            <a:extLst>
              <a:ext uri="{FF2B5EF4-FFF2-40B4-BE49-F238E27FC236}">
                <a16:creationId xmlns:a16="http://schemas.microsoft.com/office/drawing/2014/main" id="{E8943F8D-A395-DA4D-0427-5D7C470DC6E4}"/>
              </a:ext>
            </a:extLst>
          </p:cNvPr>
          <p:cNvSpPr txBox="1"/>
          <p:nvPr/>
        </p:nvSpPr>
        <p:spPr>
          <a:xfrm>
            <a:off x="8654372" y="5448911"/>
            <a:ext cx="176612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of source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: latitude, longitude,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magnitude</a:t>
            </a:r>
          </a:p>
        </p:txBody>
      </p:sp>
      <p:sp>
        <p:nvSpPr>
          <p:cNvPr id="146" name="Accolade fermante 145">
            <a:extLst>
              <a:ext uri="{FF2B5EF4-FFF2-40B4-BE49-F238E27FC236}">
                <a16:creationId xmlns:a16="http://schemas.microsoft.com/office/drawing/2014/main" id="{B45716EB-29C6-3A65-4EF2-7A4AA27A4F9C}"/>
              </a:ext>
            </a:extLst>
          </p:cNvPr>
          <p:cNvSpPr/>
          <p:nvPr/>
        </p:nvSpPr>
        <p:spPr>
          <a:xfrm>
            <a:off x="4829474" y="5391428"/>
            <a:ext cx="303339" cy="1041525"/>
          </a:xfrm>
          <a:prstGeom prst="rightBrace">
            <a:avLst>
              <a:gd name="adj1" fmla="val 8333"/>
              <a:gd name="adj2" fmla="val 47635"/>
            </a:avLst>
          </a:prstGeom>
          <a:ln>
            <a:solidFill>
              <a:srgbClr val="E08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8" name="Connecteur droit 147">
            <a:extLst>
              <a:ext uri="{FF2B5EF4-FFF2-40B4-BE49-F238E27FC236}">
                <a16:creationId xmlns:a16="http://schemas.microsoft.com/office/drawing/2014/main" id="{C0798E15-6893-072D-5171-78CC9F8D279B}"/>
              </a:ext>
            </a:extLst>
          </p:cNvPr>
          <p:cNvCxnSpPr>
            <a:cxnSpLocks/>
          </p:cNvCxnSpPr>
          <p:nvPr/>
        </p:nvCxnSpPr>
        <p:spPr>
          <a:xfrm>
            <a:off x="235670" y="3144085"/>
            <a:ext cx="10294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150">
            <a:extLst>
              <a:ext uri="{FF2B5EF4-FFF2-40B4-BE49-F238E27FC236}">
                <a16:creationId xmlns:a16="http://schemas.microsoft.com/office/drawing/2014/main" id="{6149623C-8218-AE8D-35F6-6540E0D17CD7}"/>
              </a:ext>
            </a:extLst>
          </p:cNvPr>
          <p:cNvCxnSpPr>
            <a:cxnSpLocks/>
          </p:cNvCxnSpPr>
          <p:nvPr/>
        </p:nvCxnSpPr>
        <p:spPr>
          <a:xfrm>
            <a:off x="235670" y="5161579"/>
            <a:ext cx="10294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ZoneTexte 151">
            <a:extLst>
              <a:ext uri="{FF2B5EF4-FFF2-40B4-BE49-F238E27FC236}">
                <a16:creationId xmlns:a16="http://schemas.microsoft.com/office/drawing/2014/main" id="{19178057-2E97-E57D-0839-3EC39FE8AC05}"/>
              </a:ext>
            </a:extLst>
          </p:cNvPr>
          <p:cNvSpPr txBox="1"/>
          <p:nvPr/>
        </p:nvSpPr>
        <p:spPr>
          <a:xfrm>
            <a:off x="7854303" y="1999495"/>
            <a:ext cx="2441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a combination of CNNs and pooling layers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Flèche : bas 152">
            <a:extLst>
              <a:ext uri="{FF2B5EF4-FFF2-40B4-BE49-F238E27FC236}">
                <a16:creationId xmlns:a16="http://schemas.microsoft.com/office/drawing/2014/main" id="{4A6DDAA5-C1C9-6829-278F-0FB3B1DF7BBF}"/>
              </a:ext>
            </a:extLst>
          </p:cNvPr>
          <p:cNvSpPr/>
          <p:nvPr/>
        </p:nvSpPr>
        <p:spPr>
          <a:xfrm rot="16200000">
            <a:off x="8044404" y="1985216"/>
            <a:ext cx="178930" cy="3693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5" name="Image 154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3889FA85-029F-EBB6-CDB3-22D71E1012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92313" y="266330"/>
            <a:ext cx="686029" cy="559293"/>
          </a:xfrm>
          <a:prstGeom prst="rect">
            <a:avLst/>
          </a:prstGeom>
        </p:spPr>
      </p:pic>
      <p:pic>
        <p:nvPicPr>
          <p:cNvPr id="156" name="Image 155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B830E252-E46B-9800-58A0-B94820C3A3A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9963" t="21945" b="20438"/>
          <a:stretch/>
        </p:blipFill>
        <p:spPr>
          <a:xfrm>
            <a:off x="11061274" y="266330"/>
            <a:ext cx="873985" cy="5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Edgeless</a:t>
            </a: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GNN to Dynamic GNN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P3.5-812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1E18BAD5-2997-B7CE-13AA-3D1049D4E7B4}"/>
              </a:ext>
            </a:extLst>
          </p:cNvPr>
          <p:cNvSpPr txBox="1">
            <a:spLocks/>
          </p:cNvSpPr>
          <p:nvPr/>
        </p:nvSpPr>
        <p:spPr>
          <a:xfrm>
            <a:off x="445351" y="1298825"/>
            <a:ext cx="8283870" cy="837142"/>
          </a:xfrm>
          <a:prstGeom prst="rect">
            <a:avLst/>
          </a:prstGeom>
          <a:ln>
            <a:noFill/>
          </a:ln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step 2 (Graph Neural Network)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sz="20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 approaches to construct the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Espace réservé du texte 3">
                <a:extLst>
                  <a:ext uri="{FF2B5EF4-FFF2-40B4-BE49-F238E27FC236}">
                    <a16:creationId xmlns:a16="http://schemas.microsoft.com/office/drawing/2014/main" id="{E13ABA5E-57BE-CC53-A50D-4D665E9849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286" y="2115397"/>
                <a:ext cx="3099127" cy="12652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</a:pPr>
                <a:r>
                  <a:rPr lang="en-US" sz="1700" b="1" dirty="0">
                    <a:solidFill>
                      <a:schemeClr val="accent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Edgeless graph (GNN1)</a:t>
                </a: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-NN with </a:t>
                </a:r>
                <a14:m>
                  <m:oMath xmlns:m="http://schemas.openxmlformats.org/officeDocument/2006/math">
                    <m:r>
                      <a:rPr lang="en-US" sz="1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= 1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: each station interacts only with itself</a:t>
                </a:r>
              </a:p>
            </p:txBody>
          </p:sp>
        </mc:Choice>
        <mc:Fallback xmlns="">
          <p:sp>
            <p:nvSpPr>
              <p:cNvPr id="31" name="Espace réservé du texte 3">
                <a:extLst>
                  <a:ext uri="{FF2B5EF4-FFF2-40B4-BE49-F238E27FC236}">
                    <a16:creationId xmlns:a16="http://schemas.microsoft.com/office/drawing/2014/main" id="{E13ABA5E-57BE-CC53-A50D-4D665E984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86" y="2115397"/>
                <a:ext cx="3099127" cy="1265267"/>
              </a:xfrm>
              <a:prstGeom prst="rect">
                <a:avLst/>
              </a:prstGeom>
              <a:blipFill>
                <a:blip r:embed="rId2"/>
                <a:stretch>
                  <a:fillRect l="-393" t="-1442" r="-47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8972164-2797-D3BE-4179-6CC6CE80F62F}"/>
              </a:ext>
            </a:extLst>
          </p:cNvPr>
          <p:cNvCxnSpPr>
            <a:cxnSpLocks/>
          </p:cNvCxnSpPr>
          <p:nvPr/>
        </p:nvCxnSpPr>
        <p:spPr>
          <a:xfrm flipH="1">
            <a:off x="3439340" y="2149932"/>
            <a:ext cx="16661" cy="45866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riangle isocèle 35">
            <a:extLst>
              <a:ext uri="{FF2B5EF4-FFF2-40B4-BE49-F238E27FC236}">
                <a16:creationId xmlns:a16="http://schemas.microsoft.com/office/drawing/2014/main" id="{07B78A77-A3E3-E190-A1D1-49EB057209EB}"/>
              </a:ext>
            </a:extLst>
          </p:cNvPr>
          <p:cNvSpPr/>
          <p:nvPr/>
        </p:nvSpPr>
        <p:spPr>
          <a:xfrm>
            <a:off x="162699" y="3767597"/>
            <a:ext cx="160255" cy="173144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isocèle 36">
            <a:extLst>
              <a:ext uri="{FF2B5EF4-FFF2-40B4-BE49-F238E27FC236}">
                <a16:creationId xmlns:a16="http://schemas.microsoft.com/office/drawing/2014/main" id="{0F31EDE7-29A4-FDB0-6F54-E6670761CC3A}"/>
              </a:ext>
            </a:extLst>
          </p:cNvPr>
          <p:cNvSpPr/>
          <p:nvPr/>
        </p:nvSpPr>
        <p:spPr>
          <a:xfrm>
            <a:off x="2072243" y="3767596"/>
            <a:ext cx="160255" cy="17314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4336B8A-C9FC-7393-D4BB-13E06CCCAB0D}"/>
              </a:ext>
            </a:extLst>
          </p:cNvPr>
          <p:cNvSpPr txBox="1"/>
          <p:nvPr/>
        </p:nvSpPr>
        <p:spPr>
          <a:xfrm>
            <a:off x="1448467" y="3669502"/>
            <a:ext cx="3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9C0154D-1940-B114-5F01-19E820A37A9C}"/>
                  </a:ext>
                </a:extLst>
              </p:cNvPr>
              <p:cNvSpPr txBox="1"/>
              <p:nvPr/>
            </p:nvSpPr>
            <p:spPr>
              <a:xfrm>
                <a:off x="337770" y="3588474"/>
                <a:ext cx="958916" cy="5643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</m:oMath>
                  </m:oMathPara>
                </a14:m>
                <a:endParaRPr lang="fr-FR" sz="1400" b="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1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39C0154D-1940-B114-5F01-19E820A37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70" y="3588474"/>
                <a:ext cx="958916" cy="5643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C567BED-452E-7021-B0C5-16D85C20D6B4}"/>
                  </a:ext>
                </a:extLst>
              </p:cNvPr>
              <p:cNvSpPr txBox="1"/>
              <p:nvPr/>
            </p:nvSpPr>
            <p:spPr>
              <a:xfrm>
                <a:off x="2232498" y="3588474"/>
                <a:ext cx="1144864" cy="574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</m:oMath>
                  </m:oMathPara>
                </a14:m>
                <a:endParaRPr lang="fr-FR" sz="14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sub>
                    </m:sSub>
                    <m:r>
                      <a:rPr lang="fr-F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1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7C567BED-452E-7021-B0C5-16D85C20D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2498" y="3588474"/>
                <a:ext cx="1144864" cy="574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lèche : bas 42">
            <a:extLst>
              <a:ext uri="{FF2B5EF4-FFF2-40B4-BE49-F238E27FC236}">
                <a16:creationId xmlns:a16="http://schemas.microsoft.com/office/drawing/2014/main" id="{E2B41982-AF6E-26A0-A650-7C14B58423BF}"/>
              </a:ext>
            </a:extLst>
          </p:cNvPr>
          <p:cNvSpPr/>
          <p:nvPr/>
        </p:nvSpPr>
        <p:spPr>
          <a:xfrm>
            <a:off x="608678" y="4246415"/>
            <a:ext cx="256334" cy="70778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Flèche : bas 43">
            <a:extLst>
              <a:ext uri="{FF2B5EF4-FFF2-40B4-BE49-F238E27FC236}">
                <a16:creationId xmlns:a16="http://schemas.microsoft.com/office/drawing/2014/main" id="{EAC8968A-9176-C80F-22D6-5C46A15662CB}"/>
              </a:ext>
            </a:extLst>
          </p:cNvPr>
          <p:cNvSpPr/>
          <p:nvPr/>
        </p:nvSpPr>
        <p:spPr>
          <a:xfrm>
            <a:off x="2477917" y="4246415"/>
            <a:ext cx="256334" cy="707782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B851FA8-BD28-6634-5BCE-0B9F3BAD316F}"/>
              </a:ext>
            </a:extLst>
          </p:cNvPr>
          <p:cNvSpPr txBox="1"/>
          <p:nvPr/>
        </p:nvSpPr>
        <p:spPr>
          <a:xfrm>
            <a:off x="1448467" y="4969066"/>
            <a:ext cx="3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8CD46802-2F9A-8E8A-35C2-6F13D6DFB010}"/>
                  </a:ext>
                </a:extLst>
              </p:cNvPr>
              <p:cNvSpPr txBox="1"/>
              <p:nvPr/>
            </p:nvSpPr>
            <p:spPr>
              <a:xfrm>
                <a:off x="322954" y="5007923"/>
                <a:ext cx="1000851" cy="330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fr-FR" sz="1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8CD46802-2F9A-8E8A-35C2-6F13D6DFB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54" y="5007923"/>
                <a:ext cx="1000851" cy="3304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6C635001-D62A-DC07-AA59-8F2C52E07443}"/>
                  </a:ext>
                </a:extLst>
              </p:cNvPr>
              <p:cNvSpPr txBox="1"/>
              <p:nvPr/>
            </p:nvSpPr>
            <p:spPr>
              <a:xfrm>
                <a:off x="2140851" y="5029642"/>
                <a:ext cx="1186800" cy="3315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</m:oMath>
                  </m:oMathPara>
                </a14:m>
                <a:endParaRPr lang="fr-FR" sz="14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6C635001-D62A-DC07-AA59-8F2C52E07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851" y="5029642"/>
                <a:ext cx="1186800" cy="3315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25E324E9-86D8-F12D-DCFC-18F104EA5DCC}"/>
              </a:ext>
            </a:extLst>
          </p:cNvPr>
          <p:cNvCxnSpPr>
            <a:cxnSpLocks/>
          </p:cNvCxnSpPr>
          <p:nvPr/>
        </p:nvCxnSpPr>
        <p:spPr>
          <a:xfrm>
            <a:off x="7191154" y="2110696"/>
            <a:ext cx="11587" cy="46060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Espace réservé du texte 3">
                <a:extLst>
                  <a:ext uri="{FF2B5EF4-FFF2-40B4-BE49-F238E27FC236}">
                    <a16:creationId xmlns:a16="http://schemas.microsoft.com/office/drawing/2014/main" id="{B0F3DC6C-DB3C-1DF8-2A33-3B1F916C80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37807" y="2124398"/>
                <a:ext cx="3602888" cy="12652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</a:pPr>
                <a:r>
                  <a:rPr lang="en-US" sz="1700" b="1" dirty="0">
                    <a:solidFill>
                      <a:schemeClr val="accent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Euclidian distances graph (GNN2)</a:t>
                </a: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-NN with </a:t>
                </a:r>
                <a14:m>
                  <m:oMath xmlns:m="http://schemas.openxmlformats.org/officeDocument/2006/math">
                    <m:r>
                      <a:rPr lang="en-US" sz="1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17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=5</m:t>
                    </m:r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and Euclidian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fr-FR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𝑙𝑘</m:t>
                        </m:r>
                      </m:sub>
                    </m:sSub>
                    <m:r>
                      <a:rPr lang="fr-FR" sz="1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7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fr-FR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fr-FR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7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fr-FR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7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between stations</a:t>
                </a:r>
              </a:p>
            </p:txBody>
          </p:sp>
        </mc:Choice>
        <mc:Fallback>
          <p:sp>
            <p:nvSpPr>
              <p:cNvPr id="50" name="Espace réservé du texte 3">
                <a:extLst>
                  <a:ext uri="{FF2B5EF4-FFF2-40B4-BE49-F238E27FC236}">
                    <a16:creationId xmlns:a16="http://schemas.microsoft.com/office/drawing/2014/main" id="{B0F3DC6C-DB3C-1DF8-2A33-3B1F916C8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807" y="2124398"/>
                <a:ext cx="3602888" cy="1265267"/>
              </a:xfrm>
              <a:prstGeom prst="rect">
                <a:avLst/>
              </a:prstGeom>
              <a:blipFill>
                <a:blip r:embed="rId7"/>
                <a:stretch>
                  <a:fillRect l="-1861" t="-1442" r="-3723" b="-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riangle isocèle 50">
            <a:extLst>
              <a:ext uri="{FF2B5EF4-FFF2-40B4-BE49-F238E27FC236}">
                <a16:creationId xmlns:a16="http://schemas.microsoft.com/office/drawing/2014/main" id="{2058E18C-4028-76D6-A8D4-ADFF326766F6}"/>
              </a:ext>
            </a:extLst>
          </p:cNvPr>
          <p:cNvSpPr/>
          <p:nvPr/>
        </p:nvSpPr>
        <p:spPr>
          <a:xfrm>
            <a:off x="5426452" y="4490284"/>
            <a:ext cx="160255" cy="173144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F46636F-8FFA-22F1-5B97-E17741DCA404}"/>
                  </a:ext>
                </a:extLst>
              </p:cNvPr>
              <p:cNvSpPr txBox="1"/>
              <p:nvPr/>
            </p:nvSpPr>
            <p:spPr>
              <a:xfrm>
                <a:off x="5525333" y="4499990"/>
                <a:ext cx="89383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</m:oMath>
                  </m:oMathPara>
                </a14:m>
                <a:endParaRPr lang="fr-FR" sz="1400" b="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1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F46636F-8FFA-22F1-5B97-E17741DCA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333" y="4499990"/>
                <a:ext cx="893834" cy="523220"/>
              </a:xfrm>
              <a:prstGeom prst="rect">
                <a:avLst/>
              </a:prstGeom>
              <a:blipFill>
                <a:blip r:embed="rId8"/>
                <a:stretch>
                  <a:fillRect b="-11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riangle isocèle 52">
            <a:extLst>
              <a:ext uri="{FF2B5EF4-FFF2-40B4-BE49-F238E27FC236}">
                <a16:creationId xmlns:a16="http://schemas.microsoft.com/office/drawing/2014/main" id="{A5515E55-C49D-1916-FB4B-D3055F33393A}"/>
              </a:ext>
            </a:extLst>
          </p:cNvPr>
          <p:cNvSpPr/>
          <p:nvPr/>
        </p:nvSpPr>
        <p:spPr>
          <a:xfrm>
            <a:off x="5297510" y="3990715"/>
            <a:ext cx="160255" cy="17314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Triangle isocèle 53">
            <a:extLst>
              <a:ext uri="{FF2B5EF4-FFF2-40B4-BE49-F238E27FC236}">
                <a16:creationId xmlns:a16="http://schemas.microsoft.com/office/drawing/2014/main" id="{F8048372-6F31-13BA-24D7-FB3CF81360C5}"/>
              </a:ext>
            </a:extLst>
          </p:cNvPr>
          <p:cNvSpPr/>
          <p:nvPr/>
        </p:nvSpPr>
        <p:spPr>
          <a:xfrm>
            <a:off x="5008313" y="4490284"/>
            <a:ext cx="160255" cy="17314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riangle isocèle 54">
            <a:extLst>
              <a:ext uri="{FF2B5EF4-FFF2-40B4-BE49-F238E27FC236}">
                <a16:creationId xmlns:a16="http://schemas.microsoft.com/office/drawing/2014/main" id="{5C51BCCB-A403-EA6F-967C-8E93386AB593}"/>
              </a:ext>
            </a:extLst>
          </p:cNvPr>
          <p:cNvSpPr/>
          <p:nvPr/>
        </p:nvSpPr>
        <p:spPr>
          <a:xfrm>
            <a:off x="5793306" y="4133100"/>
            <a:ext cx="160255" cy="17314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riangle isocèle 55">
            <a:extLst>
              <a:ext uri="{FF2B5EF4-FFF2-40B4-BE49-F238E27FC236}">
                <a16:creationId xmlns:a16="http://schemas.microsoft.com/office/drawing/2014/main" id="{9D0DE71E-4C30-1EDE-2F9B-68B6393D46BF}"/>
              </a:ext>
            </a:extLst>
          </p:cNvPr>
          <p:cNvSpPr/>
          <p:nvPr/>
        </p:nvSpPr>
        <p:spPr>
          <a:xfrm>
            <a:off x="4270199" y="3713299"/>
            <a:ext cx="160255" cy="1731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riangle isocèle 56">
            <a:extLst>
              <a:ext uri="{FF2B5EF4-FFF2-40B4-BE49-F238E27FC236}">
                <a16:creationId xmlns:a16="http://schemas.microsoft.com/office/drawing/2014/main" id="{9050550E-7DD4-1A4F-FCED-EA50987F11FD}"/>
              </a:ext>
            </a:extLst>
          </p:cNvPr>
          <p:cNvSpPr/>
          <p:nvPr/>
        </p:nvSpPr>
        <p:spPr>
          <a:xfrm>
            <a:off x="4477050" y="5134911"/>
            <a:ext cx="160255" cy="1731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2E8A887E-E02D-FF11-3A9F-1DC5CB46CB1C}"/>
              </a:ext>
            </a:extLst>
          </p:cNvPr>
          <p:cNvCxnSpPr>
            <a:cxnSpLocks/>
            <a:stCxn id="53" idx="3"/>
            <a:endCxn id="51" idx="1"/>
          </p:cNvCxnSpPr>
          <p:nvPr/>
        </p:nvCxnSpPr>
        <p:spPr>
          <a:xfrm>
            <a:off x="5377638" y="4163859"/>
            <a:ext cx="88878" cy="412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9CE48CF3-B66B-8E80-DE63-B7582AAE419B}"/>
              </a:ext>
            </a:extLst>
          </p:cNvPr>
          <p:cNvCxnSpPr>
            <a:cxnSpLocks/>
            <a:stCxn id="55" idx="3"/>
            <a:endCxn id="51" idx="5"/>
          </p:cNvCxnSpPr>
          <p:nvPr/>
        </p:nvCxnSpPr>
        <p:spPr>
          <a:xfrm flipH="1">
            <a:off x="5546643" y="4306244"/>
            <a:ext cx="326791" cy="270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C960CA5-43E3-7127-8BA3-DB4A95AE38AA}"/>
              </a:ext>
            </a:extLst>
          </p:cNvPr>
          <p:cNvCxnSpPr>
            <a:cxnSpLocks/>
            <a:stCxn id="51" idx="1"/>
            <a:endCxn id="54" idx="5"/>
          </p:cNvCxnSpPr>
          <p:nvPr/>
        </p:nvCxnSpPr>
        <p:spPr>
          <a:xfrm flipH="1">
            <a:off x="5128504" y="4576856"/>
            <a:ext cx="3380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518FB9FE-5AB0-0ECC-4B9F-99B3F5240F26}"/>
                  </a:ext>
                </a:extLst>
              </p:cNvPr>
              <p:cNvSpPr txBox="1"/>
              <p:nvPr/>
            </p:nvSpPr>
            <p:spPr>
              <a:xfrm>
                <a:off x="5928877" y="3899261"/>
                <a:ext cx="815416" cy="326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14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518FB9FE-5AB0-0ECC-4B9F-99B3F5240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877" y="3899261"/>
                <a:ext cx="815416" cy="3262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08FEDAA4-52AF-8F0C-7D5F-EA3275717B2F}"/>
                  </a:ext>
                </a:extLst>
              </p:cNvPr>
              <p:cNvSpPr txBox="1"/>
              <p:nvPr/>
            </p:nvSpPr>
            <p:spPr>
              <a:xfrm>
                <a:off x="4945404" y="3653667"/>
                <a:ext cx="815416" cy="326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14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08FEDAA4-52AF-8F0C-7D5F-EA3275717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04" y="3653667"/>
                <a:ext cx="815416" cy="326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FABF9A92-585D-5910-AB9B-57F62BFC4FDC}"/>
                  </a:ext>
                </a:extLst>
              </p:cNvPr>
              <p:cNvSpPr txBox="1"/>
              <p:nvPr/>
            </p:nvSpPr>
            <p:spPr>
              <a:xfrm>
                <a:off x="4230072" y="4413734"/>
                <a:ext cx="815416" cy="326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14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FABF9A92-585D-5910-AB9B-57F62BFC4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072" y="4413734"/>
                <a:ext cx="815416" cy="3262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Espace réservé du texte 3">
                <a:extLst>
                  <a:ext uri="{FF2B5EF4-FFF2-40B4-BE49-F238E27FC236}">
                    <a16:creationId xmlns:a16="http://schemas.microsoft.com/office/drawing/2014/main" id="{6C09D731-B9ED-8720-C2B4-D4E37C1BBF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4733" y="2130477"/>
                <a:ext cx="3486242" cy="152319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 algn="ctr">
                  <a:buNone/>
                </a:pPr>
                <a:r>
                  <a:rPr lang="en-US" sz="1700" b="1" dirty="0">
                    <a:solidFill>
                      <a:schemeClr val="accent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Dynamic distances graph (GNN3)</a:t>
                </a:r>
              </a:p>
              <a:p>
                <a:pPr marL="0" lvl="1" indent="0" algn="ctr">
                  <a:buNone/>
                </a:pPr>
                <a:r>
                  <a:rPr lang="fr-FR" sz="17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Dynamical graph convolution </a:t>
                </a:r>
                <a:r>
                  <a:rPr lang="fr-FR" sz="17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using</a:t>
                </a:r>
                <a:r>
                  <a:rPr lang="fr-FR" sz="17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7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both</a:t>
                </a:r>
                <a:r>
                  <a:rPr lang="fr-FR" sz="17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fr-FR" sz="17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Euclidian</a:t>
                </a:r>
                <a:r>
                  <a:rPr lang="fr-FR" sz="17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distances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fr-FR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𝑙𝑘</m:t>
                        </m:r>
                      </m:sub>
                    </m:sSub>
                    <m:r>
                      <a:rPr lang="fr-FR" sz="1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7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fr-FR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fr-FR" sz="17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7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fr-FR" sz="17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17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and </a:t>
                </a:r>
                <a:r>
                  <a:rPr lang="fr-FR" sz="17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feature-based</a:t>
                </a:r>
                <a:r>
                  <a:rPr lang="fr-FR" sz="17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distances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700" i="1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1700" i="1">
                                <a:solidFill>
                                  <a:srgbClr val="008A3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700" i="1">
                                <a:solidFill>
                                  <a:srgbClr val="008A3E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700" i="1">
                                <a:solidFill>
                                  <a:srgbClr val="008A3E"/>
                                </a:solidFill>
                                <a:latin typeface="Cambria Math" panose="02040503050406030204" pitchFamily="18" charset="0"/>
                              </a:rPr>
                              <m:t>𝑙𝑘</m:t>
                            </m:r>
                          </m:sub>
                        </m:sSub>
                        <m:r>
                          <a:rPr lang="fr-FR" sz="1700" i="1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fr-FR" sz="1700" i="1">
                                <a:solidFill>
                                  <a:srgbClr val="008A3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700" i="1">
                                    <a:solidFill>
                                      <a:srgbClr val="008A3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700" b="1">
                                    <a:solidFill>
                                      <a:srgbClr val="008A3E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fr-FR" sz="1700" i="1">
                                    <a:solidFill>
                                      <a:srgbClr val="008A3E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fr-FR" sz="1700" i="1">
                                <a:solidFill>
                                  <a:srgbClr val="008A3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700" i="1">
                                    <a:solidFill>
                                      <a:srgbClr val="008A3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700" b="1">
                                    <a:solidFill>
                                      <a:srgbClr val="008A3E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fr-FR" sz="1700" i="1">
                                    <a:solidFill>
                                      <a:srgbClr val="008A3E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fr-FR" sz="1700" i="1">
                            <a:solidFill>
                              <a:srgbClr val="008A3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7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4" name="Espace réservé du texte 3">
                <a:extLst>
                  <a:ext uri="{FF2B5EF4-FFF2-40B4-BE49-F238E27FC236}">
                    <a16:creationId xmlns:a16="http://schemas.microsoft.com/office/drawing/2014/main" id="{6C09D731-B9ED-8720-C2B4-D4E37C1BB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733" y="2130477"/>
                <a:ext cx="3486242" cy="1523190"/>
              </a:xfrm>
              <a:prstGeom prst="rect">
                <a:avLst/>
              </a:prstGeom>
              <a:blipFill>
                <a:blip r:embed="rId12"/>
                <a:stretch>
                  <a:fillRect l="-2797" t="-1200" r="-2622" b="-12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522857D7-6602-9C45-7FD0-B5B1E547591A}"/>
              </a:ext>
            </a:extLst>
          </p:cNvPr>
          <p:cNvSpPr/>
          <p:nvPr/>
        </p:nvSpPr>
        <p:spPr>
          <a:xfrm>
            <a:off x="9074959" y="4724123"/>
            <a:ext cx="160255" cy="173144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2F07EB2B-818F-53E4-046D-96D6EA50B43A}"/>
                  </a:ext>
                </a:extLst>
              </p:cNvPr>
              <p:cNvSpPr txBox="1"/>
              <p:nvPr/>
            </p:nvSpPr>
            <p:spPr>
              <a:xfrm>
                <a:off x="9173840" y="4733829"/>
                <a:ext cx="89383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fr-FR" sz="1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fr-FR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64</m:t>
                          </m:r>
                        </m:sup>
                      </m:sSup>
                    </m:oMath>
                  </m:oMathPara>
                </a14:m>
                <a:endParaRPr lang="fr-FR" sz="1400" b="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1400" b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2F07EB2B-818F-53E4-046D-96D6EA50B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3840" y="4733829"/>
                <a:ext cx="893834" cy="523220"/>
              </a:xfrm>
              <a:prstGeom prst="rect">
                <a:avLst/>
              </a:prstGeom>
              <a:blipFill>
                <a:blip r:embed="rId13"/>
                <a:stretch>
                  <a:fillRect b="-23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riangle isocèle 66">
            <a:extLst>
              <a:ext uri="{FF2B5EF4-FFF2-40B4-BE49-F238E27FC236}">
                <a16:creationId xmlns:a16="http://schemas.microsoft.com/office/drawing/2014/main" id="{08577ED4-AEF1-514C-5BB5-C3BDA3B71FE5}"/>
              </a:ext>
            </a:extLst>
          </p:cNvPr>
          <p:cNvSpPr/>
          <p:nvPr/>
        </p:nvSpPr>
        <p:spPr>
          <a:xfrm>
            <a:off x="8148335" y="3893338"/>
            <a:ext cx="160255" cy="17314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riangle isocèle 67">
            <a:extLst>
              <a:ext uri="{FF2B5EF4-FFF2-40B4-BE49-F238E27FC236}">
                <a16:creationId xmlns:a16="http://schemas.microsoft.com/office/drawing/2014/main" id="{1909651B-8AEF-EFCC-ABE0-A9433AD33213}"/>
              </a:ext>
            </a:extLst>
          </p:cNvPr>
          <p:cNvSpPr/>
          <p:nvPr/>
        </p:nvSpPr>
        <p:spPr>
          <a:xfrm>
            <a:off x="8656820" y="4724123"/>
            <a:ext cx="160255" cy="17314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Triangle isocèle 68">
            <a:extLst>
              <a:ext uri="{FF2B5EF4-FFF2-40B4-BE49-F238E27FC236}">
                <a16:creationId xmlns:a16="http://schemas.microsoft.com/office/drawing/2014/main" id="{711039F5-79DA-EE05-DAD2-94637F5D317C}"/>
              </a:ext>
            </a:extLst>
          </p:cNvPr>
          <p:cNvSpPr/>
          <p:nvPr/>
        </p:nvSpPr>
        <p:spPr>
          <a:xfrm>
            <a:off x="9441813" y="4366939"/>
            <a:ext cx="160255" cy="17314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Triangle isocèle 69">
            <a:extLst>
              <a:ext uri="{FF2B5EF4-FFF2-40B4-BE49-F238E27FC236}">
                <a16:creationId xmlns:a16="http://schemas.microsoft.com/office/drawing/2014/main" id="{EC51DBAF-D884-3062-68E3-F3FCAED2A936}"/>
              </a:ext>
            </a:extLst>
          </p:cNvPr>
          <p:cNvSpPr/>
          <p:nvPr/>
        </p:nvSpPr>
        <p:spPr>
          <a:xfrm>
            <a:off x="8946017" y="4172466"/>
            <a:ext cx="160255" cy="1731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9DB60DD2-9E26-CF4D-8807-FE5AD16962A9}"/>
              </a:ext>
            </a:extLst>
          </p:cNvPr>
          <p:cNvSpPr/>
          <p:nvPr/>
        </p:nvSpPr>
        <p:spPr>
          <a:xfrm>
            <a:off x="7620069" y="4867625"/>
            <a:ext cx="160255" cy="17314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9E417ACE-D6EC-2C4A-9FAA-F54D802A725A}"/>
              </a:ext>
            </a:extLst>
          </p:cNvPr>
          <p:cNvCxnSpPr>
            <a:cxnSpLocks/>
            <a:stCxn id="67" idx="3"/>
            <a:endCxn id="65" idx="1"/>
          </p:cNvCxnSpPr>
          <p:nvPr/>
        </p:nvCxnSpPr>
        <p:spPr>
          <a:xfrm>
            <a:off x="8228463" y="4066482"/>
            <a:ext cx="886560" cy="744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D3CD8C43-C6D5-74D7-7E8E-471E5237C7AF}"/>
              </a:ext>
            </a:extLst>
          </p:cNvPr>
          <p:cNvCxnSpPr>
            <a:cxnSpLocks/>
            <a:stCxn id="69" idx="3"/>
            <a:endCxn id="65" idx="5"/>
          </p:cNvCxnSpPr>
          <p:nvPr/>
        </p:nvCxnSpPr>
        <p:spPr>
          <a:xfrm flipH="1">
            <a:off x="9195150" y="4540083"/>
            <a:ext cx="326791" cy="270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7561629A-E789-F42C-E24A-0E81BA4E1B0B}"/>
              </a:ext>
            </a:extLst>
          </p:cNvPr>
          <p:cNvCxnSpPr>
            <a:cxnSpLocks/>
            <a:stCxn id="65" idx="1"/>
            <a:endCxn id="68" idx="5"/>
          </p:cNvCxnSpPr>
          <p:nvPr/>
        </p:nvCxnSpPr>
        <p:spPr>
          <a:xfrm flipH="1">
            <a:off x="8777011" y="4810695"/>
            <a:ext cx="3380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7C752A3F-485F-5167-7AA4-BFCA3A95773B}"/>
                  </a:ext>
                </a:extLst>
              </p:cNvPr>
              <p:cNvSpPr txBox="1"/>
              <p:nvPr/>
            </p:nvSpPr>
            <p:spPr>
              <a:xfrm>
                <a:off x="9577384" y="4133100"/>
                <a:ext cx="815416" cy="326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14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7C752A3F-485F-5167-7AA4-BFCA3A957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384" y="4133100"/>
                <a:ext cx="815416" cy="3262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2D8FFF48-58DE-B35F-BD33-6F4FEF42A19E}"/>
                  </a:ext>
                </a:extLst>
              </p:cNvPr>
              <p:cNvSpPr txBox="1"/>
              <p:nvPr/>
            </p:nvSpPr>
            <p:spPr>
              <a:xfrm>
                <a:off x="7429893" y="3664472"/>
                <a:ext cx="815416" cy="326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14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6" name="ZoneTexte 75">
                <a:extLst>
                  <a:ext uri="{FF2B5EF4-FFF2-40B4-BE49-F238E27FC236}">
                    <a16:creationId xmlns:a16="http://schemas.microsoft.com/office/drawing/2014/main" id="{2D8FFF48-58DE-B35F-BD33-6F4FEF42A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893" y="3664472"/>
                <a:ext cx="815416" cy="326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36117967-252D-9EF0-B70F-0551F06A7AAF}"/>
                  </a:ext>
                </a:extLst>
              </p:cNvPr>
              <p:cNvSpPr txBox="1"/>
              <p:nvPr/>
            </p:nvSpPr>
            <p:spPr>
              <a:xfrm>
                <a:off x="7878579" y="4647573"/>
                <a:ext cx="815416" cy="326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fr-FR" sz="1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sz="1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sz="1400" b="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36117967-252D-9EF0-B70F-0551F06A7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579" y="4647573"/>
                <a:ext cx="815416" cy="3262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èche : droite 81">
            <a:extLst>
              <a:ext uri="{FF2B5EF4-FFF2-40B4-BE49-F238E27FC236}">
                <a16:creationId xmlns:a16="http://schemas.microsoft.com/office/drawing/2014/main" id="{042A525E-BF9D-6724-4424-3889F0009220}"/>
              </a:ext>
            </a:extLst>
          </p:cNvPr>
          <p:cNvSpPr/>
          <p:nvPr/>
        </p:nvSpPr>
        <p:spPr>
          <a:xfrm>
            <a:off x="7587023" y="5460475"/>
            <a:ext cx="561311" cy="24822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9D3E60B6-9EAD-4CBF-A1DB-69797A5DAC4F}"/>
              </a:ext>
            </a:extLst>
          </p:cNvPr>
          <p:cNvSpPr txBox="1"/>
          <p:nvPr/>
        </p:nvSpPr>
        <p:spPr>
          <a:xfrm>
            <a:off x="7612136" y="5426499"/>
            <a:ext cx="2208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cs typeface="Arial" panose="020B0604020202020204" pitchFamily="34" charset="0"/>
              </a:rPr>
              <a:t>Learning of edges</a:t>
            </a:r>
            <a:endParaRPr lang="fr-FR" sz="1600" dirty="0">
              <a:cs typeface="Arial" panose="020B0604020202020204" pitchFamily="34" charset="0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10529017-72F4-B5F9-9EDC-1172D7442897}"/>
              </a:ext>
            </a:extLst>
          </p:cNvPr>
          <p:cNvSpPr txBox="1"/>
          <p:nvPr/>
        </p:nvSpPr>
        <p:spPr>
          <a:xfrm>
            <a:off x="359516" y="5905553"/>
            <a:ext cx="30425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[1] Ende &amp; </a:t>
            </a:r>
            <a:r>
              <a:rPr lang="fr-FR" sz="1500" dirty="0" err="1">
                <a:latin typeface="Arial" panose="020B0604020202020204" pitchFamily="34" charset="0"/>
                <a:cs typeface="Arial" panose="020B0604020202020204" pitchFamily="34" charset="0"/>
              </a:rPr>
              <a:t>Ampuero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 (2020). </a:t>
            </a:r>
            <a:r>
              <a:rPr lang="fr-FR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fr-FR" sz="15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fr-FR" sz="15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500" b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(17).</a:t>
            </a:r>
          </a:p>
          <a:p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DEA9774C-495E-4EAF-4B72-EEA84EC8EB0B}"/>
              </a:ext>
            </a:extLst>
          </p:cNvPr>
          <p:cNvSpPr txBox="1"/>
          <p:nvPr/>
        </p:nvSpPr>
        <p:spPr>
          <a:xfrm>
            <a:off x="3785003" y="5905554"/>
            <a:ext cx="30425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[2] Yu, Yin &amp; Zhu (2018).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Proc. of the 27th Int. Joint Conf. on AI.</a:t>
            </a:r>
          </a:p>
          <a:p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5D1179D2-D498-9589-6876-E4B2301A92A4}"/>
              </a:ext>
            </a:extLst>
          </p:cNvPr>
          <p:cNvSpPr txBox="1"/>
          <p:nvPr/>
        </p:nvSpPr>
        <p:spPr>
          <a:xfrm>
            <a:off x="7253200" y="5905555"/>
            <a:ext cx="35459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[3] Zhang, Reichard-Flynn, Zhang,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Hirn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&amp; Lin (2022).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Journal of Geophysical Research: Solid Earth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127</a:t>
            </a: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" name="Image 89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9E2AF2A3-F9BE-B1E6-9CDF-A23B7769C3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92313" y="266330"/>
            <a:ext cx="686029" cy="559293"/>
          </a:xfrm>
          <a:prstGeom prst="rect">
            <a:avLst/>
          </a:prstGeom>
        </p:spPr>
      </p:pic>
      <p:pic>
        <p:nvPicPr>
          <p:cNvPr id="91" name="Image 90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F0571298-A0B4-BB6A-1A77-B0B80DC6534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963" t="21945" b="20438"/>
          <a:stretch/>
        </p:blipFill>
        <p:spPr>
          <a:xfrm>
            <a:off x="11061274" y="266330"/>
            <a:ext cx="873985" cy="5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4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01F67B6-362C-004E-2A18-FB2C431FC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65219" r="65354" b="24285"/>
          <a:stretch/>
        </p:blipFill>
        <p:spPr>
          <a:xfrm>
            <a:off x="5572620" y="4084522"/>
            <a:ext cx="1980000" cy="72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Espace réservé du texte 3">
                <a:extLst>
                  <a:ext uri="{FF2B5EF4-FFF2-40B4-BE49-F238E27FC236}">
                    <a16:creationId xmlns:a16="http://schemas.microsoft.com/office/drawing/2014/main" id="{C68AF011-3F46-4E53-8C5C-BBD8CF1597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965" y="1224437"/>
                <a:ext cx="6014997" cy="456450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spcBef>
                    <a:spcPts val="1800"/>
                  </a:spcBef>
                  <a:buFont typeface="Arial" panose="020B0604020202020204" pitchFamily="34" charset="0"/>
                  <a:buNone/>
                </a:pPr>
                <a:r>
                  <a:rPr lang="fr-FR" sz="2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SCSN</a:t>
                </a:r>
                <a:endParaRPr lang="fr-FR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outhern </a:t>
                </a:r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alifornia </a:t>
                </a:r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eismic </a:t>
                </a:r>
                <a:r>
                  <a:rPr lang="en-US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etwork (207 stations).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1st Jan. 2000 – 30th June 2019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⇒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𝟑𝟕𝟒𝟎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events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with magnitudes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2.5&lt;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&lt;6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[1].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Interpolation for each signal: 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filtering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followed by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upsampling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to obtain a vector of </a:t>
                </a:r>
                <a:r>
                  <a:rPr 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fixed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2048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marL="266400" lvl="1" indent="0">
                  <a:spcBef>
                    <a:spcPts val="1200"/>
                  </a:spcBef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Different approaches for filtering:</a:t>
                </a:r>
              </a:p>
              <a:p>
                <a:pPr lvl="3">
                  <a:spcBef>
                    <a:spcPts val="600"/>
                  </a:spcBef>
                  <a:buFont typeface="Calibri" panose="020F0502020204030204" pitchFamily="34" charset="0"/>
                  <a:buChar char="①"/>
                </a:pP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b="1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WideBand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(WB):</a:t>
                </a:r>
                <a:r>
                  <a:rPr lang="en-US" b="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Hz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Hz.</a:t>
                </a:r>
              </a:p>
              <a:p>
                <a:pPr lvl="3">
                  <a:spcBef>
                    <a:spcPts val="600"/>
                  </a:spcBef>
                  <a:buFont typeface="Calibri" panose="020F0502020204030204" pitchFamily="34" charset="0"/>
                  <a:buChar char="②"/>
                </a:pP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WB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+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envelope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extraction (Hilbert transform).</a:t>
                </a:r>
              </a:p>
              <a:p>
                <a:pPr lvl="3">
                  <a:spcBef>
                    <a:spcPts val="600"/>
                  </a:spcBef>
                  <a:buFont typeface="Calibri" panose="020F0502020204030204" pitchFamily="34" charset="0"/>
                  <a:buChar char="③"/>
                </a:pP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NarrowBand</a:t>
                </a:r>
                <a:r>
                  <a:rPr 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(NB):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Hz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1.5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Hz.</a:t>
                </a:r>
                <a:endParaRPr lang="fr-FR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lvl="3">
                  <a:spcBef>
                    <a:spcPts val="0"/>
                  </a:spcBef>
                </a:pPr>
                <a:endParaRPr lang="fr-FR" sz="2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4" name="Espace réservé du texte 3">
                <a:extLst>
                  <a:ext uri="{FF2B5EF4-FFF2-40B4-BE49-F238E27FC236}">
                    <a16:creationId xmlns:a16="http://schemas.microsoft.com/office/drawing/2014/main" id="{C68AF011-3F46-4E53-8C5C-BBD8CF159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65" y="1224437"/>
                <a:ext cx="6014997" cy="4564504"/>
              </a:xfrm>
              <a:prstGeom prst="rect">
                <a:avLst/>
              </a:prstGeom>
              <a:blipFill>
                <a:blip r:embed="rId3"/>
                <a:stretch>
                  <a:fillRect l="-3040" t="-9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 application dataset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P3.5-812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9BF2844-E79D-0D2C-6A4D-3631E151B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88" y="1236630"/>
            <a:ext cx="3175795" cy="30823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BBB025F-A46E-4538-1F7A-591CAAEFA2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65221" r="65354" b="24282"/>
          <a:stretch/>
        </p:blipFill>
        <p:spPr>
          <a:xfrm>
            <a:off x="4840310" y="3535185"/>
            <a:ext cx="1980000" cy="72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20ACA86-1122-AF65-D712-0EA6C8F3FF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t="65221" r="65553" b="24282"/>
          <a:stretch/>
        </p:blipFill>
        <p:spPr>
          <a:xfrm>
            <a:off x="3021708" y="4885006"/>
            <a:ext cx="1836000" cy="72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AF0ECF5-87BD-3292-8BAC-84D11CC8C5D3}"/>
              </a:ext>
            </a:extLst>
          </p:cNvPr>
          <p:cNvSpPr txBox="1"/>
          <p:nvPr/>
        </p:nvSpPr>
        <p:spPr>
          <a:xfrm>
            <a:off x="4466857" y="353518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WB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15D16B9-8420-F802-0B4A-9912F47BB188}"/>
              </a:ext>
            </a:extLst>
          </p:cNvPr>
          <p:cNvSpPr txBox="1"/>
          <p:nvPr/>
        </p:nvSpPr>
        <p:spPr>
          <a:xfrm>
            <a:off x="6215728" y="4228576"/>
            <a:ext cx="113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08E20"/>
                </a:solidFill>
              </a:rPr>
              <a:t>WB + </a:t>
            </a:r>
            <a:r>
              <a:rPr lang="en-US" b="1" dirty="0" err="1">
                <a:solidFill>
                  <a:srgbClr val="E08E20"/>
                </a:solidFill>
              </a:rPr>
              <a:t>env</a:t>
            </a:r>
            <a:r>
              <a:rPr lang="en-US" b="1" dirty="0">
                <a:solidFill>
                  <a:srgbClr val="E08E20"/>
                </a:solidFill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A4A4FC1-F30F-117A-48D7-216D72DC6C1C}"/>
              </a:ext>
            </a:extLst>
          </p:cNvPr>
          <p:cNvSpPr txBox="1"/>
          <p:nvPr/>
        </p:nvSpPr>
        <p:spPr>
          <a:xfrm>
            <a:off x="2432338" y="503233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0C66CE-8C35-BA5D-822B-5FDA3B664FA1}"/>
              </a:ext>
            </a:extLst>
          </p:cNvPr>
          <p:cNvSpPr/>
          <p:nvPr/>
        </p:nvSpPr>
        <p:spPr>
          <a:xfrm>
            <a:off x="325965" y="5676550"/>
            <a:ext cx="52902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Hutton,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Woessner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&amp;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Hauksson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(2010).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Bulletin of the Seismological Society of America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(2).</a:t>
            </a: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Espace réservé du texte 3">
                <a:extLst>
                  <a:ext uri="{FF2B5EF4-FFF2-40B4-BE49-F238E27FC236}">
                    <a16:creationId xmlns:a16="http://schemas.microsoft.com/office/drawing/2014/main" id="{836FA5BE-0484-51CE-8A2B-94524AF5E4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2631" y="5285246"/>
                <a:ext cx="4563451" cy="133466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spcBef>
                    <a:spcPts val="1800"/>
                  </a:spcBef>
                  <a:buNone/>
                </a:pPr>
                <a:r>
                  <a:rPr lang="en-US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Evaluation of GNNs</a:t>
                </a:r>
              </a:p>
              <a:p>
                <a:pPr lvl="1"/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Cross validation (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Kfold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folds of samples.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of performance: RMSE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the 10 groups for each attribute.</a:t>
                </a:r>
              </a:p>
            </p:txBody>
          </p:sp>
        </mc:Choice>
        <mc:Fallback xmlns="">
          <p:sp>
            <p:nvSpPr>
              <p:cNvPr id="16" name="Espace réservé du texte 3">
                <a:extLst>
                  <a:ext uri="{FF2B5EF4-FFF2-40B4-BE49-F238E27FC236}">
                    <a16:creationId xmlns:a16="http://schemas.microsoft.com/office/drawing/2014/main" id="{836FA5BE-0484-51CE-8A2B-94524AF5E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631" y="5285246"/>
                <a:ext cx="4563451" cy="1334665"/>
              </a:xfrm>
              <a:prstGeom prst="rect">
                <a:avLst/>
              </a:prstGeom>
              <a:blipFill>
                <a:blip r:embed="rId7"/>
                <a:stretch>
                  <a:fillRect l="-3476" t="-1826" b="-13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CA0924F6-99AD-A702-CB09-AB968B57E7DC}"/>
              </a:ext>
            </a:extLst>
          </p:cNvPr>
          <p:cNvSpPr/>
          <p:nvPr/>
        </p:nvSpPr>
        <p:spPr>
          <a:xfrm>
            <a:off x="5720074" y="5246129"/>
            <a:ext cx="4848566" cy="1412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9B372D07-C978-132E-759C-635557579A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92313" y="266330"/>
            <a:ext cx="686029" cy="559293"/>
          </a:xfrm>
          <a:prstGeom prst="rect">
            <a:avLst/>
          </a:prstGeom>
        </p:spPr>
      </p:pic>
      <p:pic>
        <p:nvPicPr>
          <p:cNvPr id="20" name="Image 19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8BFD6F30-44BC-489E-87BE-ACCA5F7C7C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963" t="21945" b="20438"/>
          <a:stretch/>
        </p:blipFill>
        <p:spPr>
          <a:xfrm>
            <a:off x="11061274" y="266330"/>
            <a:ext cx="873985" cy="5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results on seismic dataset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P3.5-812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 descr="Une image contenant diagramme, Rectangle, ligne, Dessin technique&#10;&#10;Description générée automatiquement">
            <a:extLst>
              <a:ext uri="{FF2B5EF4-FFF2-40B4-BE49-F238E27FC236}">
                <a16:creationId xmlns:a16="http://schemas.microsoft.com/office/drawing/2014/main" id="{AD1A82DD-9FCD-70B8-CA12-3648B4721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309" y="3238722"/>
            <a:ext cx="1513842" cy="2517868"/>
          </a:xfrm>
          <a:prstGeom prst="rect">
            <a:avLst/>
          </a:prstGeom>
        </p:spPr>
      </p:pic>
      <p:pic>
        <p:nvPicPr>
          <p:cNvPr id="30" name="Image 29" descr="Une image contenant diagramme, Rectangle, ligne, Dessin technique&#10;&#10;Description générée automatiquement">
            <a:extLst>
              <a:ext uri="{FF2B5EF4-FFF2-40B4-BE49-F238E27FC236}">
                <a16:creationId xmlns:a16="http://schemas.microsoft.com/office/drawing/2014/main" id="{401E4B32-7A87-2885-072B-C44698823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8" y="3259265"/>
            <a:ext cx="1476981" cy="2604015"/>
          </a:xfrm>
          <a:prstGeom prst="rect">
            <a:avLst/>
          </a:prstGeom>
        </p:spPr>
      </p:pic>
      <p:pic>
        <p:nvPicPr>
          <p:cNvPr id="32" name="Image 31" descr="Une image contenant diagramme, Rectangle, ligne, Dessin technique&#10;&#10;Description générée automatiquement">
            <a:extLst>
              <a:ext uri="{FF2B5EF4-FFF2-40B4-BE49-F238E27FC236}">
                <a16:creationId xmlns:a16="http://schemas.microsoft.com/office/drawing/2014/main" id="{F780A8D6-1A35-1F62-0AEB-2C93453EC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516" y="3259265"/>
            <a:ext cx="1513842" cy="260401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D14E1D4C-AC6E-BDE6-0959-2F3FECAAC888}"/>
              </a:ext>
            </a:extLst>
          </p:cNvPr>
          <p:cNvSpPr txBox="1"/>
          <p:nvPr/>
        </p:nvSpPr>
        <p:spPr>
          <a:xfrm>
            <a:off x="392188" y="3424615"/>
            <a:ext cx="1362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Location error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(km)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43A9E63-923D-7C97-9A39-3F7EBE30A2F2}"/>
              </a:ext>
            </a:extLst>
          </p:cNvPr>
          <p:cNvSpPr txBox="1"/>
          <p:nvPr/>
        </p:nvSpPr>
        <p:spPr>
          <a:xfrm>
            <a:off x="2124100" y="3421795"/>
            <a:ext cx="12715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Depth error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(km)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8BBBE6D-A1D8-12FC-BD63-21B5DC251CFD}"/>
              </a:ext>
            </a:extLst>
          </p:cNvPr>
          <p:cNvSpPr txBox="1"/>
          <p:nvPr/>
        </p:nvSpPr>
        <p:spPr>
          <a:xfrm>
            <a:off x="3809252" y="3421795"/>
            <a:ext cx="12570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Magnitude error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DFDC806-AF0B-DA9A-B1A8-9D94AAD5A973}"/>
              </a:ext>
            </a:extLst>
          </p:cNvPr>
          <p:cNvSpPr txBox="1"/>
          <p:nvPr/>
        </p:nvSpPr>
        <p:spPr>
          <a:xfrm>
            <a:off x="420469" y="5729804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GNN1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B9AFEDF-076A-EDB7-0908-481E002447E4}"/>
              </a:ext>
            </a:extLst>
          </p:cNvPr>
          <p:cNvSpPr txBox="1"/>
          <p:nvPr/>
        </p:nvSpPr>
        <p:spPr>
          <a:xfrm>
            <a:off x="809645" y="5729804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GNN2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59C691E-0855-C4B9-0431-D9ADE10D978C}"/>
              </a:ext>
            </a:extLst>
          </p:cNvPr>
          <p:cNvSpPr txBox="1"/>
          <p:nvPr/>
        </p:nvSpPr>
        <p:spPr>
          <a:xfrm>
            <a:off x="1228710" y="5729924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GNN3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B1C6928-0C21-C187-ED8C-24B3604BC2A8}"/>
              </a:ext>
            </a:extLst>
          </p:cNvPr>
          <p:cNvSpPr txBox="1"/>
          <p:nvPr/>
        </p:nvSpPr>
        <p:spPr>
          <a:xfrm>
            <a:off x="2005276" y="5738695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GNN1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3BC8B9F-2EED-7881-E3C4-2CA820337D08}"/>
              </a:ext>
            </a:extLst>
          </p:cNvPr>
          <p:cNvSpPr txBox="1"/>
          <p:nvPr/>
        </p:nvSpPr>
        <p:spPr>
          <a:xfrm>
            <a:off x="2394452" y="5738695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GNN2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64FD050-C7EF-1190-358D-4AC65DB902CC}"/>
              </a:ext>
            </a:extLst>
          </p:cNvPr>
          <p:cNvSpPr txBox="1"/>
          <p:nvPr/>
        </p:nvSpPr>
        <p:spPr>
          <a:xfrm>
            <a:off x="2813517" y="5738815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GNN3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54FFE21-908F-1941-A9D4-6A2B016185E6}"/>
              </a:ext>
            </a:extLst>
          </p:cNvPr>
          <p:cNvSpPr txBox="1"/>
          <p:nvPr/>
        </p:nvSpPr>
        <p:spPr>
          <a:xfrm>
            <a:off x="3743879" y="5740241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GNN1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2564361-975A-6A20-D42E-4CABB643E9B2}"/>
              </a:ext>
            </a:extLst>
          </p:cNvPr>
          <p:cNvSpPr txBox="1"/>
          <p:nvPr/>
        </p:nvSpPr>
        <p:spPr>
          <a:xfrm>
            <a:off x="4133055" y="5740241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GNN2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6FC570C-C3B7-35D8-07E8-A6A81C96C740}"/>
              </a:ext>
            </a:extLst>
          </p:cNvPr>
          <p:cNvSpPr txBox="1"/>
          <p:nvPr/>
        </p:nvSpPr>
        <p:spPr>
          <a:xfrm>
            <a:off x="4552120" y="5740361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GNN3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050C551-8ED2-3B5E-03A7-8163B54225B5}"/>
              </a:ext>
            </a:extLst>
          </p:cNvPr>
          <p:cNvSpPr/>
          <p:nvPr/>
        </p:nvSpPr>
        <p:spPr>
          <a:xfrm>
            <a:off x="7099050" y="3946426"/>
            <a:ext cx="230400" cy="384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186267-6A31-6E01-A210-56A6A9B4429C}"/>
              </a:ext>
            </a:extLst>
          </p:cNvPr>
          <p:cNvSpPr/>
          <p:nvPr/>
        </p:nvSpPr>
        <p:spPr>
          <a:xfrm>
            <a:off x="462026" y="6097495"/>
            <a:ext cx="4416534" cy="642670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50" name="Espace réservé du texte 3">
            <a:extLst>
              <a:ext uri="{FF2B5EF4-FFF2-40B4-BE49-F238E27FC236}">
                <a16:creationId xmlns:a16="http://schemas.microsoft.com/office/drawing/2014/main" id="{E16F921B-B17D-7427-86F8-67CE443A27EE}"/>
              </a:ext>
            </a:extLst>
          </p:cNvPr>
          <p:cNvSpPr txBox="1">
            <a:spLocks/>
          </p:cNvSpPr>
          <p:nvPr/>
        </p:nvSpPr>
        <p:spPr>
          <a:xfrm>
            <a:off x="575816" y="6097495"/>
            <a:ext cx="4197142" cy="64267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Clr>
                <a:schemeClr val="accent5">
                  <a:lumMod val="75000"/>
                </a:schemeClr>
              </a:buClr>
              <a:buSzPct val="110000"/>
              <a:buFont typeface="Cambria Math" panose="02040503050406030204" pitchFamily="18" charset="0"/>
              <a:buChar char="⇨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Magnitude estimation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 improved using location/signal similarities.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CAB387-0BB4-3789-FC45-CC4B827F2A6F}"/>
              </a:ext>
            </a:extLst>
          </p:cNvPr>
          <p:cNvSpPr/>
          <p:nvPr/>
        </p:nvSpPr>
        <p:spPr>
          <a:xfrm>
            <a:off x="4616283" y="4497656"/>
            <a:ext cx="339356" cy="11835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9ECD1B2B-01CD-7541-AF22-C9CCBAB95023}"/>
              </a:ext>
            </a:extLst>
          </p:cNvPr>
          <p:cNvCxnSpPr>
            <a:cxnSpLocks/>
          </p:cNvCxnSpPr>
          <p:nvPr/>
        </p:nvCxnSpPr>
        <p:spPr>
          <a:xfrm>
            <a:off x="4397711" y="3986848"/>
            <a:ext cx="220838" cy="480033"/>
          </a:xfrm>
          <a:prstGeom prst="straightConnector1">
            <a:avLst/>
          </a:prstGeom>
          <a:ln w="412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0000"/>
                </a:gs>
              </a:gsLst>
              <a:lin ang="5400000" scaled="1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8E3D84EC-CF4A-559D-FD1B-C551104EB159}"/>
              </a:ext>
            </a:extLst>
          </p:cNvPr>
          <p:cNvGrpSpPr/>
          <p:nvPr/>
        </p:nvGrpSpPr>
        <p:grpSpPr>
          <a:xfrm>
            <a:off x="5653212" y="3093637"/>
            <a:ext cx="4905909" cy="2527698"/>
            <a:chOff x="5639876" y="1377828"/>
            <a:chExt cx="6372225" cy="3960293"/>
          </a:xfrm>
        </p:grpSpPr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BF6C82BD-A6DF-C7BA-47AD-23D5D2B12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492"/>
            <a:stretch/>
          </p:blipFill>
          <p:spPr>
            <a:xfrm>
              <a:off x="5639876" y="1377828"/>
              <a:ext cx="6372225" cy="3420000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B1F673-41FB-7ED7-7706-330BE7914DF8}"/>
                </a:ext>
              </a:extLst>
            </p:cNvPr>
            <p:cNvSpPr/>
            <p:nvPr/>
          </p:nvSpPr>
          <p:spPr>
            <a:xfrm>
              <a:off x="6183223" y="2917320"/>
              <a:ext cx="252000" cy="432000"/>
            </a:xfrm>
            <a:prstGeom prst="rect">
              <a:avLst/>
            </a:prstGeom>
            <a:solidFill>
              <a:schemeClr val="accent5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CFDACB7-0330-85DC-F656-62EE88876676}"/>
                </a:ext>
              </a:extLst>
            </p:cNvPr>
            <p:cNvSpPr/>
            <p:nvPr/>
          </p:nvSpPr>
          <p:spPr>
            <a:xfrm>
              <a:off x="6722740" y="3205714"/>
              <a:ext cx="252000" cy="648000"/>
            </a:xfrm>
            <a:prstGeom prst="rect">
              <a:avLst/>
            </a:prstGeom>
            <a:solidFill>
              <a:schemeClr val="accent4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C475F0A3-8D22-7CEA-C60E-CBEE09716496}"/>
                </a:ext>
              </a:extLst>
            </p:cNvPr>
            <p:cNvSpPr txBox="1"/>
            <p:nvPr/>
          </p:nvSpPr>
          <p:spPr>
            <a:xfrm>
              <a:off x="6023579" y="4807689"/>
              <a:ext cx="1966311" cy="53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①   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②</a:t>
              </a:r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③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176F28E-B191-1DB0-129E-45F4F962C2B3}"/>
                </a:ext>
              </a:extLst>
            </p:cNvPr>
            <p:cNvSpPr/>
            <p:nvPr/>
          </p:nvSpPr>
          <p:spPr>
            <a:xfrm>
              <a:off x="7246991" y="2329027"/>
              <a:ext cx="252000" cy="2880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66E96F3-EA9E-8B6D-481C-D98783EF677C}"/>
                </a:ext>
              </a:extLst>
            </p:cNvPr>
            <p:cNvSpPr/>
            <p:nvPr/>
          </p:nvSpPr>
          <p:spPr>
            <a:xfrm>
              <a:off x="8306847" y="3641222"/>
              <a:ext cx="252000" cy="432000"/>
            </a:xfrm>
            <a:prstGeom prst="rect">
              <a:avLst/>
            </a:prstGeom>
            <a:solidFill>
              <a:schemeClr val="accent5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DDE40FB-55F4-6A92-A4FC-8D574861FF5F}"/>
                </a:ext>
              </a:extLst>
            </p:cNvPr>
            <p:cNvSpPr/>
            <p:nvPr/>
          </p:nvSpPr>
          <p:spPr>
            <a:xfrm>
              <a:off x="8855172" y="3645947"/>
              <a:ext cx="252000" cy="684000"/>
            </a:xfrm>
            <a:prstGeom prst="rect">
              <a:avLst/>
            </a:prstGeom>
            <a:solidFill>
              <a:schemeClr val="accent4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4A58A5C-C566-4F69-3441-13209BCC148B}"/>
                </a:ext>
              </a:extLst>
            </p:cNvPr>
            <p:cNvSpPr/>
            <p:nvPr/>
          </p:nvSpPr>
          <p:spPr>
            <a:xfrm>
              <a:off x="9371462" y="2112945"/>
              <a:ext cx="252000" cy="6840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F2C1D8D-2508-09FC-734D-DDD31ED7DFD7}"/>
                </a:ext>
              </a:extLst>
            </p:cNvPr>
            <p:cNvSpPr/>
            <p:nvPr/>
          </p:nvSpPr>
          <p:spPr>
            <a:xfrm>
              <a:off x="10446619" y="3726184"/>
              <a:ext cx="252000" cy="540000"/>
            </a:xfrm>
            <a:prstGeom prst="rect">
              <a:avLst/>
            </a:prstGeom>
            <a:solidFill>
              <a:schemeClr val="accent5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1223E81-444C-815B-EA81-2716A57252A7}"/>
                </a:ext>
              </a:extLst>
            </p:cNvPr>
            <p:cNvSpPr/>
            <p:nvPr/>
          </p:nvSpPr>
          <p:spPr>
            <a:xfrm>
              <a:off x="10972577" y="3818163"/>
              <a:ext cx="252000" cy="396000"/>
            </a:xfrm>
            <a:prstGeom prst="rect">
              <a:avLst/>
            </a:prstGeom>
            <a:solidFill>
              <a:schemeClr val="accent4">
                <a:lumMod val="7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D022682-591A-E6D8-1EDE-203099EB0EDD}"/>
                </a:ext>
              </a:extLst>
            </p:cNvPr>
            <p:cNvSpPr/>
            <p:nvPr/>
          </p:nvSpPr>
          <p:spPr>
            <a:xfrm>
              <a:off x="11514749" y="3367805"/>
              <a:ext cx="252000" cy="5760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CD645D9-0646-BEAF-1054-996CAF984C10}"/>
                </a:ext>
              </a:extLst>
            </p:cNvPr>
            <p:cNvSpPr/>
            <p:nvPr/>
          </p:nvSpPr>
          <p:spPr>
            <a:xfrm>
              <a:off x="6041697" y="1613043"/>
              <a:ext cx="1586790" cy="3135919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44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5D72A52-EA7D-D034-CCDE-0678C9246493}"/>
                </a:ext>
              </a:extLst>
            </p:cNvPr>
            <p:cNvSpPr/>
            <p:nvPr/>
          </p:nvSpPr>
          <p:spPr>
            <a:xfrm>
              <a:off x="9765712" y="1418924"/>
              <a:ext cx="552446" cy="340918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44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ACC4391-3227-FA1E-B184-D74D4F8ABB65}"/>
                </a:ext>
              </a:extLst>
            </p:cNvPr>
            <p:cNvSpPr/>
            <p:nvPr/>
          </p:nvSpPr>
          <p:spPr>
            <a:xfrm>
              <a:off x="7656582" y="1481312"/>
              <a:ext cx="531581" cy="340918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44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AB0964A-4D17-E44D-F0E9-C8BF2C0D5208}"/>
                </a:ext>
              </a:extLst>
            </p:cNvPr>
            <p:cNvSpPr/>
            <p:nvPr/>
          </p:nvSpPr>
          <p:spPr>
            <a:xfrm>
              <a:off x="8178922" y="1614658"/>
              <a:ext cx="1586790" cy="3135919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44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9223B8B-34B2-F287-1351-50237963B392}"/>
                </a:ext>
              </a:extLst>
            </p:cNvPr>
            <p:cNvSpPr/>
            <p:nvPr/>
          </p:nvSpPr>
          <p:spPr>
            <a:xfrm>
              <a:off x="10318158" y="1613938"/>
              <a:ext cx="1586790" cy="3135919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44000" tIns="108000" rIns="144000" bIns="144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E2ABD017-5314-713D-D299-13258ED1951F}"/>
                </a:ext>
              </a:extLst>
            </p:cNvPr>
            <p:cNvSpPr txBox="1"/>
            <p:nvPr/>
          </p:nvSpPr>
          <p:spPr>
            <a:xfrm>
              <a:off x="8519207" y="1631513"/>
              <a:ext cx="998781" cy="53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GNN2</a:t>
              </a:r>
            </a:p>
          </p:txBody>
        </p:sp>
      </p:grpSp>
      <p:sp>
        <p:nvSpPr>
          <p:cNvPr id="91" name="Espace réservé du texte 3">
            <a:extLst>
              <a:ext uri="{FF2B5EF4-FFF2-40B4-BE49-F238E27FC236}">
                <a16:creationId xmlns:a16="http://schemas.microsoft.com/office/drawing/2014/main" id="{2CF3AEBC-8845-2DE5-9E87-C5B5E6B6C5BA}"/>
              </a:ext>
            </a:extLst>
          </p:cNvPr>
          <p:cNvSpPr txBox="1">
            <a:spLocks/>
          </p:cNvSpPr>
          <p:nvPr/>
        </p:nvSpPr>
        <p:spPr>
          <a:xfrm>
            <a:off x="333603" y="1204100"/>
            <a:ext cx="4905909" cy="174868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800"/>
              </a:spcBef>
              <a:buNone/>
            </a:pP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signal similarities</a:t>
            </a:r>
          </a:p>
          <a:p>
            <a:pPr marL="0" lvl="1" indent="0">
              <a:buNone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Edgeless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graph (GNN1)</a:t>
            </a:r>
          </a:p>
          <a:p>
            <a:pPr lvl="1"/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Euclidian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distances graph (GNN2)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Dynamic features-based distances graph (GNN3)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Espace réservé du texte 3">
                <a:extLst>
                  <a:ext uri="{FF2B5EF4-FFF2-40B4-BE49-F238E27FC236}">
                    <a16:creationId xmlns:a16="http://schemas.microsoft.com/office/drawing/2014/main" id="{EC5780DE-662C-80CB-5EED-C75798D9E4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9796" y="1209751"/>
                <a:ext cx="4905909" cy="174868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spcBef>
                    <a:spcPts val="1800"/>
                  </a:spcBef>
                  <a:buNone/>
                </a:pPr>
                <a:r>
                  <a:rPr lang="en-US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Impact of signal processing</a:t>
                </a:r>
              </a:p>
              <a:p>
                <a:pPr marL="0" lvl="1" indent="0">
                  <a:buNone/>
                </a:pP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Comparison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between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different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filterings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3">
                  <a:spcBef>
                    <a:spcPts val="600"/>
                  </a:spcBef>
                  <a:buFont typeface="Calibri" panose="020F0502020204030204" pitchFamily="34" charset="0"/>
                  <a:buChar char="①"/>
                </a:pP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b="1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WideBand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(WB):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Hz.</a:t>
                </a:r>
              </a:p>
              <a:p>
                <a:pPr marL="541338" lvl="3" indent="0">
                  <a:spcBef>
                    <a:spcPts val="0"/>
                  </a:spcBef>
                  <a:buNone/>
                </a:pPr>
                <a:r>
                  <a:rPr lang="en-US" sz="1700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②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WB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+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envelope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extraction.</a:t>
                </a:r>
              </a:p>
              <a:p>
                <a:pPr marL="541338" lvl="3" indent="0">
                  <a:spcBef>
                    <a:spcPts val="0"/>
                  </a:spcBef>
                  <a:buNone/>
                </a:pPr>
                <a:r>
                  <a:rPr lang="en-US" sz="17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③</a:t>
                </a:r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NarrowBand</a:t>
                </a:r>
                <a:r>
                  <a:rPr 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(NB):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1.5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Hz.</a:t>
                </a:r>
              </a:p>
            </p:txBody>
          </p:sp>
        </mc:Choice>
        <mc:Fallback>
          <p:sp>
            <p:nvSpPr>
              <p:cNvPr id="92" name="Espace réservé du texte 3">
                <a:extLst>
                  <a:ext uri="{FF2B5EF4-FFF2-40B4-BE49-F238E27FC236}">
                    <a16:creationId xmlns:a16="http://schemas.microsoft.com/office/drawing/2014/main" id="{EC5780DE-662C-80CB-5EED-C75798D9E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96" y="1209751"/>
                <a:ext cx="4905909" cy="1748685"/>
              </a:xfrm>
              <a:prstGeom prst="rect">
                <a:avLst/>
              </a:prstGeom>
              <a:blipFill>
                <a:blip r:embed="rId6"/>
                <a:stretch>
                  <a:fillRect l="-3106" t="-13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>
            <a:extLst>
              <a:ext uri="{FF2B5EF4-FFF2-40B4-BE49-F238E27FC236}">
                <a16:creationId xmlns:a16="http://schemas.microsoft.com/office/drawing/2014/main" id="{0B7A08C8-C1EF-AEA4-979B-89DA59F07050}"/>
              </a:ext>
            </a:extLst>
          </p:cNvPr>
          <p:cNvSpPr/>
          <p:nvPr/>
        </p:nvSpPr>
        <p:spPr>
          <a:xfrm>
            <a:off x="5791502" y="5780138"/>
            <a:ext cx="4578686" cy="990307"/>
          </a:xfrm>
          <a:prstGeom prst="rect">
            <a:avLst/>
          </a:prstGeom>
          <a:solidFill>
            <a:schemeClr val="bg1">
              <a:lumMod val="85000"/>
              <a:alpha val="46000"/>
            </a:schemeClr>
          </a:soli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4" name="Espace réservé du texte 3">
            <a:extLst>
              <a:ext uri="{FF2B5EF4-FFF2-40B4-BE49-F238E27FC236}">
                <a16:creationId xmlns:a16="http://schemas.microsoft.com/office/drawing/2014/main" id="{794A486B-69A5-C529-BD63-DA45BF8642C8}"/>
              </a:ext>
            </a:extLst>
          </p:cNvPr>
          <p:cNvSpPr txBox="1">
            <a:spLocks/>
          </p:cNvSpPr>
          <p:nvPr/>
        </p:nvSpPr>
        <p:spPr>
          <a:xfrm>
            <a:off x="5844717" y="5819607"/>
            <a:ext cx="4259404" cy="79387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buSzPct val="110000"/>
              <a:buFont typeface="Cambria Math" panose="02040503050406030204" pitchFamily="18" charset="0"/>
              <a:buChar char="⇨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 frequency content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(reminiscent of attenuation and scattering) does not play a major role for good predictions.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E24C9D88-64AA-E216-7BC3-8600EDD3FB39}"/>
              </a:ext>
            </a:extLst>
          </p:cNvPr>
          <p:cNvSpPr txBox="1"/>
          <p:nvPr/>
        </p:nvSpPr>
        <p:spPr>
          <a:xfrm>
            <a:off x="9522571" y="3259723"/>
            <a:ext cx="76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GNN3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A6E93D02-D4A7-53BA-7C0A-72CA8A85FE2F}"/>
              </a:ext>
            </a:extLst>
          </p:cNvPr>
          <p:cNvSpPr txBox="1"/>
          <p:nvPr/>
        </p:nvSpPr>
        <p:spPr>
          <a:xfrm>
            <a:off x="6232766" y="3255554"/>
            <a:ext cx="76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GNN1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D5358EB7-35C5-6098-4550-10794198498C}"/>
              </a:ext>
            </a:extLst>
          </p:cNvPr>
          <p:cNvSpPr txBox="1"/>
          <p:nvPr/>
        </p:nvSpPr>
        <p:spPr>
          <a:xfrm>
            <a:off x="7591781" y="5280153"/>
            <a:ext cx="1513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 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CCDFBD3B-EDBC-C1A8-607A-1D4A4816971D}"/>
              </a:ext>
            </a:extLst>
          </p:cNvPr>
          <p:cNvSpPr txBox="1"/>
          <p:nvPr/>
        </p:nvSpPr>
        <p:spPr>
          <a:xfrm>
            <a:off x="9223141" y="5285338"/>
            <a:ext cx="1513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 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29F2E840-0B77-8A88-AEF7-EA9864F7CAEC}"/>
              </a:ext>
            </a:extLst>
          </p:cNvPr>
          <p:cNvCxnSpPr>
            <a:cxnSpLocks/>
          </p:cNvCxnSpPr>
          <p:nvPr/>
        </p:nvCxnSpPr>
        <p:spPr>
          <a:xfrm>
            <a:off x="5394395" y="1204100"/>
            <a:ext cx="0" cy="55663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Image 102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660C9F8C-DEF0-E2A0-36E7-A0B513A8F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2313" y="266330"/>
            <a:ext cx="686029" cy="559293"/>
          </a:xfrm>
          <a:prstGeom prst="rect">
            <a:avLst/>
          </a:prstGeom>
        </p:spPr>
      </p:pic>
      <p:pic>
        <p:nvPicPr>
          <p:cNvPr id="104" name="Image 103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E5E6D0D1-2301-86B2-FE57-F8E23A6E55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963" t="21945" b="20438"/>
          <a:stretch/>
        </p:blipFill>
        <p:spPr>
          <a:xfrm>
            <a:off x="11061274" y="266330"/>
            <a:ext cx="873985" cy="5592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A4F1A46-E076-1174-ADFB-EFD2F9D566A2}"/>
              </a:ext>
            </a:extLst>
          </p:cNvPr>
          <p:cNvSpPr txBox="1"/>
          <p:nvPr/>
        </p:nvSpPr>
        <p:spPr>
          <a:xfrm>
            <a:off x="7629696" y="2970223"/>
            <a:ext cx="125707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Magnitude error</a:t>
            </a:r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9" grpId="0" animBg="1"/>
      <p:bldP spid="50" grpId="0"/>
      <p:bldP spid="51" grpId="0" animBg="1"/>
      <p:bldP spid="93" grpId="0" animBg="1"/>
      <p:bldP spid="94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Take-home messages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P3.5-812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Espace réservé du texte 3">
                <a:extLst>
                  <a:ext uri="{FF2B5EF4-FFF2-40B4-BE49-F238E27FC236}">
                    <a16:creationId xmlns:a16="http://schemas.microsoft.com/office/drawing/2014/main" id="{0F1D9C32-7093-3AF0-4E59-FD332DFFB9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" y="1461676"/>
                <a:ext cx="4224909" cy="431733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spcBef>
                    <a:spcPts val="1800"/>
                  </a:spcBef>
                  <a:buFont typeface="Arial" panose="020B0604020202020204" pitchFamily="34" charset="0"/>
                  <a:buNone/>
                </a:pPr>
                <a:r>
                  <a:rPr lang="en-US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 results</a:t>
                </a:r>
                <a:endPara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The </a:t>
                </a:r>
                <a:r>
                  <a:rPr lang="en-US" b="1" dirty="0">
                    <a:solidFill>
                      <a:srgbClr val="E08E2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geometry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of a seismic network is incorporated into ML architectures using a GNN approach.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By </a:t>
                </a:r>
                <a:r>
                  <a:rPr lang="en-US" b="1" dirty="0">
                    <a:solidFill>
                      <a:srgbClr val="E08E2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updating the graph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during the training from similarities between signal features, GNN leads to better magnitude estimations.</a:t>
                </a:r>
                <a:endParaRPr 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Good results despite the fact that the information regarding the seismic moment is only partially retained (lower limit of the frequency band is above the corner frequency of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Hz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).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spectrum at higher frequencies does not seem to play a major role in the performance of characterization.</a:t>
                </a:r>
              </a:p>
            </p:txBody>
          </p:sp>
        </mc:Choice>
        <mc:Fallback xmlns="">
          <p:sp>
            <p:nvSpPr>
              <p:cNvPr id="74" name="Espace réservé du texte 3">
                <a:extLst>
                  <a:ext uri="{FF2B5EF4-FFF2-40B4-BE49-F238E27FC236}">
                    <a16:creationId xmlns:a16="http://schemas.microsoft.com/office/drawing/2014/main" id="{0F1D9C32-7093-3AF0-4E59-FD332DFFB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6" y="1461676"/>
                <a:ext cx="4224909" cy="4317332"/>
              </a:xfrm>
              <a:prstGeom prst="rect">
                <a:avLst/>
              </a:prstGeom>
              <a:blipFill>
                <a:blip r:embed="rId2"/>
                <a:stretch>
                  <a:fillRect l="-3608" t="-706" r="-2309" b="-209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Espace réservé du texte 3">
                <a:extLst>
                  <a:ext uri="{FF2B5EF4-FFF2-40B4-BE49-F238E27FC236}">
                    <a16:creationId xmlns:a16="http://schemas.microsoft.com/office/drawing/2014/main" id="{CD81C917-5223-27CD-440D-3C79022005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19473" y="1461676"/>
                <a:ext cx="5696712" cy="492362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6700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spcBef>
                    <a:spcPts val="1200"/>
                  </a:spcBef>
                  <a:buNone/>
                </a:pPr>
                <a:r>
                  <a:rPr lang="en-US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Potential applications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Rapid response: earthquake early warning, emergency response, timely public dissemination, ...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Automated earthquake catalog generation.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Additional seismological analysis (relocation).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Node/edge attribute predictions (Ex: site amplification factors / phase associations).</a:t>
                </a:r>
              </a:p>
              <a:p>
                <a:pPr marL="0" lvl="1" indent="0">
                  <a:spcBef>
                    <a:spcPts val="1200"/>
                  </a:spcBef>
                  <a:buNone/>
                </a:pPr>
                <a:r>
                  <a:rPr lang="en-US" sz="20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Remaining questions</a:t>
                </a:r>
                <a:endParaRPr lang="en-US" sz="2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Lack of interpretability of the </a:t>
                </a:r>
                <a:r>
                  <a:rPr lang="en-US" b="1" dirty="0">
                    <a:solidFill>
                      <a:srgbClr val="E08E2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resulting graph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and effect of hyper-parameters (e.g.,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fr-F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ℕ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for the KNN)?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incorporate physical data (crustal velocity structure)?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75" name="Espace réservé du texte 3">
                <a:extLst>
                  <a:ext uri="{FF2B5EF4-FFF2-40B4-BE49-F238E27FC236}">
                    <a16:creationId xmlns:a16="http://schemas.microsoft.com/office/drawing/2014/main" id="{CD81C917-5223-27CD-440D-3C7902200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473" y="1461676"/>
                <a:ext cx="5696712" cy="4923624"/>
              </a:xfrm>
              <a:prstGeom prst="rect">
                <a:avLst/>
              </a:prstGeom>
              <a:blipFill>
                <a:blip r:embed="rId3"/>
                <a:stretch>
                  <a:fillRect l="-2674" t="-620" r="-29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e 75">
            <a:extLst>
              <a:ext uri="{FF2B5EF4-FFF2-40B4-BE49-F238E27FC236}">
                <a16:creationId xmlns:a16="http://schemas.microsoft.com/office/drawing/2014/main" id="{F6B2B0FC-EA5A-2B7D-F7CE-C937670368D1}"/>
              </a:ext>
            </a:extLst>
          </p:cNvPr>
          <p:cNvGrpSpPr/>
          <p:nvPr/>
        </p:nvGrpSpPr>
        <p:grpSpPr>
          <a:xfrm>
            <a:off x="6083795" y="5717788"/>
            <a:ext cx="930724" cy="913574"/>
            <a:chOff x="10676525" y="1259973"/>
            <a:chExt cx="1312275" cy="131138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32A4989-8501-A1B9-C25A-6404479B1FDC}"/>
                </a:ext>
              </a:extLst>
            </p:cNvPr>
            <p:cNvSpPr/>
            <p:nvPr/>
          </p:nvSpPr>
          <p:spPr>
            <a:xfrm>
              <a:off x="10676525" y="1259973"/>
              <a:ext cx="1312275" cy="1311385"/>
            </a:xfrm>
            <a:prstGeom prst="rect">
              <a:avLst/>
            </a:prstGeom>
            <a:solidFill>
              <a:schemeClr val="accent6">
                <a:lumMod val="75000"/>
                <a:alpha val="33000"/>
              </a:schemeClr>
            </a:solidFill>
            <a:ln w="412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29206376-CDE3-A134-DF9A-ABF3ECE009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23235" y="1905811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  <a:alpha val="49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927ABD78-B712-BC97-2E27-8F6DCEC9D0EA}"/>
                </a:ext>
              </a:extLst>
            </p:cNvPr>
            <p:cNvSpPr>
              <a:spLocks noChangeAspect="1"/>
            </p:cNvSpPr>
            <p:nvPr/>
          </p:nvSpPr>
          <p:spPr>
            <a:xfrm rot="-1800000">
              <a:off x="11503470" y="2307570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  <a:alpha val="49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58233A84-B9D6-5C90-4E0F-D286D11A5A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45334" y="2067694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  <a:alpha val="49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98D3A531-E4F7-610F-3C26-0AD0CA969444}"/>
                </a:ext>
              </a:extLst>
            </p:cNvPr>
            <p:cNvSpPr>
              <a:spLocks noChangeAspect="1"/>
            </p:cNvSpPr>
            <p:nvPr/>
          </p:nvSpPr>
          <p:spPr>
            <a:xfrm rot="-480000">
              <a:off x="11233466" y="1840094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  <a:alpha val="53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2C5F5882-9B8F-B807-8364-219655B9EA96}"/>
                </a:ext>
              </a:extLst>
            </p:cNvPr>
            <p:cNvSpPr>
              <a:spLocks noChangeAspect="1"/>
            </p:cNvSpPr>
            <p:nvPr/>
          </p:nvSpPr>
          <p:spPr>
            <a:xfrm rot="900000">
              <a:off x="11226067" y="1478461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  <a:alpha val="49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1026796C-5C5F-4BFF-2AFB-E214A8298458}"/>
                </a:ext>
              </a:extLst>
            </p:cNvPr>
            <p:cNvCxnSpPr>
              <a:stCxn id="81" idx="3"/>
              <a:endCxn id="80" idx="7"/>
            </p:cNvCxnSpPr>
            <p:nvPr/>
          </p:nvCxnSpPr>
          <p:spPr>
            <a:xfrm flipH="1">
              <a:off x="11037518" y="1937221"/>
              <a:ext cx="217450" cy="146289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1ED24F64-7D1C-08FE-3D3A-03078054A9BA}"/>
                </a:ext>
              </a:extLst>
            </p:cNvPr>
            <p:cNvCxnSpPr>
              <a:stCxn id="81" idx="5"/>
              <a:endCxn id="78" idx="2"/>
            </p:cNvCxnSpPr>
            <p:nvPr/>
          </p:nvCxnSpPr>
          <p:spPr>
            <a:xfrm>
              <a:off x="11330593" y="1926592"/>
              <a:ext cx="192642" cy="33219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CFBBF578-B339-00ED-A4F1-8EC3928F4C9A}"/>
                </a:ext>
              </a:extLst>
            </p:cNvPr>
            <p:cNvCxnSpPr>
              <a:stCxn id="81" idx="0"/>
              <a:endCxn id="82" idx="4"/>
            </p:cNvCxnSpPr>
            <p:nvPr/>
          </p:nvCxnSpPr>
          <p:spPr>
            <a:xfrm flipH="1" flipV="1">
              <a:off x="11266091" y="1584621"/>
              <a:ext cx="13860" cy="255999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940B8F5A-CDAC-0858-0A49-161A3DCDA630}"/>
                </a:ext>
              </a:extLst>
            </p:cNvPr>
            <p:cNvCxnSpPr>
              <a:stCxn id="78" idx="4"/>
              <a:endCxn id="79" idx="7"/>
            </p:cNvCxnSpPr>
            <p:nvPr/>
          </p:nvCxnSpPr>
          <p:spPr>
            <a:xfrm flipH="1">
              <a:off x="11571446" y="2013811"/>
              <a:ext cx="5789" cy="295599"/>
            </a:xfrm>
            <a:prstGeom prst="line">
              <a:avLst/>
            </a:prstGeom>
            <a:ln w="222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ZoneTexte 86">
                  <a:extLst>
                    <a:ext uri="{FF2B5EF4-FFF2-40B4-BE49-F238E27FC236}">
                      <a16:creationId xmlns:a16="http://schemas.microsoft.com/office/drawing/2014/main" id="{204C093F-D591-B017-7649-7F7D7CE9E2F6}"/>
                    </a:ext>
                  </a:extLst>
                </p:cNvPr>
                <p:cNvSpPr txBox="1"/>
                <p:nvPr/>
              </p:nvSpPr>
              <p:spPr>
                <a:xfrm>
                  <a:off x="10758630" y="1292152"/>
                  <a:ext cx="25340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𝓥</m:t>
                        </m:r>
                      </m:oMath>
                    </m:oMathPara>
                  </a14:m>
                  <a:endParaRPr lang="en-US" sz="20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3" name="ZoneTexte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8630" y="1292152"/>
                  <a:ext cx="253403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1951" r="-2195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2B01947B-AA85-3A41-D860-9F81DA2E07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99" t="-933" r="49255" b="49630"/>
          <a:stretch/>
        </p:blipFill>
        <p:spPr>
          <a:xfrm>
            <a:off x="8169003" y="5561890"/>
            <a:ext cx="1514493" cy="1187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5D4D22FD-87B4-AD86-EA84-3636E6A917D3}"/>
                  </a:ext>
                </a:extLst>
              </p:cNvPr>
              <p:cNvSpPr txBox="1"/>
              <p:nvPr/>
            </p:nvSpPr>
            <p:spPr>
              <a:xfrm>
                <a:off x="7389617" y="5779008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89" name="ZoneTexte 88">
                <a:extLst>
                  <a:ext uri="{FF2B5EF4-FFF2-40B4-BE49-F238E27FC236}">
                    <a16:creationId xmlns:a16="http://schemas.microsoft.com/office/drawing/2014/main" id="{5D4D22FD-87B4-AD86-EA84-3636E6A91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617" y="5779008"/>
                <a:ext cx="52578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Image 96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A767CC58-5A3D-15AC-F96F-80D86AF6F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2313" y="266330"/>
            <a:ext cx="686029" cy="559293"/>
          </a:xfrm>
          <a:prstGeom prst="rect">
            <a:avLst/>
          </a:prstGeom>
        </p:spPr>
      </p:pic>
      <p:pic>
        <p:nvPicPr>
          <p:cNvPr id="98" name="Image 97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DD080D54-034C-3D1D-FCB8-9B7FBDD0CD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963" t="21945" b="20438"/>
          <a:stretch/>
        </p:blipFill>
        <p:spPr>
          <a:xfrm>
            <a:off x="11061274" y="266330"/>
            <a:ext cx="873985" cy="5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1124</Words>
  <Application>Microsoft Office PowerPoint</Application>
  <PresentationFormat>Grand écran</PresentationFormat>
  <Paragraphs>178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Custom Design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Xavier Cassagnou</cp:lastModifiedBy>
  <cp:revision>69</cp:revision>
  <dcterms:created xsi:type="dcterms:W3CDTF">2023-04-18T13:25:54Z</dcterms:created>
  <dcterms:modified xsi:type="dcterms:W3CDTF">2023-06-11T17:15:46Z</dcterms:modified>
</cp:coreProperties>
</file>