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102" d="100"/>
          <a:sy n="102" d="100"/>
        </p:scale>
        <p:origin x="82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06/12/2023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100" b="1" dirty="0">
              <a:solidFill>
                <a:schemeClr val="bg1"/>
              </a:solidFill>
              <a:latin typeface="Arial" panose="020B0604020202020204" pitchFamily="34" charset="0"/>
              <a:cs typeface="Arial" panose="020B0604020202020204" pitchFamily="34" charset="0"/>
            </a:endParaRPr>
          </a:p>
          <a:p>
            <a:r>
              <a:rPr lang="en-US" sz="1100" b="1" dirty="0">
                <a:solidFill>
                  <a:schemeClr val="bg1"/>
                </a:solidFill>
                <a:latin typeface="Arial" panose="020B0604020202020204" pitchFamily="34" charset="0"/>
                <a:cs typeface="Arial" panose="020B0604020202020204" pitchFamily="34" charset="0"/>
              </a:rPr>
              <a:t>P3.5-365</a:t>
            </a:r>
            <a:endParaRPr lang="en-AT" sz="3200" b="1"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9245196-FB9D-4AD7-AFAD-0F5C76D5824D}"/>
              </a:ext>
            </a:extLst>
          </p:cNvPr>
          <p:cNvSpPr txBox="1"/>
          <p:nvPr/>
        </p:nvSpPr>
        <p:spPr>
          <a:xfrm>
            <a:off x="1991531" y="0"/>
            <a:ext cx="8547315" cy="1107996"/>
          </a:xfrm>
          <a:prstGeom prst="rect">
            <a:avLst/>
          </a:prstGeom>
          <a:noFill/>
        </p:spPr>
        <p:txBody>
          <a:bodyPr wrap="square" rtlCol="0">
            <a:spAutoFit/>
          </a:bodyPr>
          <a:lstStyle/>
          <a:p>
            <a:pPr algn="ctr" eaLnBrk="0" hangingPunct="0"/>
            <a:r>
              <a:rPr lang="en-US" b="1" dirty="0">
                <a:solidFill>
                  <a:schemeClr val="bg1"/>
                </a:solidFill>
                <a:latin typeface="Arial" panose="020B0604020202020204" pitchFamily="34" charset="0"/>
              </a:rPr>
              <a:t>International Monitoring System 3-component seismic signal detection using the </a:t>
            </a:r>
            <a:r>
              <a:rPr lang="en-US" b="1" dirty="0" err="1">
                <a:solidFill>
                  <a:schemeClr val="bg1"/>
                </a:solidFill>
                <a:latin typeface="Arial" panose="020B0604020202020204" pitchFamily="34" charset="0"/>
              </a:rPr>
              <a:t>PhaseNet</a:t>
            </a:r>
            <a:r>
              <a:rPr lang="en-US" b="1" dirty="0">
                <a:solidFill>
                  <a:schemeClr val="bg1"/>
                </a:solidFill>
                <a:latin typeface="Arial" panose="020B0604020202020204" pitchFamily="34" charset="0"/>
              </a:rPr>
              <a:t> deep learning model</a:t>
            </a:r>
            <a:endParaRPr lang="en-AT" b="1" dirty="0">
              <a:solidFill>
                <a:schemeClr val="bg1"/>
              </a:solidFill>
              <a:latin typeface="Arial" panose="020B0604020202020204" pitchFamily="34" charset="0"/>
              <a:cs typeface="Arial" panose="020B0604020202020204" pitchFamily="34" charset="0"/>
            </a:endParaRPr>
          </a:p>
          <a:p>
            <a:pPr algn="ctr"/>
            <a:r>
              <a:rPr lang="en-US" sz="1600" dirty="0">
                <a:solidFill>
                  <a:schemeClr val="bg1"/>
                </a:solidFill>
                <a:latin typeface="Arial" panose="020B0604020202020204" pitchFamily="34" charset="0"/>
                <a:ea typeface="Avenir Book" charset="0"/>
              </a:rPr>
              <a:t>Stephen Heck, Jorge Garcia, Rigobert Tibi </a:t>
            </a:r>
          </a:p>
          <a:p>
            <a:pPr algn="ctr"/>
            <a:r>
              <a:rPr lang="en-US" sz="1400" dirty="0">
                <a:solidFill>
                  <a:schemeClr val="bg1"/>
                </a:solidFill>
                <a:latin typeface="Arial" panose="020B0604020202020204" pitchFamily="34" charset="0"/>
                <a:cs typeface="Arial" panose="020B0604020202020204" pitchFamily="34" charset="0"/>
              </a:rPr>
              <a:t>Sandia National Laboratories</a:t>
            </a:r>
            <a:endParaRPr lang="en-AT" sz="1400" dirty="0">
              <a:solidFill>
                <a:schemeClr val="bg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2986342E-2D3E-4548-B821-7C490FCA147A}"/>
              </a:ext>
            </a:extLst>
          </p:cNvPr>
          <p:cNvSpPr txBox="1"/>
          <p:nvPr/>
        </p:nvSpPr>
        <p:spPr>
          <a:xfrm>
            <a:off x="418454" y="1708645"/>
            <a:ext cx="4874042" cy="2677656"/>
          </a:xfrm>
          <a:prstGeom prst="rect">
            <a:avLst/>
          </a:prstGeom>
          <a:noFill/>
        </p:spPr>
        <p:txBody>
          <a:bodyPr wrap="square">
            <a:spAutoFit/>
          </a:bodyPr>
          <a:lstStyle/>
          <a:p>
            <a:pPr marL="171450" indent="-171450">
              <a:buFont typeface="Arial" panose="020B0604020202020204" pitchFamily="34" charset="0"/>
              <a:buChar char="•"/>
            </a:pPr>
            <a:r>
              <a:rPr lang="en-US" sz="1400" dirty="0"/>
              <a:t>Using 14 years of associated signals from the Late Event Bulletin (LEB), we auto-curated a training data set consisting of signal windows containing associated arrivals, and noise windows that contain no LEB associated signals. </a:t>
            </a:r>
          </a:p>
          <a:p>
            <a:endParaRPr lang="en-US" sz="1400" dirty="0"/>
          </a:p>
          <a:p>
            <a:pPr marL="171450" indent="-171450">
              <a:buFont typeface="Arial" panose="020B0604020202020204" pitchFamily="34" charset="0"/>
              <a:buChar char="•"/>
            </a:pPr>
            <a:r>
              <a:rPr lang="en-US" sz="1400" dirty="0"/>
              <a:t>We construct five training data sets by varying the ratio of noise windows to signal windows.  At the lowest detection thresholds, increasing the number of noise windows increases the precision from .15 to .4 while reducing the recall from .6 to .5.</a:t>
            </a:r>
          </a:p>
          <a:p>
            <a:endParaRPr lang="en-US" sz="1400" dirty="0"/>
          </a:p>
          <a:p>
            <a:pPr marL="171450" indent="-171450">
              <a:buFont typeface="Arial" panose="020B0604020202020204" pitchFamily="34" charset="0"/>
              <a:buChar char="•"/>
            </a:pPr>
            <a:endParaRPr lang="en-US" sz="1400" dirty="0"/>
          </a:p>
        </p:txBody>
      </p:sp>
      <p:pic>
        <p:nvPicPr>
          <p:cNvPr id="7" name="Picture 6">
            <a:extLst>
              <a:ext uri="{FF2B5EF4-FFF2-40B4-BE49-F238E27FC236}">
                <a16:creationId xmlns:a16="http://schemas.microsoft.com/office/drawing/2014/main" id="{D9A77A21-D816-4DAE-B098-0544362A97B7}"/>
              </a:ext>
            </a:extLst>
          </p:cNvPr>
          <p:cNvPicPr>
            <a:picLocks noChangeAspect="1"/>
          </p:cNvPicPr>
          <p:nvPr/>
        </p:nvPicPr>
        <p:blipFill>
          <a:blip r:embed="rId2"/>
          <a:stretch>
            <a:fillRect/>
          </a:stretch>
        </p:blipFill>
        <p:spPr>
          <a:xfrm>
            <a:off x="5348596" y="1850867"/>
            <a:ext cx="6078134" cy="4322229"/>
          </a:xfrm>
          <a:prstGeom prst="rect">
            <a:avLst/>
          </a:prstGeom>
        </p:spPr>
      </p:pic>
      <p:sp>
        <p:nvSpPr>
          <p:cNvPr id="8" name="Rectangle 7">
            <a:extLst>
              <a:ext uri="{FF2B5EF4-FFF2-40B4-BE49-F238E27FC236}">
                <a16:creationId xmlns:a16="http://schemas.microsoft.com/office/drawing/2014/main" id="{82A89CFE-CFCB-4BC8-AB45-5D96F3022E21}"/>
              </a:ext>
            </a:extLst>
          </p:cNvPr>
          <p:cNvSpPr/>
          <p:nvPr/>
        </p:nvSpPr>
        <p:spPr>
          <a:xfrm>
            <a:off x="6286290" y="3711738"/>
            <a:ext cx="349891" cy="1301964"/>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FF2DFB0-5C8B-48D8-AA75-CFDC63EA6059}"/>
              </a:ext>
            </a:extLst>
          </p:cNvPr>
          <p:cNvSpPr/>
          <p:nvPr/>
        </p:nvSpPr>
        <p:spPr>
          <a:xfrm>
            <a:off x="6286290" y="3496052"/>
            <a:ext cx="540711" cy="250440"/>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BA5DB641-5492-499D-96D3-58EB58897CC9}"/>
              </a:ext>
            </a:extLst>
          </p:cNvPr>
          <p:cNvSpPr txBox="1"/>
          <p:nvPr/>
        </p:nvSpPr>
        <p:spPr>
          <a:xfrm>
            <a:off x="6096000" y="2588346"/>
            <a:ext cx="2504408" cy="338554"/>
          </a:xfrm>
          <a:prstGeom prst="rect">
            <a:avLst/>
          </a:prstGeom>
          <a:noFill/>
        </p:spPr>
        <p:txBody>
          <a:bodyPr wrap="square" rtlCol="0">
            <a:spAutoFit/>
          </a:bodyPr>
          <a:lstStyle/>
          <a:p>
            <a:r>
              <a:rPr lang="en-US" sz="1600" dirty="0"/>
              <a:t>LEB </a:t>
            </a:r>
            <a:r>
              <a:rPr lang="en-US" sz="1600" dirty="0" err="1"/>
              <a:t>PhaseNet</a:t>
            </a:r>
            <a:r>
              <a:rPr lang="en-US" sz="1600" dirty="0"/>
              <a:t> Models</a:t>
            </a:r>
          </a:p>
        </p:txBody>
      </p:sp>
      <p:cxnSp>
        <p:nvCxnSpPr>
          <p:cNvPr id="11" name="Straight Arrow Connector 10">
            <a:extLst>
              <a:ext uri="{FF2B5EF4-FFF2-40B4-BE49-F238E27FC236}">
                <a16:creationId xmlns:a16="http://schemas.microsoft.com/office/drawing/2014/main" id="{721FC7CF-96D0-41D2-8CDC-DFF9F3DA4AE6}"/>
              </a:ext>
            </a:extLst>
          </p:cNvPr>
          <p:cNvCxnSpPr>
            <a:cxnSpLocks/>
          </p:cNvCxnSpPr>
          <p:nvPr/>
        </p:nvCxnSpPr>
        <p:spPr>
          <a:xfrm>
            <a:off x="6286291" y="2926900"/>
            <a:ext cx="0" cy="48761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B21B24F-F97B-4535-9430-A7DDDD62EFC4}"/>
              </a:ext>
            </a:extLst>
          </p:cNvPr>
          <p:cNvSpPr txBox="1"/>
          <p:nvPr/>
        </p:nvSpPr>
        <p:spPr>
          <a:xfrm>
            <a:off x="8374351" y="3110820"/>
            <a:ext cx="1728064" cy="338554"/>
          </a:xfrm>
          <a:prstGeom prst="rect">
            <a:avLst/>
          </a:prstGeom>
          <a:noFill/>
        </p:spPr>
        <p:txBody>
          <a:bodyPr wrap="square" rtlCol="0">
            <a:spAutoFit/>
          </a:bodyPr>
          <a:lstStyle/>
          <a:p>
            <a:r>
              <a:rPr lang="en-US" sz="1600" dirty="0" err="1"/>
              <a:t>SeisBench</a:t>
            </a:r>
            <a:r>
              <a:rPr lang="en-US" sz="1600" dirty="0"/>
              <a:t> Models</a:t>
            </a:r>
          </a:p>
        </p:txBody>
      </p:sp>
      <p:cxnSp>
        <p:nvCxnSpPr>
          <p:cNvPr id="13" name="Straight Arrow Connector 12">
            <a:extLst>
              <a:ext uri="{FF2B5EF4-FFF2-40B4-BE49-F238E27FC236}">
                <a16:creationId xmlns:a16="http://schemas.microsoft.com/office/drawing/2014/main" id="{8CFCD019-8617-4C0F-9E1A-68FC0D79858B}"/>
              </a:ext>
            </a:extLst>
          </p:cNvPr>
          <p:cNvCxnSpPr>
            <a:cxnSpLocks/>
          </p:cNvCxnSpPr>
          <p:nvPr/>
        </p:nvCxnSpPr>
        <p:spPr>
          <a:xfrm>
            <a:off x="4896771" y="4443571"/>
            <a:ext cx="1299375"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B0255AA-A985-4C0B-B7EC-7233A220CD26}"/>
              </a:ext>
            </a:extLst>
          </p:cNvPr>
          <p:cNvSpPr txBox="1"/>
          <p:nvPr/>
        </p:nvSpPr>
        <p:spPr>
          <a:xfrm>
            <a:off x="418454" y="4210606"/>
            <a:ext cx="4335434" cy="738664"/>
          </a:xfrm>
          <a:prstGeom prst="rect">
            <a:avLst/>
          </a:prstGeom>
          <a:noFill/>
          <a:ln w="9525">
            <a:solidFill>
              <a:schemeClr val="tx1"/>
            </a:solidFill>
          </a:ln>
        </p:spPr>
        <p:txBody>
          <a:bodyPr wrap="square">
            <a:spAutoFit/>
          </a:bodyPr>
          <a:lstStyle/>
          <a:p>
            <a:pPr marL="171450" indent="-171450">
              <a:buFont typeface="Arial" panose="020B0604020202020204" pitchFamily="34" charset="0"/>
              <a:buChar char="•"/>
            </a:pPr>
            <a:r>
              <a:rPr lang="en-US" sz="1400" dirty="0"/>
              <a:t>We found the primary advantage of training with IMS data over using the </a:t>
            </a:r>
            <a:r>
              <a:rPr lang="en-US" sz="1400" dirty="0" err="1"/>
              <a:t>SeisBench</a:t>
            </a:r>
            <a:r>
              <a:rPr lang="en-US" sz="1400" dirty="0"/>
              <a:t> models, was the suppression of the false detections on noise windows.</a:t>
            </a:r>
          </a:p>
        </p:txBody>
      </p:sp>
      <p:sp>
        <p:nvSpPr>
          <p:cNvPr id="15" name="TextBox 14">
            <a:extLst>
              <a:ext uri="{FF2B5EF4-FFF2-40B4-BE49-F238E27FC236}">
                <a16:creationId xmlns:a16="http://schemas.microsoft.com/office/drawing/2014/main" id="{A37BEBF3-008A-48EA-837C-8662EBAABC13}"/>
              </a:ext>
            </a:extLst>
          </p:cNvPr>
          <p:cNvSpPr txBox="1"/>
          <p:nvPr/>
        </p:nvSpPr>
        <p:spPr>
          <a:xfrm>
            <a:off x="401439" y="5149355"/>
            <a:ext cx="4572000" cy="861774"/>
          </a:xfrm>
          <a:prstGeom prst="rect">
            <a:avLst/>
          </a:prstGeom>
          <a:noFill/>
        </p:spPr>
        <p:txBody>
          <a:bodyPr wrap="square">
            <a:spAutoFit/>
          </a:bodyPr>
          <a:lstStyle/>
          <a:p>
            <a:pPr marL="171450" indent="-171450">
              <a:buFont typeface="Arial" panose="020B0604020202020204" pitchFamily="34" charset="0"/>
              <a:buChar char="•"/>
            </a:pPr>
            <a:r>
              <a:rPr lang="en-US" sz="1400" dirty="0"/>
              <a:t>Unanticipated Result: Relative to the IMS-trained models, ETHZ and STEAD </a:t>
            </a:r>
            <a:r>
              <a:rPr lang="en-US" sz="1400" dirty="0" err="1"/>
              <a:t>SeisBench</a:t>
            </a:r>
            <a:r>
              <a:rPr lang="en-US" sz="1400" dirty="0"/>
              <a:t> models did well on </a:t>
            </a:r>
            <a:r>
              <a:rPr lang="en-US" sz="1400" dirty="0" err="1"/>
              <a:t>teleseismic</a:t>
            </a:r>
            <a:r>
              <a:rPr lang="en-US" sz="1400" dirty="0"/>
              <a:t> signals.</a:t>
            </a:r>
          </a:p>
          <a:p>
            <a:pPr marL="171450" indent="-171450">
              <a:buFont typeface="Arial" panose="020B0604020202020204" pitchFamily="34" charset="0"/>
              <a:buChar char="•"/>
            </a:pPr>
            <a:endParaRPr lang="en-US" sz="800" dirty="0"/>
          </a:p>
        </p:txBody>
      </p:sp>
      <p:sp>
        <p:nvSpPr>
          <p:cNvPr id="16" name="TextBox 15">
            <a:extLst>
              <a:ext uri="{FF2B5EF4-FFF2-40B4-BE49-F238E27FC236}">
                <a16:creationId xmlns:a16="http://schemas.microsoft.com/office/drawing/2014/main" id="{3EAFFB9E-B374-4696-A7E2-76C0AC1C9254}"/>
              </a:ext>
            </a:extLst>
          </p:cNvPr>
          <p:cNvSpPr txBox="1"/>
          <p:nvPr/>
        </p:nvSpPr>
        <p:spPr>
          <a:xfrm>
            <a:off x="7107503" y="1510199"/>
            <a:ext cx="3431880" cy="338554"/>
          </a:xfrm>
          <a:prstGeom prst="rect">
            <a:avLst/>
          </a:prstGeom>
          <a:noFill/>
        </p:spPr>
        <p:txBody>
          <a:bodyPr wrap="square" rtlCol="0">
            <a:spAutoFit/>
          </a:bodyPr>
          <a:lstStyle/>
          <a:p>
            <a:r>
              <a:rPr lang="en-US" sz="1600" dirty="0"/>
              <a:t>False Positives versus True Positives</a:t>
            </a:r>
          </a:p>
        </p:txBody>
      </p:sp>
      <p:sp>
        <p:nvSpPr>
          <p:cNvPr id="17" name="Rectangle 16">
            <a:extLst>
              <a:ext uri="{FF2B5EF4-FFF2-40B4-BE49-F238E27FC236}">
                <a16:creationId xmlns:a16="http://schemas.microsoft.com/office/drawing/2014/main" id="{BB45771A-2A6D-4FB4-A8E0-B5101C728689}"/>
              </a:ext>
            </a:extLst>
          </p:cNvPr>
          <p:cNvSpPr/>
          <p:nvPr/>
        </p:nvSpPr>
        <p:spPr>
          <a:xfrm>
            <a:off x="7629988" y="3453670"/>
            <a:ext cx="3285491" cy="7009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118FF27-E74B-4177-A503-166F7AC0418C}"/>
              </a:ext>
            </a:extLst>
          </p:cNvPr>
          <p:cNvSpPr/>
          <p:nvPr/>
        </p:nvSpPr>
        <p:spPr>
          <a:xfrm>
            <a:off x="6675161" y="4011981"/>
            <a:ext cx="864683" cy="8631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7A4D7FA-F7CA-46DE-8006-D9A24992C4A8}"/>
              </a:ext>
            </a:extLst>
          </p:cNvPr>
          <p:cNvSpPr/>
          <p:nvPr/>
        </p:nvSpPr>
        <p:spPr>
          <a:xfrm>
            <a:off x="6286290" y="4892864"/>
            <a:ext cx="821213" cy="725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a:extLst>
              <a:ext uri="{FF2B5EF4-FFF2-40B4-BE49-F238E27FC236}">
                <a16:creationId xmlns:a16="http://schemas.microsoft.com/office/drawing/2014/main" id="{2BBAAACB-0E5E-4126-829F-A03BE823D65B}"/>
              </a:ext>
            </a:extLst>
          </p:cNvPr>
          <p:cNvCxnSpPr>
            <a:cxnSpLocks/>
          </p:cNvCxnSpPr>
          <p:nvPr/>
        </p:nvCxnSpPr>
        <p:spPr>
          <a:xfrm>
            <a:off x="7380544" y="3278505"/>
            <a:ext cx="424939" cy="467987"/>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707C565-9280-450B-A622-AE61C99C18C8}"/>
              </a:ext>
            </a:extLst>
          </p:cNvPr>
          <p:cNvSpPr txBox="1"/>
          <p:nvPr/>
        </p:nvSpPr>
        <p:spPr>
          <a:xfrm>
            <a:off x="6484172" y="2970728"/>
            <a:ext cx="1728064" cy="307777"/>
          </a:xfrm>
          <a:prstGeom prst="rect">
            <a:avLst/>
          </a:prstGeom>
          <a:noFill/>
        </p:spPr>
        <p:txBody>
          <a:bodyPr wrap="square" rtlCol="0">
            <a:spAutoFit/>
          </a:bodyPr>
          <a:lstStyle/>
          <a:p>
            <a:r>
              <a:rPr lang="en-US" sz="1400" dirty="0"/>
              <a:t>Detection Thresholds</a:t>
            </a:r>
          </a:p>
        </p:txBody>
      </p:sp>
      <p:cxnSp>
        <p:nvCxnSpPr>
          <p:cNvPr id="22" name="Straight Arrow Connector 21">
            <a:extLst>
              <a:ext uri="{FF2B5EF4-FFF2-40B4-BE49-F238E27FC236}">
                <a16:creationId xmlns:a16="http://schemas.microsoft.com/office/drawing/2014/main" id="{C5D05549-25A9-4262-83D6-A4DA98146B03}"/>
              </a:ext>
            </a:extLst>
          </p:cNvPr>
          <p:cNvCxnSpPr>
            <a:cxnSpLocks/>
          </p:cNvCxnSpPr>
          <p:nvPr/>
        </p:nvCxnSpPr>
        <p:spPr>
          <a:xfrm flipH="1">
            <a:off x="6675161" y="3280097"/>
            <a:ext cx="303230" cy="258042"/>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4" name="Picture 23">
            <a:extLst>
              <a:ext uri="{FF2B5EF4-FFF2-40B4-BE49-F238E27FC236}">
                <a16:creationId xmlns:a16="http://schemas.microsoft.com/office/drawing/2014/main" id="{FE8DA852-C5B2-4399-BDD8-D9ADFB44B3F1}"/>
              </a:ext>
            </a:extLst>
          </p:cNvPr>
          <p:cNvPicPr>
            <a:picLocks noChangeAspect="1"/>
          </p:cNvPicPr>
          <p:nvPr/>
        </p:nvPicPr>
        <p:blipFill>
          <a:blip r:embed="rId3"/>
          <a:stretch>
            <a:fillRect/>
          </a:stretch>
        </p:blipFill>
        <p:spPr>
          <a:xfrm>
            <a:off x="8612763" y="592234"/>
            <a:ext cx="2055749" cy="313855"/>
          </a:xfrm>
          <a:prstGeom prst="rect">
            <a:avLst/>
          </a:prstGeom>
        </p:spPr>
      </p:pic>
      <p:sp>
        <p:nvSpPr>
          <p:cNvPr id="25" name="TextBox 24">
            <a:extLst>
              <a:ext uri="{FF2B5EF4-FFF2-40B4-BE49-F238E27FC236}">
                <a16:creationId xmlns:a16="http://schemas.microsoft.com/office/drawing/2014/main" id="{27AC5F7C-1510-4673-B369-0B3016979C50}"/>
              </a:ext>
            </a:extLst>
          </p:cNvPr>
          <p:cNvSpPr txBox="1"/>
          <p:nvPr/>
        </p:nvSpPr>
        <p:spPr>
          <a:xfrm>
            <a:off x="8895349" y="845580"/>
            <a:ext cx="1282848" cy="261610"/>
          </a:xfrm>
          <a:prstGeom prst="rect">
            <a:avLst/>
          </a:prstGeom>
          <a:noFill/>
        </p:spPr>
        <p:txBody>
          <a:bodyPr wrap="square">
            <a:spAutoFit/>
          </a:bodyPr>
          <a:lstStyle/>
          <a:p>
            <a:r>
              <a:rPr lang="en-US" sz="1100" b="0" i="0" kern="1200" dirty="0">
                <a:solidFill>
                  <a:schemeClr val="bg1"/>
                </a:solidFill>
                <a:effectLst/>
                <a:latin typeface="+mj-lt"/>
                <a:ea typeface="+mn-ea"/>
                <a:cs typeface="+mn-cs"/>
              </a:rPr>
              <a:t>SAND2023-05012C</a:t>
            </a:r>
            <a:endParaRPr lang="en-US" sz="1000" b="0" i="0" kern="1200" dirty="0">
              <a:solidFill>
                <a:schemeClr val="bg1"/>
              </a:solidFill>
              <a:effectLst/>
              <a:latin typeface="+mj-lt"/>
              <a:ea typeface="+mn-ea"/>
              <a:cs typeface="+mn-cs"/>
            </a:endParaRPr>
          </a:p>
        </p:txBody>
      </p:sp>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7113</TotalTime>
  <Words>172</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Heck, Stephen</cp:lastModifiedBy>
  <cp:revision>28</cp:revision>
  <dcterms:created xsi:type="dcterms:W3CDTF">2023-04-18T13:25:54Z</dcterms:created>
  <dcterms:modified xsi:type="dcterms:W3CDTF">2023-06-13T00:23:18Z</dcterms:modified>
</cp:coreProperties>
</file>