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62" r:id="rId3"/>
  </p:sldMasterIdLst>
  <p:sldIdLst>
    <p:sldId id="261" r:id="rId4"/>
    <p:sldId id="256" r:id="rId5"/>
    <p:sldId id="262" r:id="rId6"/>
    <p:sldId id="263" r:id="rId7"/>
    <p:sldId id="264" r:id="rId8"/>
    <p:sldId id="265" r:id="rId9"/>
    <p:sldId id="267" r:id="rId10"/>
    <p:sldId id="268" r:id="rId11"/>
    <p:sldId id="269" r:id="rId12"/>
    <p:sldId id="266" r:id="rId13"/>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7"/>
            <p14:sldId id="268"/>
            <p14:sldId id="269"/>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2" d="100"/>
          <a:sy n="122" d="100"/>
        </p:scale>
        <p:origin x="120"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914207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875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3341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541710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53650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70246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94714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544217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52403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19898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0212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28" Type="http://schemas.openxmlformats.org/officeDocument/2006/relationships/image" Target="../media/image18.png"/><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 Id="rId27" Type="http://schemas.openxmlformats.org/officeDocument/2006/relationships/image" Target="../media/image1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0.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pic>
        <p:nvPicPr>
          <p:cNvPr id="21" name="Picture 20">
            <a:extLst>
              <a:ext uri="{FF2B5EF4-FFF2-40B4-BE49-F238E27FC236}">
                <a16:creationId xmlns:a16="http://schemas.microsoft.com/office/drawing/2014/main" id="{0E2DB65A-D90E-4B6A-B7D0-51A5AAD28E8A}"/>
              </a:ext>
            </a:extLst>
          </p:cNvPr>
          <p:cNvPicPr>
            <a:picLocks noChangeAspect="1"/>
          </p:cNvPicPr>
          <p:nvPr userDrawn="1"/>
        </p:nvPicPr>
        <p:blipFill>
          <a:blip r:embed="rId27"/>
          <a:stretch>
            <a:fillRect/>
          </a:stretch>
        </p:blipFill>
        <p:spPr>
          <a:xfrm>
            <a:off x="11169678" y="555617"/>
            <a:ext cx="883170" cy="257003"/>
          </a:xfrm>
          <a:prstGeom prst="rect">
            <a:avLst/>
          </a:prstGeom>
        </p:spPr>
      </p:pic>
      <p:pic>
        <p:nvPicPr>
          <p:cNvPr id="22" name="Picture 21">
            <a:extLst>
              <a:ext uri="{FF2B5EF4-FFF2-40B4-BE49-F238E27FC236}">
                <a16:creationId xmlns:a16="http://schemas.microsoft.com/office/drawing/2014/main" id="{52B045BE-D53B-439E-955A-D97ED9880383}"/>
              </a:ext>
            </a:extLst>
          </p:cNvPr>
          <p:cNvPicPr>
            <a:picLocks noChangeAspect="1"/>
          </p:cNvPicPr>
          <p:nvPr userDrawn="1"/>
        </p:nvPicPr>
        <p:blipFill>
          <a:blip r:embed="rId28"/>
          <a:stretch>
            <a:fillRect/>
          </a:stretch>
        </p:blipFill>
        <p:spPr>
          <a:xfrm>
            <a:off x="9999749" y="554620"/>
            <a:ext cx="1021202" cy="257003"/>
          </a:xfrm>
          <a:prstGeom prst="rect">
            <a:avLst/>
          </a:prstGeom>
        </p:spPr>
      </p:pic>
      <p:pic>
        <p:nvPicPr>
          <p:cNvPr id="23" name="Picture 22">
            <a:extLst>
              <a:ext uri="{FF2B5EF4-FFF2-40B4-BE49-F238E27FC236}">
                <a16:creationId xmlns:a16="http://schemas.microsoft.com/office/drawing/2014/main" id="{1A71A0AD-63D0-4016-91DA-646AF4031FCE}"/>
              </a:ext>
            </a:extLst>
          </p:cNvPr>
          <p:cNvPicPr>
            <a:picLocks noChangeAspect="1"/>
          </p:cNvPicPr>
          <p:nvPr userDrawn="1"/>
        </p:nvPicPr>
        <p:blipFill>
          <a:blip r:embed="rId29"/>
          <a:stretch>
            <a:fillRect/>
          </a:stretch>
        </p:blipFill>
        <p:spPr>
          <a:xfrm>
            <a:off x="9999749" y="136525"/>
            <a:ext cx="2055749" cy="313855"/>
          </a:xfrm>
          <a:prstGeom prst="rect">
            <a:avLst/>
          </a:prstGeom>
        </p:spPr>
      </p:pic>
      <p:sp>
        <p:nvSpPr>
          <p:cNvPr id="24" name="Title 1">
            <a:extLst>
              <a:ext uri="{FF2B5EF4-FFF2-40B4-BE49-F238E27FC236}">
                <a16:creationId xmlns:a16="http://schemas.microsoft.com/office/drawing/2014/main" id="{6007E1A1-BBAB-4204-B4B0-65AD0E2E3676}"/>
              </a:ext>
            </a:extLst>
          </p:cNvPr>
          <p:cNvSpPr txBox="1">
            <a:spLocks/>
          </p:cNvSpPr>
          <p:nvPr userDrawn="1"/>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P3.5-365</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13709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hyperlink" Target="https://dcai.csail.mi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eaLnBrk="0" hangingPunct="0"/>
            <a:r>
              <a:rPr lang="en-US" sz="1800" b="1" dirty="0">
                <a:solidFill>
                  <a:schemeClr val="bg1"/>
                </a:solidFill>
                <a:latin typeface="Arial" panose="020B0604020202020204" pitchFamily="34" charset="0"/>
              </a:rPr>
              <a:t>International Monitoring System 3-component seismic signal detection using the PhaseNet deep learning model</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sz="1800" dirty="0">
                <a:solidFill>
                  <a:schemeClr val="bg1"/>
                </a:solidFill>
                <a:latin typeface="Arial" panose="020B0604020202020204" pitchFamily="34" charset="0"/>
                <a:ea typeface="Avenir Book" charset="0"/>
              </a:rPr>
              <a:t>Stephen Heck, Jorge Garcia, Rigobert Tibi </a:t>
            </a:r>
          </a:p>
          <a:p>
            <a:pPr algn="ctr"/>
            <a:r>
              <a:rPr lang="en-US" sz="1400" dirty="0">
                <a:solidFill>
                  <a:schemeClr val="bg1"/>
                </a:solidFill>
                <a:latin typeface="Arial" panose="020B0604020202020204" pitchFamily="34" charset="0"/>
                <a:cs typeface="Arial" panose="020B0604020202020204" pitchFamily="34" charset="0"/>
              </a:rPr>
              <a:t>Sandia National Laboratories</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Producing a complete and accurate set of signal detections is essential for automatically building and characterizing seismic events of interest for nuclear explosion monitoring. We explore training PhaseNet, a deep learning model using three-component sensor data from the IMS.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P3.5-365</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constructed five IMS training data sets by varying the ratio of noise windows to signal windows and compared the IMS-trained models to models trained from 8 non-IMS datasets available for download with SeisBench.</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IMS-trained models and SeisBench models were comparable on recall, but the IMS-trained models had 10x fewer false positives.  Two of SeisBench models trained on regional signals performed well on teleseismic signals.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found the primary advantage of training with IMS data over using the SeisBench models, was the suppression of the false detections on noise windows.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524739C-CF0B-404C-808E-850512A3244A}"/>
              </a:ext>
            </a:extLst>
          </p:cNvPr>
          <p:cNvPicPr>
            <a:picLocks noChangeAspect="1"/>
          </p:cNvPicPr>
          <p:nvPr/>
        </p:nvPicPr>
        <p:blipFill>
          <a:blip r:embed="rId2"/>
          <a:stretch>
            <a:fillRect/>
          </a:stretch>
        </p:blipFill>
        <p:spPr>
          <a:xfrm>
            <a:off x="11096526" y="891790"/>
            <a:ext cx="883170" cy="257003"/>
          </a:xfrm>
          <a:prstGeom prst="rect">
            <a:avLst/>
          </a:prstGeom>
        </p:spPr>
      </p:pic>
      <p:pic>
        <p:nvPicPr>
          <p:cNvPr id="15" name="Picture 14">
            <a:extLst>
              <a:ext uri="{FF2B5EF4-FFF2-40B4-BE49-F238E27FC236}">
                <a16:creationId xmlns:a16="http://schemas.microsoft.com/office/drawing/2014/main" id="{EBBC6AC3-58F2-45C1-A6F1-6DF55337E643}"/>
              </a:ext>
            </a:extLst>
          </p:cNvPr>
          <p:cNvPicPr>
            <a:picLocks noChangeAspect="1"/>
          </p:cNvPicPr>
          <p:nvPr/>
        </p:nvPicPr>
        <p:blipFill>
          <a:blip r:embed="rId3"/>
          <a:stretch>
            <a:fillRect/>
          </a:stretch>
        </p:blipFill>
        <p:spPr>
          <a:xfrm>
            <a:off x="9926597" y="890793"/>
            <a:ext cx="1021202" cy="257003"/>
          </a:xfrm>
          <a:prstGeom prst="rect">
            <a:avLst/>
          </a:prstGeom>
        </p:spPr>
      </p:pic>
      <p:pic>
        <p:nvPicPr>
          <p:cNvPr id="16" name="Picture 15">
            <a:extLst>
              <a:ext uri="{FF2B5EF4-FFF2-40B4-BE49-F238E27FC236}">
                <a16:creationId xmlns:a16="http://schemas.microsoft.com/office/drawing/2014/main" id="{D4576461-DB9D-4E92-95B6-ADE420A7C8CE}"/>
              </a:ext>
            </a:extLst>
          </p:cNvPr>
          <p:cNvPicPr>
            <a:picLocks noChangeAspect="1"/>
          </p:cNvPicPr>
          <p:nvPr/>
        </p:nvPicPr>
        <p:blipFill>
          <a:blip r:embed="rId4"/>
          <a:stretch>
            <a:fillRect/>
          </a:stretch>
        </p:blipFill>
        <p:spPr>
          <a:xfrm>
            <a:off x="9926597" y="472698"/>
            <a:ext cx="2055749" cy="313855"/>
          </a:xfrm>
          <a:prstGeom prst="rect">
            <a:avLst/>
          </a:prstGeom>
        </p:spPr>
      </p:pic>
      <p:sp>
        <p:nvSpPr>
          <p:cNvPr id="17" name="TextBox 16">
            <a:extLst>
              <a:ext uri="{FF2B5EF4-FFF2-40B4-BE49-F238E27FC236}">
                <a16:creationId xmlns:a16="http://schemas.microsoft.com/office/drawing/2014/main" id="{EACB2457-2F26-4FB6-9A37-76EE65DB9C19}"/>
              </a:ext>
            </a:extLst>
          </p:cNvPr>
          <p:cNvSpPr txBox="1"/>
          <p:nvPr/>
        </p:nvSpPr>
        <p:spPr>
          <a:xfrm>
            <a:off x="84335" y="5840478"/>
            <a:ext cx="4685372" cy="707886"/>
          </a:xfrm>
          <a:prstGeom prst="rect">
            <a:avLst/>
          </a:prstGeom>
          <a:noFill/>
        </p:spPr>
        <p:txBody>
          <a:bodyPr wrap="square">
            <a:spAutoFit/>
          </a:bodyPr>
          <a:lstStyle/>
          <a:p>
            <a:r>
              <a:rPr lang="en-US" sz="1000" b="0" i="0" kern="1200" dirty="0">
                <a:solidFill>
                  <a:schemeClr val="bg1"/>
                </a:solidFill>
                <a:effectLst/>
                <a:latin typeface="+mj-lt"/>
                <a:ea typeface="+mn-ea"/>
                <a:cs typeface="+mn-cs"/>
              </a:rPr>
              <a:t>Sandia National Laboratories is a multimission laboratory managed and operated by National Technology &amp;Engineering Solutions of Sandia, LLC, a wholly owned subsidiary of Honeywell International Inc., for the U.S. Department of Energy’s National Nuclear Security Administration under contract DE-NA0003525.</a:t>
            </a:r>
          </a:p>
        </p:txBody>
      </p:sp>
      <p:sp>
        <p:nvSpPr>
          <p:cNvPr id="19" name="TextBox 18">
            <a:extLst>
              <a:ext uri="{FF2B5EF4-FFF2-40B4-BE49-F238E27FC236}">
                <a16:creationId xmlns:a16="http://schemas.microsoft.com/office/drawing/2014/main" id="{9CA14FB1-FEE4-4649-97D3-583BABD202B3}"/>
              </a:ext>
            </a:extLst>
          </p:cNvPr>
          <p:cNvSpPr txBox="1"/>
          <p:nvPr/>
        </p:nvSpPr>
        <p:spPr>
          <a:xfrm>
            <a:off x="84334" y="5271193"/>
            <a:ext cx="4685373" cy="553998"/>
          </a:xfrm>
          <a:prstGeom prst="rect">
            <a:avLst/>
          </a:prstGeom>
          <a:noFill/>
        </p:spPr>
        <p:txBody>
          <a:bodyPr wrap="square">
            <a:spAutoFit/>
          </a:bodyPr>
          <a:lstStyle/>
          <a:p>
            <a:r>
              <a:rPr lang="en-US" sz="1000" b="0" i="0" kern="1200" dirty="0">
                <a:solidFill>
                  <a:schemeClr val="bg1"/>
                </a:solidFill>
                <a:effectLst/>
                <a:latin typeface="+mj-lt"/>
                <a:ea typeface="+mn-ea"/>
                <a:cs typeface="+mn-cs"/>
              </a:rPr>
              <a:t>This Ground-based Nuclear Detonation Detection (GNDD) research was funded by the National Nuclear Security Administration, Defense Nuclear Nonproliferation Research and Development (NNSA DNN R&amp;D). </a:t>
            </a:r>
          </a:p>
        </p:txBody>
      </p:sp>
      <p:sp>
        <p:nvSpPr>
          <p:cNvPr id="20" name="TextBox 19">
            <a:extLst>
              <a:ext uri="{FF2B5EF4-FFF2-40B4-BE49-F238E27FC236}">
                <a16:creationId xmlns:a16="http://schemas.microsoft.com/office/drawing/2014/main" id="{E5B151E0-8A44-4A5A-9404-616458A088BA}"/>
              </a:ext>
            </a:extLst>
          </p:cNvPr>
          <p:cNvSpPr txBox="1"/>
          <p:nvPr/>
        </p:nvSpPr>
        <p:spPr>
          <a:xfrm>
            <a:off x="116109" y="6524919"/>
            <a:ext cx="1282848" cy="261610"/>
          </a:xfrm>
          <a:prstGeom prst="rect">
            <a:avLst/>
          </a:prstGeom>
          <a:noFill/>
        </p:spPr>
        <p:txBody>
          <a:bodyPr wrap="square">
            <a:spAutoFit/>
          </a:bodyPr>
          <a:lstStyle/>
          <a:p>
            <a:r>
              <a:rPr lang="en-US" sz="1100" b="0" i="0" kern="1200" dirty="0">
                <a:solidFill>
                  <a:schemeClr val="bg1"/>
                </a:solidFill>
                <a:effectLst/>
                <a:latin typeface="+mj-lt"/>
                <a:ea typeface="+mn-ea"/>
                <a:cs typeface="+mn-cs"/>
              </a:rPr>
              <a:t>SAND2023-05012C</a:t>
            </a:r>
            <a:endParaRPr lang="en-US" sz="1000" b="0" i="0" kern="1200" dirty="0">
              <a:solidFill>
                <a:schemeClr val="bg1"/>
              </a:solidFill>
              <a:effectLst/>
              <a:latin typeface="+mj-lt"/>
              <a:ea typeface="+mn-ea"/>
              <a:cs typeface="+mn-cs"/>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DFBA161-3E4B-4C7E-9371-527226504F21}"/>
              </a:ext>
            </a:extLst>
          </p:cNvPr>
          <p:cNvSpPr txBox="1"/>
          <p:nvPr/>
        </p:nvSpPr>
        <p:spPr>
          <a:xfrm>
            <a:off x="565755" y="1688350"/>
            <a:ext cx="9136250" cy="584775"/>
          </a:xfrm>
          <a:prstGeom prst="rect">
            <a:avLst/>
          </a:prstGeom>
          <a:noFill/>
        </p:spPr>
        <p:txBody>
          <a:bodyPr wrap="square">
            <a:spAutoFit/>
          </a:bodyPr>
          <a:lstStyle/>
          <a:p>
            <a:r>
              <a:rPr lang="en-US" sz="1600" dirty="0"/>
              <a:t>Heck, et. al 2022 International Monitoring System 3-Component Seismic Signal Detection Using the PhaseNet Deep Learning Model, Sandia Technical Report, SAND2023-10785</a:t>
            </a:r>
          </a:p>
        </p:txBody>
      </p:sp>
      <p:sp>
        <p:nvSpPr>
          <p:cNvPr id="10" name="TextBox 9">
            <a:extLst>
              <a:ext uri="{FF2B5EF4-FFF2-40B4-BE49-F238E27FC236}">
                <a16:creationId xmlns:a16="http://schemas.microsoft.com/office/drawing/2014/main" id="{92B50EF3-84DC-4DF4-A33F-48A728858D34}"/>
              </a:ext>
            </a:extLst>
          </p:cNvPr>
          <p:cNvSpPr txBox="1"/>
          <p:nvPr/>
        </p:nvSpPr>
        <p:spPr>
          <a:xfrm>
            <a:off x="565754" y="3135852"/>
            <a:ext cx="9547353" cy="3189591"/>
          </a:xfrm>
          <a:prstGeom prst="rect">
            <a:avLst/>
          </a:prstGeom>
          <a:noFill/>
        </p:spPr>
        <p:txBody>
          <a:bodyPr wrap="square">
            <a:spAutoFit/>
          </a:bodyPr>
          <a:lstStyle/>
          <a:p>
            <a:r>
              <a:rPr lang="en-US" sz="1600" dirty="0"/>
              <a:t>[1] Zhu Weiqiang and Gregory Beroza. PhaseNet: A Deep-Neural-Network-Based Seismic Arrival Time Picking Method. Geophysical Journal International</a:t>
            </a:r>
          </a:p>
          <a:p>
            <a:endParaRPr lang="en-US" sz="1600" dirty="0"/>
          </a:p>
          <a:p>
            <a:r>
              <a:rPr lang="en-US" sz="1600" dirty="0"/>
              <a:t>[2] </a:t>
            </a:r>
            <a:r>
              <a:rPr lang="en-US" sz="1600" dirty="0" err="1"/>
              <a:t>Münchmeyer</a:t>
            </a:r>
            <a:r>
              <a:rPr lang="en-US" sz="1600" dirty="0"/>
              <a:t>, et. al Which picker fits my data? a quantitative evaluation of deep learning based seismic pickers. Journal of Geophysical Research: Solid Earth</a:t>
            </a:r>
          </a:p>
          <a:p>
            <a:endParaRPr lang="en-US" sz="1600" dirty="0"/>
          </a:p>
          <a:p>
            <a:r>
              <a:rPr lang="en-US" sz="1600" dirty="0"/>
              <a:t>[3] Linville, et. al  Global- and Local-Scale High-Resolution Event Catalogs for Algorithm Testing. Seismological Research Letters, 90(5):1987–1993, 07 2019.</a:t>
            </a:r>
          </a:p>
          <a:p>
            <a:endParaRPr lang="en-US" sz="1600" dirty="0"/>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[4] Introduction to Data-Centric AI, </a:t>
            </a:r>
            <a:r>
              <a:rPr lang="en-US" sz="1600" dirty="0">
                <a:effectLst/>
                <a:ea typeface="Calibri" panose="020F0502020204030204" pitchFamily="34" charset="0"/>
                <a:cs typeface="Times New Roman" panose="02020603050405020304" pitchFamily="18" charset="0"/>
                <a:hlinkClick r:id="rId2"/>
              </a:rPr>
              <a:t>https://dcai.csail.mit.edu/</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[5] Curtis G. Northcutt, Anish </a:t>
            </a:r>
            <a:r>
              <a:rPr lang="en-US" sz="1600" dirty="0" err="1">
                <a:effectLst/>
                <a:ea typeface="Calibri" panose="020F0502020204030204" pitchFamily="34" charset="0"/>
                <a:cs typeface="Times New Roman" panose="02020603050405020304" pitchFamily="18" charset="0"/>
              </a:rPr>
              <a:t>Athalye</a:t>
            </a:r>
            <a:r>
              <a:rPr lang="en-US" sz="1600" dirty="0">
                <a:effectLst/>
                <a:ea typeface="Calibri" panose="020F0502020204030204" pitchFamily="34" charset="0"/>
                <a:cs typeface="Times New Roman" panose="02020603050405020304" pitchFamily="18" charset="0"/>
              </a:rPr>
              <a:t> and Jonas Mueller. 2021 Pervasive Label Errors in Test Sets Destabilize Machine Learning Benchmarks. arXiv:2103.14749</a:t>
            </a:r>
            <a:endParaRPr lang="en-US" sz="1600" dirty="0"/>
          </a:p>
        </p:txBody>
      </p:sp>
      <p:sp>
        <p:nvSpPr>
          <p:cNvPr id="11" name="TextBox 10">
            <a:extLst>
              <a:ext uri="{FF2B5EF4-FFF2-40B4-BE49-F238E27FC236}">
                <a16:creationId xmlns:a16="http://schemas.microsoft.com/office/drawing/2014/main" id="{99E4BCF3-717E-47C6-A101-93F4F5B5498E}"/>
              </a:ext>
            </a:extLst>
          </p:cNvPr>
          <p:cNvSpPr txBox="1"/>
          <p:nvPr/>
        </p:nvSpPr>
        <p:spPr>
          <a:xfrm>
            <a:off x="282910" y="2579575"/>
            <a:ext cx="1274735" cy="369332"/>
          </a:xfrm>
          <a:prstGeom prst="rect">
            <a:avLst/>
          </a:prstGeom>
          <a:noFill/>
        </p:spPr>
        <p:txBody>
          <a:bodyPr wrap="square">
            <a:spAutoFit/>
          </a:bodyPr>
          <a:lstStyle/>
          <a:p>
            <a:r>
              <a:rPr lang="en-US" sz="1800" i="1" dirty="0"/>
              <a:t>References</a:t>
            </a:r>
            <a:endParaRPr lang="en-US" sz="1800" dirty="0"/>
          </a:p>
        </p:txBody>
      </p:sp>
      <p:sp>
        <p:nvSpPr>
          <p:cNvPr id="12" name="TextBox 11">
            <a:extLst>
              <a:ext uri="{FF2B5EF4-FFF2-40B4-BE49-F238E27FC236}">
                <a16:creationId xmlns:a16="http://schemas.microsoft.com/office/drawing/2014/main" id="{F6430212-A69E-461C-A404-12B418C13353}"/>
              </a:ext>
            </a:extLst>
          </p:cNvPr>
          <p:cNvSpPr txBox="1"/>
          <p:nvPr/>
        </p:nvSpPr>
        <p:spPr>
          <a:xfrm>
            <a:off x="282910" y="1313404"/>
            <a:ext cx="7202838" cy="369332"/>
          </a:xfrm>
          <a:prstGeom prst="rect">
            <a:avLst/>
          </a:prstGeom>
          <a:noFill/>
        </p:spPr>
        <p:txBody>
          <a:bodyPr wrap="square">
            <a:spAutoFit/>
          </a:bodyPr>
          <a:lstStyle/>
          <a:p>
            <a:r>
              <a:rPr lang="en-US" sz="1800" i="1" dirty="0"/>
              <a:t>For additional information on the results presented in this poster:</a:t>
            </a:r>
            <a:r>
              <a:rPr lang="en-US" sz="1800" dirty="0"/>
              <a:t> </a:t>
            </a:r>
          </a:p>
        </p:txBody>
      </p:sp>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49591"/>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6A6FC35-EEBE-4EE6-9854-F9ED5CAE48C9}"/>
              </a:ext>
            </a:extLst>
          </p:cNvPr>
          <p:cNvSpPr txBox="1"/>
          <p:nvPr/>
        </p:nvSpPr>
        <p:spPr>
          <a:xfrm>
            <a:off x="153796" y="1524801"/>
            <a:ext cx="5319653" cy="4524315"/>
          </a:xfrm>
          <a:prstGeom prst="rect">
            <a:avLst/>
          </a:prstGeom>
          <a:noFill/>
        </p:spPr>
        <p:txBody>
          <a:bodyPr wrap="square">
            <a:spAutoFit/>
          </a:bodyPr>
          <a:lstStyle/>
          <a:p>
            <a:r>
              <a:rPr lang="en-US" sz="1600" dirty="0"/>
              <a:t>We trained the deep learning model, PhaseNet, for seismic detection on 3-component stations from the International Monitoring System (IMS), and evaluated the results using the Unconstrained Global Event Bulletin (UGEB) [5].  Using 14 years of associated signals from the Late Event Bulletin (LEB), we auto-curated a training data set consisting of signal windows containing associated arrivals, and noise windows that contain no LEB associated signals. We constructed five training data sets by varying the ratio of noise windows to signal windows and found that increasing the number of noise windows increases the precision from .15 to .4 while reducing the recall from .6 to .5.  Using the SeisBench Toolbox [2], we compared eight PhaseNet models trained on non-IMS data on the UGEB.  The best SeisBench model achieved a .24 F1 score versus a .49 F1 score for our best IMS-models.  However, we found that the primary benefit of training with LEB data is not in detecting more signals, but rather the suppression of noise detections. </a:t>
            </a:r>
          </a:p>
        </p:txBody>
      </p:sp>
      <p:pic>
        <p:nvPicPr>
          <p:cNvPr id="8" name="Picture 7">
            <a:extLst>
              <a:ext uri="{FF2B5EF4-FFF2-40B4-BE49-F238E27FC236}">
                <a16:creationId xmlns:a16="http://schemas.microsoft.com/office/drawing/2014/main" id="{BAAE26F8-2A41-4CA7-A6B2-8E18FD6E73A2}"/>
              </a:ext>
            </a:extLst>
          </p:cNvPr>
          <p:cNvPicPr>
            <a:picLocks noChangeAspect="1"/>
          </p:cNvPicPr>
          <p:nvPr/>
        </p:nvPicPr>
        <p:blipFill>
          <a:blip r:embed="rId2"/>
          <a:stretch>
            <a:fillRect/>
          </a:stretch>
        </p:blipFill>
        <p:spPr>
          <a:xfrm>
            <a:off x="5558909" y="1540528"/>
            <a:ext cx="5211969" cy="3977337"/>
          </a:xfrm>
          <a:prstGeom prst="rect">
            <a:avLst/>
          </a:prstGeom>
        </p:spPr>
      </p:pic>
      <p:sp>
        <p:nvSpPr>
          <p:cNvPr id="9" name="TextBox 8">
            <a:extLst>
              <a:ext uri="{FF2B5EF4-FFF2-40B4-BE49-F238E27FC236}">
                <a16:creationId xmlns:a16="http://schemas.microsoft.com/office/drawing/2014/main" id="{BD4DA746-B612-4DDB-84BA-D217C0B6B418}"/>
              </a:ext>
            </a:extLst>
          </p:cNvPr>
          <p:cNvSpPr txBox="1"/>
          <p:nvPr/>
        </p:nvSpPr>
        <p:spPr>
          <a:xfrm>
            <a:off x="5904854" y="1340135"/>
            <a:ext cx="4309663" cy="369332"/>
          </a:xfrm>
          <a:prstGeom prst="rect">
            <a:avLst/>
          </a:prstGeom>
          <a:solidFill>
            <a:schemeClr val="bg1"/>
          </a:solidFill>
        </p:spPr>
        <p:txBody>
          <a:bodyPr wrap="square" rtlCol="0">
            <a:spAutoFit/>
          </a:bodyPr>
          <a:lstStyle/>
          <a:p>
            <a:r>
              <a:rPr lang="en-US" sz="1800" dirty="0"/>
              <a:t>IMS LEB Associated Phases Training Dataset</a:t>
            </a:r>
          </a:p>
        </p:txBody>
      </p:sp>
      <p:sp>
        <p:nvSpPr>
          <p:cNvPr id="10" name="TextBox 9">
            <a:extLst>
              <a:ext uri="{FF2B5EF4-FFF2-40B4-BE49-F238E27FC236}">
                <a16:creationId xmlns:a16="http://schemas.microsoft.com/office/drawing/2014/main" id="{1B5E4167-BD28-4900-8039-7E784F772531}"/>
              </a:ext>
            </a:extLst>
          </p:cNvPr>
          <p:cNvSpPr txBox="1"/>
          <p:nvPr/>
        </p:nvSpPr>
        <p:spPr>
          <a:xfrm>
            <a:off x="7251355" y="5317472"/>
            <a:ext cx="1187472" cy="307777"/>
          </a:xfrm>
          <a:prstGeom prst="rect">
            <a:avLst/>
          </a:prstGeom>
          <a:solidFill>
            <a:schemeClr val="bg1"/>
          </a:solidFill>
        </p:spPr>
        <p:txBody>
          <a:bodyPr wrap="square">
            <a:spAutoFit/>
          </a:bodyPr>
          <a:lstStyle/>
          <a:p>
            <a:r>
              <a:rPr lang="en-US" sz="1400" dirty="0"/>
              <a:t>Assoc Phase</a:t>
            </a:r>
          </a:p>
        </p:txBody>
      </p:sp>
      <p:sp>
        <p:nvSpPr>
          <p:cNvPr id="11" name="TextBox 10">
            <a:extLst>
              <a:ext uri="{FF2B5EF4-FFF2-40B4-BE49-F238E27FC236}">
                <a16:creationId xmlns:a16="http://schemas.microsoft.com/office/drawing/2014/main" id="{108C5495-A26F-4B86-97F3-3A5298610B86}"/>
              </a:ext>
            </a:extLst>
          </p:cNvPr>
          <p:cNvSpPr txBox="1"/>
          <p:nvPr/>
        </p:nvSpPr>
        <p:spPr>
          <a:xfrm rot="16200000">
            <a:off x="5215607" y="2052953"/>
            <a:ext cx="724861" cy="338554"/>
          </a:xfrm>
          <a:prstGeom prst="rect">
            <a:avLst/>
          </a:prstGeom>
          <a:solidFill>
            <a:schemeClr val="bg1"/>
          </a:solidFill>
        </p:spPr>
        <p:txBody>
          <a:bodyPr wrap="square">
            <a:spAutoFit/>
          </a:bodyPr>
          <a:lstStyle/>
          <a:p>
            <a:r>
              <a:rPr lang="en-US" sz="1600" dirty="0"/>
              <a:t>Count</a:t>
            </a:r>
          </a:p>
        </p:txBody>
      </p:sp>
      <p:sp>
        <p:nvSpPr>
          <p:cNvPr id="12" name="TextBox 11">
            <a:extLst>
              <a:ext uri="{FF2B5EF4-FFF2-40B4-BE49-F238E27FC236}">
                <a16:creationId xmlns:a16="http://schemas.microsoft.com/office/drawing/2014/main" id="{61198A0B-FACB-4A09-A0B1-C640A6EF4A53}"/>
              </a:ext>
            </a:extLst>
          </p:cNvPr>
          <p:cNvSpPr txBox="1"/>
          <p:nvPr/>
        </p:nvSpPr>
        <p:spPr>
          <a:xfrm rot="16200000">
            <a:off x="4965058" y="4246939"/>
            <a:ext cx="1363850" cy="307777"/>
          </a:xfrm>
          <a:prstGeom prst="rect">
            <a:avLst/>
          </a:prstGeom>
          <a:solidFill>
            <a:schemeClr val="bg1"/>
          </a:solidFill>
        </p:spPr>
        <p:txBody>
          <a:bodyPr wrap="square">
            <a:spAutoFit/>
          </a:bodyPr>
          <a:lstStyle/>
          <a:p>
            <a:r>
              <a:rPr lang="en-US" sz="1400" dirty="0"/>
              <a:t>PhaseNet Phase</a:t>
            </a:r>
          </a:p>
        </p:txBody>
      </p:sp>
      <p:sp>
        <p:nvSpPr>
          <p:cNvPr id="13" name="TextBox 12">
            <a:extLst>
              <a:ext uri="{FF2B5EF4-FFF2-40B4-BE49-F238E27FC236}">
                <a16:creationId xmlns:a16="http://schemas.microsoft.com/office/drawing/2014/main" id="{D6578B5B-6E08-46C5-B705-FEF27A9BA44A}"/>
              </a:ext>
            </a:extLst>
          </p:cNvPr>
          <p:cNvSpPr txBox="1"/>
          <p:nvPr/>
        </p:nvSpPr>
        <p:spPr>
          <a:xfrm rot="16200000">
            <a:off x="5035810" y="3023371"/>
            <a:ext cx="1053677" cy="307777"/>
          </a:xfrm>
          <a:prstGeom prst="rect">
            <a:avLst/>
          </a:prstGeom>
          <a:solidFill>
            <a:schemeClr val="bg1"/>
          </a:solidFill>
        </p:spPr>
        <p:txBody>
          <a:bodyPr wrap="square">
            <a:spAutoFit/>
          </a:bodyPr>
          <a:lstStyle/>
          <a:p>
            <a:r>
              <a:rPr lang="en-US" sz="1400" dirty="0"/>
              <a:t>Delta (Deg)</a:t>
            </a:r>
          </a:p>
        </p:txBody>
      </p:sp>
      <p:sp>
        <p:nvSpPr>
          <p:cNvPr id="14" name="TextBox 13">
            <a:extLst>
              <a:ext uri="{FF2B5EF4-FFF2-40B4-BE49-F238E27FC236}">
                <a16:creationId xmlns:a16="http://schemas.microsoft.com/office/drawing/2014/main" id="{CF6B7EC6-FADD-45FF-A345-E235990E031D}"/>
              </a:ext>
            </a:extLst>
          </p:cNvPr>
          <p:cNvSpPr txBox="1"/>
          <p:nvPr/>
        </p:nvSpPr>
        <p:spPr>
          <a:xfrm>
            <a:off x="9732936" y="5102029"/>
            <a:ext cx="643179" cy="523220"/>
          </a:xfrm>
          <a:prstGeom prst="rect">
            <a:avLst/>
          </a:prstGeom>
          <a:solidFill>
            <a:schemeClr val="bg1"/>
          </a:solidFill>
        </p:spPr>
        <p:txBody>
          <a:bodyPr wrap="square">
            <a:spAutoFit/>
          </a:bodyPr>
          <a:lstStyle/>
          <a:p>
            <a:r>
              <a:rPr lang="en-US" sz="1400" dirty="0"/>
              <a:t>Y-Axis Count</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281CD0-C29F-452E-BB45-6B542A830598}"/>
              </a:ext>
            </a:extLst>
          </p:cNvPr>
          <p:cNvSpPr txBox="1"/>
          <p:nvPr/>
        </p:nvSpPr>
        <p:spPr>
          <a:xfrm>
            <a:off x="131736" y="2224862"/>
            <a:ext cx="10678331" cy="3170099"/>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2000" dirty="0"/>
              <a:t>Are PhaseNet models trained on non-IMS data transportable to IMS? </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Methods for building </a:t>
            </a:r>
            <a:r>
              <a:rPr lang="en-US" sz="2000" i="1" dirty="0"/>
              <a:t>effective</a:t>
            </a:r>
            <a:r>
              <a:rPr lang="en-US" sz="2000" dirty="0"/>
              <a:t> IMS training datasets:</a:t>
            </a:r>
          </a:p>
          <a:p>
            <a:pPr marL="628650" lvl="1" indent="-171450">
              <a:buFont typeface="Arial" panose="020B0604020202020204" pitchFamily="34" charset="0"/>
              <a:buChar char="•"/>
            </a:pPr>
            <a:r>
              <a:rPr lang="en-US" sz="2000" dirty="0"/>
              <a:t>How many samples are needed?</a:t>
            </a:r>
          </a:p>
          <a:p>
            <a:pPr marL="628650" lvl="1" indent="-171450">
              <a:buFont typeface="Arial" panose="020B0604020202020204" pitchFamily="34" charset="0"/>
              <a:buChar char="•"/>
            </a:pPr>
            <a:r>
              <a:rPr lang="en-US" sz="2000" dirty="0"/>
              <a:t>How does the ratio of noise windows to associated signal windows affect precision and recall?</a:t>
            </a:r>
          </a:p>
          <a:p>
            <a:pPr marL="628650" lvl="1" indent="-171450">
              <a:buFont typeface="Arial" panose="020B0604020202020204" pitchFamily="34" charset="0"/>
              <a:buChar char="•"/>
            </a:pPr>
            <a:r>
              <a:rPr lang="en-US" sz="2000" dirty="0"/>
              <a:t>What SNR threshold should be used for P and S phases?</a:t>
            </a:r>
          </a:p>
          <a:p>
            <a:pPr lvl="1"/>
            <a:endParaRPr lang="en-US" sz="2000" dirty="0"/>
          </a:p>
          <a:p>
            <a:pPr marL="171450" indent="-171450">
              <a:buFont typeface="Arial" panose="020B0604020202020204" pitchFamily="34" charset="0"/>
              <a:buChar char="•"/>
            </a:pPr>
            <a:r>
              <a:rPr lang="en-US" sz="2000" dirty="0"/>
              <a:t>Characterize the relationship between signal SNR and PhaseNet’s response.</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Identify technical gaps between seismic deep learning research and operational monitoring systems </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Datasets and Experimental Setup</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FBD7B5-6DAD-4E71-A605-204D1BE02083}"/>
              </a:ext>
            </a:extLst>
          </p:cNvPr>
          <p:cNvSpPr txBox="1"/>
          <p:nvPr/>
        </p:nvSpPr>
        <p:spPr>
          <a:xfrm>
            <a:off x="114627" y="1157579"/>
            <a:ext cx="5317532" cy="2031325"/>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1400" dirty="0"/>
              <a:t>IMS Dataset is auto-curated by thresholding waveforms by their estimated SNR using STA/LTA.</a:t>
            </a:r>
          </a:p>
          <a:p>
            <a:pPr marL="171450" indent="-171450">
              <a:buFont typeface="Arial" panose="020B0604020202020204" pitchFamily="34" charset="0"/>
              <a:buChar char="•"/>
            </a:pPr>
            <a:r>
              <a:rPr lang="en-US" sz="1400" dirty="0"/>
              <a:t>Late Event Bulletin (LEB) was used to identify associated waveforms</a:t>
            </a:r>
          </a:p>
          <a:p>
            <a:pPr marL="171450" indent="-171450">
              <a:buFont typeface="Arial" panose="020B0604020202020204" pitchFamily="34" charset="0"/>
              <a:buChar char="•"/>
            </a:pPr>
            <a:r>
              <a:rPr lang="en-US" sz="1400" dirty="0"/>
              <a:t>Multiple bandpass filters were applied to associated and non-associated waveform windows to identify </a:t>
            </a:r>
            <a:r>
              <a:rPr lang="en-US" sz="1400" i="1" dirty="0"/>
              <a:t>good </a:t>
            </a:r>
            <a:r>
              <a:rPr lang="en-US" sz="1400" dirty="0"/>
              <a:t>waveforms.  </a:t>
            </a:r>
          </a:p>
          <a:p>
            <a:pPr marL="261164" lvl="1" indent="-171450">
              <a:buFont typeface="Arial" panose="020B0604020202020204" pitchFamily="34" charset="0"/>
              <a:buChar char="•"/>
            </a:pPr>
            <a:r>
              <a:rPr lang="en-US" sz="1400" dirty="0"/>
              <a:t>We removed associated windows </a:t>
            </a:r>
            <a:r>
              <a:rPr lang="en-US" sz="1400" i="1" dirty="0"/>
              <a:t>below</a:t>
            </a:r>
            <a:r>
              <a:rPr lang="en-US" sz="1400" dirty="0"/>
              <a:t> a minimum SNR of 4  </a:t>
            </a:r>
          </a:p>
          <a:p>
            <a:pPr marL="261164" lvl="1" indent="-171450">
              <a:buFont typeface="Arial" panose="020B0604020202020204" pitchFamily="34" charset="0"/>
              <a:buChar char="•"/>
            </a:pPr>
            <a:r>
              <a:rPr lang="en-US" sz="1400" dirty="0"/>
              <a:t>We removed unassociated waveforms </a:t>
            </a:r>
            <a:r>
              <a:rPr lang="en-US" sz="1400" i="1" dirty="0"/>
              <a:t>above</a:t>
            </a:r>
            <a:r>
              <a:rPr lang="en-US" sz="1400" dirty="0"/>
              <a:t> a maximum SNR of 3</a:t>
            </a:r>
          </a:p>
          <a:p>
            <a:pPr marL="171450" indent="-171450">
              <a:buFont typeface="Arial" panose="020B0604020202020204" pitchFamily="34" charset="0"/>
              <a:buChar char="•"/>
            </a:pPr>
            <a:r>
              <a:rPr lang="en-US" sz="1400" dirty="0"/>
              <a:t>Training Dataset Naming Convention: </a:t>
            </a:r>
          </a:p>
          <a:p>
            <a:r>
              <a:rPr lang="en-US" sz="1400" b="1" dirty="0"/>
              <a:t>LEB K </a:t>
            </a:r>
            <a:r>
              <a:rPr lang="en-US" sz="1400" i="1" dirty="0"/>
              <a:t>(ratio of unassociated waveforms to associated waveforms in %) </a:t>
            </a:r>
          </a:p>
        </p:txBody>
      </p:sp>
      <p:sp>
        <p:nvSpPr>
          <p:cNvPr id="8" name="TextBox 7">
            <a:extLst>
              <a:ext uri="{FF2B5EF4-FFF2-40B4-BE49-F238E27FC236}">
                <a16:creationId xmlns:a16="http://schemas.microsoft.com/office/drawing/2014/main" id="{46925045-686B-4E6A-961F-7D2B8E17E62B}"/>
              </a:ext>
            </a:extLst>
          </p:cNvPr>
          <p:cNvSpPr txBox="1"/>
          <p:nvPr/>
        </p:nvSpPr>
        <p:spPr>
          <a:xfrm>
            <a:off x="171283" y="3175067"/>
            <a:ext cx="4018403" cy="307777"/>
          </a:xfrm>
          <a:prstGeom prst="rect">
            <a:avLst/>
          </a:prstGeom>
          <a:solidFill>
            <a:schemeClr val="bg1"/>
          </a:solidFill>
        </p:spPr>
        <p:txBody>
          <a:bodyPr wrap="square">
            <a:spAutoFit/>
          </a:bodyPr>
          <a:lstStyle/>
          <a:p>
            <a:r>
              <a:rPr lang="en-US" sz="1400" b="1" dirty="0"/>
              <a:t>IMS Training and Evaluation Datasets</a:t>
            </a:r>
          </a:p>
        </p:txBody>
      </p:sp>
      <p:pic>
        <p:nvPicPr>
          <p:cNvPr id="9" name="Picture 8">
            <a:extLst>
              <a:ext uri="{FF2B5EF4-FFF2-40B4-BE49-F238E27FC236}">
                <a16:creationId xmlns:a16="http://schemas.microsoft.com/office/drawing/2014/main" id="{15E4DEF0-DC3D-43D6-97F1-60BDCA6D5C58}"/>
              </a:ext>
            </a:extLst>
          </p:cNvPr>
          <p:cNvPicPr>
            <a:picLocks noChangeAspect="1"/>
          </p:cNvPicPr>
          <p:nvPr/>
        </p:nvPicPr>
        <p:blipFill>
          <a:blip r:embed="rId2"/>
          <a:stretch>
            <a:fillRect/>
          </a:stretch>
        </p:blipFill>
        <p:spPr>
          <a:xfrm>
            <a:off x="171283" y="4878497"/>
            <a:ext cx="3218988" cy="1509134"/>
          </a:xfrm>
          <a:prstGeom prst="rect">
            <a:avLst/>
          </a:prstGeom>
        </p:spPr>
      </p:pic>
      <p:sp>
        <p:nvSpPr>
          <p:cNvPr id="10" name="TextBox 9">
            <a:extLst>
              <a:ext uri="{FF2B5EF4-FFF2-40B4-BE49-F238E27FC236}">
                <a16:creationId xmlns:a16="http://schemas.microsoft.com/office/drawing/2014/main" id="{2FFD7071-46EE-42BF-8370-6BC0F2E6F206}"/>
              </a:ext>
            </a:extLst>
          </p:cNvPr>
          <p:cNvSpPr txBox="1"/>
          <p:nvPr/>
        </p:nvSpPr>
        <p:spPr>
          <a:xfrm>
            <a:off x="100600" y="4655721"/>
            <a:ext cx="3360354" cy="307777"/>
          </a:xfrm>
          <a:prstGeom prst="rect">
            <a:avLst/>
          </a:prstGeom>
          <a:noFill/>
        </p:spPr>
        <p:txBody>
          <a:bodyPr wrap="square" rtlCol="0">
            <a:spAutoFit/>
          </a:bodyPr>
          <a:lstStyle/>
          <a:p>
            <a:r>
              <a:rPr lang="en-US" sz="1400" b="1" dirty="0"/>
              <a:t>“SeisBench” PhaseNet Baseline models [2]</a:t>
            </a:r>
          </a:p>
        </p:txBody>
      </p:sp>
      <p:pic>
        <p:nvPicPr>
          <p:cNvPr id="11" name="Picture 10">
            <a:extLst>
              <a:ext uri="{FF2B5EF4-FFF2-40B4-BE49-F238E27FC236}">
                <a16:creationId xmlns:a16="http://schemas.microsoft.com/office/drawing/2014/main" id="{86E32E51-B466-44A4-812B-9A097EE51BF4}"/>
              </a:ext>
            </a:extLst>
          </p:cNvPr>
          <p:cNvPicPr>
            <a:picLocks noChangeAspect="1"/>
          </p:cNvPicPr>
          <p:nvPr/>
        </p:nvPicPr>
        <p:blipFill>
          <a:blip r:embed="rId3"/>
          <a:stretch>
            <a:fillRect/>
          </a:stretch>
        </p:blipFill>
        <p:spPr>
          <a:xfrm>
            <a:off x="231887" y="3428999"/>
            <a:ext cx="4177998" cy="1107559"/>
          </a:xfrm>
          <a:prstGeom prst="rect">
            <a:avLst/>
          </a:prstGeom>
        </p:spPr>
      </p:pic>
      <p:sp>
        <p:nvSpPr>
          <p:cNvPr id="12" name="TextBox 11">
            <a:extLst>
              <a:ext uri="{FF2B5EF4-FFF2-40B4-BE49-F238E27FC236}">
                <a16:creationId xmlns:a16="http://schemas.microsoft.com/office/drawing/2014/main" id="{0CBC01D6-568B-4D90-9E33-1F8767CB270D}"/>
              </a:ext>
            </a:extLst>
          </p:cNvPr>
          <p:cNvSpPr txBox="1"/>
          <p:nvPr/>
        </p:nvSpPr>
        <p:spPr>
          <a:xfrm>
            <a:off x="3104970" y="4474221"/>
            <a:ext cx="2417014" cy="276999"/>
          </a:xfrm>
          <a:prstGeom prst="rect">
            <a:avLst/>
          </a:prstGeom>
          <a:noFill/>
        </p:spPr>
        <p:txBody>
          <a:bodyPr wrap="square">
            <a:spAutoFit/>
          </a:bodyPr>
          <a:lstStyle/>
          <a:p>
            <a:r>
              <a:rPr lang="en-US" sz="1200" b="1" dirty="0"/>
              <a:t>Evaluation Dataset (see next slide)</a:t>
            </a:r>
          </a:p>
        </p:txBody>
      </p:sp>
      <p:sp>
        <p:nvSpPr>
          <p:cNvPr id="13" name="Rectangle 12">
            <a:extLst>
              <a:ext uri="{FF2B5EF4-FFF2-40B4-BE49-F238E27FC236}">
                <a16:creationId xmlns:a16="http://schemas.microsoft.com/office/drawing/2014/main" id="{16D96312-8F92-4806-98B8-9D95BCB42163}"/>
              </a:ext>
            </a:extLst>
          </p:cNvPr>
          <p:cNvSpPr/>
          <p:nvPr/>
        </p:nvSpPr>
        <p:spPr>
          <a:xfrm>
            <a:off x="265883" y="4307736"/>
            <a:ext cx="4073641" cy="18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170A220-AF0E-44C1-AEBD-E95E6D2794CE}"/>
              </a:ext>
            </a:extLst>
          </p:cNvPr>
          <p:cNvPicPr>
            <a:picLocks noChangeAspect="1"/>
          </p:cNvPicPr>
          <p:nvPr/>
        </p:nvPicPr>
        <p:blipFill rotWithShape="1">
          <a:blip r:embed="rId4"/>
          <a:srcRect l="8294" t="5020" r="7173" b="5601"/>
          <a:stretch/>
        </p:blipFill>
        <p:spPr>
          <a:xfrm>
            <a:off x="8552954" y="1379704"/>
            <a:ext cx="2161234" cy="4936859"/>
          </a:xfrm>
          <a:prstGeom prst="rect">
            <a:avLst/>
          </a:prstGeom>
        </p:spPr>
      </p:pic>
      <p:pic>
        <p:nvPicPr>
          <p:cNvPr id="15" name="Picture 14">
            <a:extLst>
              <a:ext uri="{FF2B5EF4-FFF2-40B4-BE49-F238E27FC236}">
                <a16:creationId xmlns:a16="http://schemas.microsoft.com/office/drawing/2014/main" id="{B8D777C5-B4E5-429F-AE87-AFCB21EDAE70}"/>
              </a:ext>
            </a:extLst>
          </p:cNvPr>
          <p:cNvPicPr>
            <a:picLocks noChangeAspect="1"/>
          </p:cNvPicPr>
          <p:nvPr/>
        </p:nvPicPr>
        <p:blipFill>
          <a:blip r:embed="rId5"/>
          <a:stretch>
            <a:fillRect/>
          </a:stretch>
        </p:blipFill>
        <p:spPr>
          <a:xfrm>
            <a:off x="5588998" y="3656259"/>
            <a:ext cx="2748979" cy="1409733"/>
          </a:xfrm>
          <a:prstGeom prst="rect">
            <a:avLst/>
          </a:prstGeom>
        </p:spPr>
      </p:pic>
      <p:sp>
        <p:nvSpPr>
          <p:cNvPr id="16" name="TextBox 15">
            <a:extLst>
              <a:ext uri="{FF2B5EF4-FFF2-40B4-BE49-F238E27FC236}">
                <a16:creationId xmlns:a16="http://schemas.microsoft.com/office/drawing/2014/main" id="{0E72EE81-3586-4E48-870B-88589FEE05E1}"/>
              </a:ext>
            </a:extLst>
          </p:cNvPr>
          <p:cNvSpPr txBox="1"/>
          <p:nvPr/>
        </p:nvSpPr>
        <p:spPr>
          <a:xfrm>
            <a:off x="5530758" y="1517869"/>
            <a:ext cx="3022195" cy="2031325"/>
          </a:xfrm>
          <a:prstGeom prst="rect">
            <a:avLst/>
          </a:prstGeom>
          <a:noFill/>
        </p:spPr>
        <p:txBody>
          <a:bodyPr wrap="square" rtlCol="0">
            <a:spAutoFit/>
          </a:bodyPr>
          <a:lstStyle/>
          <a:p>
            <a:r>
              <a:rPr lang="en-US" sz="1400" dirty="0"/>
              <a:t>We used PhaseNet as a replacement for the STA/LTA transform in a processing pipeline similar to the IDC’s signal detection software.  Green boxes highlight our processing steps.  Gray boxes indicate additional processing steps in the </a:t>
            </a:r>
            <a:r>
              <a:rPr lang="en-US" sz="1400" i="1" dirty="0"/>
              <a:t>traditional </a:t>
            </a:r>
            <a:r>
              <a:rPr lang="en-US" sz="1400" dirty="0"/>
              <a:t>signal detection pipeline.  Parameters used in this study:</a:t>
            </a:r>
          </a:p>
        </p:txBody>
      </p:sp>
      <p:sp>
        <p:nvSpPr>
          <p:cNvPr id="17" name="TextBox 16">
            <a:extLst>
              <a:ext uri="{FF2B5EF4-FFF2-40B4-BE49-F238E27FC236}">
                <a16:creationId xmlns:a16="http://schemas.microsoft.com/office/drawing/2014/main" id="{C0607348-095E-4005-B45A-123876E5A292}"/>
              </a:ext>
            </a:extLst>
          </p:cNvPr>
          <p:cNvSpPr txBox="1"/>
          <p:nvPr/>
        </p:nvSpPr>
        <p:spPr>
          <a:xfrm>
            <a:off x="6328756" y="1148956"/>
            <a:ext cx="2375555" cy="338554"/>
          </a:xfrm>
          <a:prstGeom prst="rect">
            <a:avLst/>
          </a:prstGeom>
          <a:noFill/>
        </p:spPr>
        <p:txBody>
          <a:bodyPr wrap="square" rtlCol="0">
            <a:spAutoFit/>
          </a:bodyPr>
          <a:lstStyle/>
          <a:p>
            <a:r>
              <a:rPr lang="en-US" sz="1600" b="1" dirty="0"/>
              <a:t>Evaluation Framework</a:t>
            </a:r>
          </a:p>
        </p:txBody>
      </p:sp>
      <p:sp>
        <p:nvSpPr>
          <p:cNvPr id="18" name="TextBox 17">
            <a:extLst>
              <a:ext uri="{FF2B5EF4-FFF2-40B4-BE49-F238E27FC236}">
                <a16:creationId xmlns:a16="http://schemas.microsoft.com/office/drawing/2014/main" id="{5F130C54-F5AF-40B8-85BA-FBF87C01BA42}"/>
              </a:ext>
            </a:extLst>
          </p:cNvPr>
          <p:cNvSpPr txBox="1"/>
          <p:nvPr/>
        </p:nvSpPr>
        <p:spPr>
          <a:xfrm>
            <a:off x="3518120" y="5512457"/>
            <a:ext cx="3828082" cy="738664"/>
          </a:xfrm>
          <a:prstGeom prst="rect">
            <a:avLst/>
          </a:prstGeom>
          <a:solidFill>
            <a:schemeClr val="bg1"/>
          </a:solidFill>
          <a:ln w="28575">
            <a:solidFill>
              <a:schemeClr val="accent1"/>
            </a:solidFill>
          </a:ln>
        </p:spPr>
        <p:txBody>
          <a:bodyPr wrap="square">
            <a:spAutoFit/>
          </a:bodyPr>
          <a:lstStyle/>
          <a:p>
            <a:r>
              <a:rPr lang="en-US" sz="1400" dirty="0"/>
              <a:t>We tested the “SeisBench” and LEB PhaseNet models on IMS associated signals from the UGEB</a:t>
            </a:r>
          </a:p>
          <a:p>
            <a:r>
              <a:rPr lang="en-US" sz="1400" dirty="0"/>
              <a:t>using the our </a:t>
            </a:r>
            <a:r>
              <a:rPr lang="en-US" sz="1400" i="1" dirty="0"/>
              <a:t>Evaluation Framework</a:t>
            </a:r>
          </a:p>
        </p:txBody>
      </p:sp>
      <p:cxnSp>
        <p:nvCxnSpPr>
          <p:cNvPr id="19" name="Connector: Elbow 18">
            <a:extLst>
              <a:ext uri="{FF2B5EF4-FFF2-40B4-BE49-F238E27FC236}">
                <a16:creationId xmlns:a16="http://schemas.microsoft.com/office/drawing/2014/main" id="{FB991B16-3BD2-4924-AF45-5C99C59D430C}"/>
              </a:ext>
            </a:extLst>
          </p:cNvPr>
          <p:cNvCxnSpPr>
            <a:cxnSpLocks/>
            <a:stCxn id="18" idx="0"/>
            <a:endCxn id="17" idx="1"/>
          </p:cNvCxnSpPr>
          <p:nvPr/>
        </p:nvCxnSpPr>
        <p:spPr>
          <a:xfrm rot="5400000" flipH="1" flipV="1">
            <a:off x="3783346" y="2967048"/>
            <a:ext cx="4194224" cy="89659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90B825E-9CFE-4246-B916-6E4F144B8ACB}"/>
              </a:ext>
            </a:extLst>
          </p:cNvPr>
          <p:cNvPicPr>
            <a:picLocks noChangeAspect="1"/>
          </p:cNvPicPr>
          <p:nvPr/>
        </p:nvPicPr>
        <p:blipFill>
          <a:blip r:embed="rId2"/>
          <a:stretch>
            <a:fillRect/>
          </a:stretch>
        </p:blipFill>
        <p:spPr>
          <a:xfrm>
            <a:off x="131231" y="2080074"/>
            <a:ext cx="5435866" cy="3930157"/>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Evaluation Dataset </a:t>
            </a:r>
          </a:p>
          <a:p>
            <a:r>
              <a:rPr lang="en-US" sz="2000" dirty="0">
                <a:solidFill>
                  <a:schemeClr val="bg1"/>
                </a:solidFill>
                <a:latin typeface="Arial" panose="020B0604020202020204" pitchFamily="34" charset="0"/>
                <a:cs typeface="Arial" panose="020B0604020202020204" pitchFamily="34" charset="0"/>
              </a:rPr>
              <a:t>Unconstrained Global Event Bulletin (UGEB) [3]</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D21FA2-DC21-401B-836D-2FD0C2A4377F}"/>
              </a:ext>
            </a:extLst>
          </p:cNvPr>
          <p:cNvPicPr>
            <a:picLocks noChangeAspect="1"/>
          </p:cNvPicPr>
          <p:nvPr/>
        </p:nvPicPr>
        <p:blipFill rotWithShape="1">
          <a:blip r:embed="rId3"/>
          <a:srcRect t="5173" r="2795"/>
          <a:stretch/>
        </p:blipFill>
        <p:spPr>
          <a:xfrm>
            <a:off x="5801229" y="2269121"/>
            <a:ext cx="4969649" cy="3454773"/>
          </a:xfrm>
          <a:prstGeom prst="rect">
            <a:avLst/>
          </a:prstGeom>
        </p:spPr>
      </p:pic>
      <p:sp>
        <p:nvSpPr>
          <p:cNvPr id="8" name="TextBox 7">
            <a:extLst>
              <a:ext uri="{FF2B5EF4-FFF2-40B4-BE49-F238E27FC236}">
                <a16:creationId xmlns:a16="http://schemas.microsoft.com/office/drawing/2014/main" id="{27EBB293-7E32-4189-8145-C2170B817833}"/>
              </a:ext>
            </a:extLst>
          </p:cNvPr>
          <p:cNvSpPr txBox="1"/>
          <p:nvPr/>
        </p:nvSpPr>
        <p:spPr>
          <a:xfrm>
            <a:off x="6979028" y="1902818"/>
            <a:ext cx="2614049" cy="338554"/>
          </a:xfrm>
          <a:prstGeom prst="rect">
            <a:avLst/>
          </a:prstGeom>
          <a:solidFill>
            <a:schemeClr val="bg1"/>
          </a:solidFill>
        </p:spPr>
        <p:txBody>
          <a:bodyPr wrap="square">
            <a:spAutoFit/>
          </a:bodyPr>
          <a:lstStyle/>
          <a:p>
            <a:r>
              <a:rPr lang="en-US" sz="1600" dirty="0"/>
              <a:t>Input Window Statistics</a:t>
            </a:r>
          </a:p>
        </p:txBody>
      </p:sp>
      <p:sp>
        <p:nvSpPr>
          <p:cNvPr id="9" name="TextBox 8">
            <a:extLst>
              <a:ext uri="{FF2B5EF4-FFF2-40B4-BE49-F238E27FC236}">
                <a16:creationId xmlns:a16="http://schemas.microsoft.com/office/drawing/2014/main" id="{CA0FDD11-C5CE-478C-9F85-7CA707A61680}"/>
              </a:ext>
            </a:extLst>
          </p:cNvPr>
          <p:cNvSpPr txBox="1"/>
          <p:nvPr/>
        </p:nvSpPr>
        <p:spPr>
          <a:xfrm>
            <a:off x="7313348" y="5480300"/>
            <a:ext cx="1363850" cy="307777"/>
          </a:xfrm>
          <a:prstGeom prst="rect">
            <a:avLst/>
          </a:prstGeom>
          <a:solidFill>
            <a:schemeClr val="bg1"/>
          </a:solidFill>
        </p:spPr>
        <p:txBody>
          <a:bodyPr wrap="square">
            <a:spAutoFit/>
          </a:bodyPr>
          <a:lstStyle/>
          <a:p>
            <a:r>
              <a:rPr lang="en-US" sz="1400" dirty="0"/>
              <a:t>SNR (STA/LTA)</a:t>
            </a:r>
          </a:p>
        </p:txBody>
      </p:sp>
      <p:sp>
        <p:nvSpPr>
          <p:cNvPr id="10" name="TextBox 9">
            <a:extLst>
              <a:ext uri="{FF2B5EF4-FFF2-40B4-BE49-F238E27FC236}">
                <a16:creationId xmlns:a16="http://schemas.microsoft.com/office/drawing/2014/main" id="{23C04821-F6D4-4DFD-9276-71CD1ED792FC}"/>
              </a:ext>
            </a:extLst>
          </p:cNvPr>
          <p:cNvSpPr txBox="1"/>
          <p:nvPr/>
        </p:nvSpPr>
        <p:spPr>
          <a:xfrm>
            <a:off x="9129205" y="5483895"/>
            <a:ext cx="1672670" cy="338554"/>
          </a:xfrm>
          <a:prstGeom prst="rect">
            <a:avLst/>
          </a:prstGeom>
          <a:solidFill>
            <a:schemeClr val="bg1"/>
          </a:solidFill>
        </p:spPr>
        <p:txBody>
          <a:bodyPr wrap="square">
            <a:spAutoFit/>
          </a:bodyPr>
          <a:lstStyle/>
          <a:p>
            <a:r>
              <a:rPr lang="en-US" sz="1600" dirty="0"/>
              <a:t>Freq Band Count</a:t>
            </a:r>
          </a:p>
        </p:txBody>
      </p:sp>
      <p:sp>
        <p:nvSpPr>
          <p:cNvPr id="11" name="TextBox 10">
            <a:extLst>
              <a:ext uri="{FF2B5EF4-FFF2-40B4-BE49-F238E27FC236}">
                <a16:creationId xmlns:a16="http://schemas.microsoft.com/office/drawing/2014/main" id="{2170D4C4-6379-4995-A730-CCF438A65DDD}"/>
              </a:ext>
            </a:extLst>
          </p:cNvPr>
          <p:cNvSpPr txBox="1"/>
          <p:nvPr/>
        </p:nvSpPr>
        <p:spPr>
          <a:xfrm rot="16200000">
            <a:off x="5599549" y="2554277"/>
            <a:ext cx="724861" cy="338554"/>
          </a:xfrm>
          <a:prstGeom prst="rect">
            <a:avLst/>
          </a:prstGeom>
          <a:solidFill>
            <a:schemeClr val="bg1"/>
          </a:solidFill>
        </p:spPr>
        <p:txBody>
          <a:bodyPr wrap="square">
            <a:spAutoFit/>
          </a:bodyPr>
          <a:lstStyle/>
          <a:p>
            <a:r>
              <a:rPr lang="en-US" sz="1600" dirty="0"/>
              <a:t>Count</a:t>
            </a:r>
          </a:p>
        </p:txBody>
      </p:sp>
      <p:sp>
        <p:nvSpPr>
          <p:cNvPr id="12" name="TextBox 11">
            <a:extLst>
              <a:ext uri="{FF2B5EF4-FFF2-40B4-BE49-F238E27FC236}">
                <a16:creationId xmlns:a16="http://schemas.microsoft.com/office/drawing/2014/main" id="{95E65EFF-FC47-47A5-AABE-60EF00539F21}"/>
              </a:ext>
            </a:extLst>
          </p:cNvPr>
          <p:cNvSpPr txBox="1"/>
          <p:nvPr/>
        </p:nvSpPr>
        <p:spPr>
          <a:xfrm rot="16200000">
            <a:off x="5070156" y="4368400"/>
            <a:ext cx="1363852" cy="523220"/>
          </a:xfrm>
          <a:prstGeom prst="rect">
            <a:avLst/>
          </a:prstGeom>
          <a:solidFill>
            <a:schemeClr val="bg1"/>
          </a:solidFill>
        </p:spPr>
        <p:txBody>
          <a:bodyPr wrap="square">
            <a:spAutoFit/>
          </a:bodyPr>
          <a:lstStyle/>
          <a:p>
            <a:pPr algn="ctr"/>
            <a:r>
              <a:rPr lang="en-US" sz="1400" dirty="0"/>
              <a:t>Freq Band</a:t>
            </a:r>
          </a:p>
          <a:p>
            <a:pPr algn="ctr"/>
            <a:r>
              <a:rPr lang="en-US" sz="1400" dirty="0"/>
              <a:t>(Noise)</a:t>
            </a:r>
          </a:p>
        </p:txBody>
      </p:sp>
      <p:sp>
        <p:nvSpPr>
          <p:cNvPr id="13" name="TextBox 12">
            <a:extLst>
              <a:ext uri="{FF2B5EF4-FFF2-40B4-BE49-F238E27FC236}">
                <a16:creationId xmlns:a16="http://schemas.microsoft.com/office/drawing/2014/main" id="{EBE64546-A2E5-4126-A380-0BFF97824C44}"/>
              </a:ext>
            </a:extLst>
          </p:cNvPr>
          <p:cNvSpPr txBox="1"/>
          <p:nvPr/>
        </p:nvSpPr>
        <p:spPr>
          <a:xfrm rot="16200000">
            <a:off x="5211307" y="3416841"/>
            <a:ext cx="1117855" cy="523220"/>
          </a:xfrm>
          <a:prstGeom prst="rect">
            <a:avLst/>
          </a:prstGeom>
          <a:solidFill>
            <a:schemeClr val="bg1"/>
          </a:solidFill>
        </p:spPr>
        <p:txBody>
          <a:bodyPr wrap="square">
            <a:spAutoFit/>
          </a:bodyPr>
          <a:lstStyle/>
          <a:p>
            <a:pPr algn="ctr"/>
            <a:r>
              <a:rPr lang="en-US" sz="1400" dirty="0"/>
              <a:t>Freq Band</a:t>
            </a:r>
          </a:p>
          <a:p>
            <a:pPr algn="ctr"/>
            <a:r>
              <a:rPr lang="en-US" sz="1400" dirty="0"/>
              <a:t>(Signal)</a:t>
            </a:r>
          </a:p>
        </p:txBody>
      </p:sp>
      <p:sp>
        <p:nvSpPr>
          <p:cNvPr id="17" name="TextBox 16">
            <a:extLst>
              <a:ext uri="{FF2B5EF4-FFF2-40B4-BE49-F238E27FC236}">
                <a16:creationId xmlns:a16="http://schemas.microsoft.com/office/drawing/2014/main" id="{059DF7A6-CE7E-4DA8-BA59-54DEEDAC346E}"/>
              </a:ext>
            </a:extLst>
          </p:cNvPr>
          <p:cNvSpPr txBox="1"/>
          <p:nvPr/>
        </p:nvSpPr>
        <p:spPr>
          <a:xfrm rot="16200000">
            <a:off x="-428068" y="4817336"/>
            <a:ext cx="1363850" cy="307777"/>
          </a:xfrm>
          <a:prstGeom prst="rect">
            <a:avLst/>
          </a:prstGeom>
          <a:solidFill>
            <a:schemeClr val="bg1"/>
          </a:solidFill>
        </p:spPr>
        <p:txBody>
          <a:bodyPr wrap="square">
            <a:spAutoFit/>
          </a:bodyPr>
          <a:lstStyle/>
          <a:p>
            <a:r>
              <a:rPr lang="en-US" sz="1400" dirty="0"/>
              <a:t>PhaseNet Phase</a:t>
            </a:r>
          </a:p>
        </p:txBody>
      </p:sp>
      <p:sp>
        <p:nvSpPr>
          <p:cNvPr id="21" name="TextBox 20">
            <a:extLst>
              <a:ext uri="{FF2B5EF4-FFF2-40B4-BE49-F238E27FC236}">
                <a16:creationId xmlns:a16="http://schemas.microsoft.com/office/drawing/2014/main" id="{8FBA23CA-9B10-404B-85A8-2EEBFA325C57}"/>
              </a:ext>
            </a:extLst>
          </p:cNvPr>
          <p:cNvSpPr txBox="1"/>
          <p:nvPr/>
        </p:nvSpPr>
        <p:spPr>
          <a:xfrm>
            <a:off x="1212980" y="1119691"/>
            <a:ext cx="7663542" cy="738664"/>
          </a:xfrm>
          <a:prstGeom prst="rect">
            <a:avLst/>
          </a:prstGeom>
          <a:solidFill>
            <a:schemeClr val="bg1"/>
          </a:solidFill>
        </p:spPr>
        <p:txBody>
          <a:bodyPr wrap="square">
            <a:spAutoFit/>
          </a:bodyPr>
          <a:lstStyle/>
          <a:p>
            <a:r>
              <a:rPr lang="en-US" sz="1400" dirty="0"/>
              <a:t>The UGEB spans May 15</a:t>
            </a:r>
            <a:r>
              <a:rPr lang="en-US" sz="1400" baseline="30000" dirty="0"/>
              <a:t>th</a:t>
            </a:r>
            <a:r>
              <a:rPr lang="en-US" sz="1400" dirty="0"/>
              <a:t> 2010 – May 29</a:t>
            </a:r>
            <a:r>
              <a:rPr lang="en-US" sz="1400" baseline="30000" dirty="0"/>
              <a:t>th</a:t>
            </a:r>
            <a:r>
              <a:rPr lang="en-US" sz="1400" dirty="0"/>
              <a:t> 2010 and consists of approximately 11,000 human-analyst-built events.  The UGEB was constructed by first starting with LEB’s 1650 events from the same time-period.  Note that our LEB training datasets excluded waveforms from this two-week time period. </a:t>
            </a:r>
          </a:p>
        </p:txBody>
      </p:sp>
      <p:sp>
        <p:nvSpPr>
          <p:cNvPr id="48" name="TextBox 47">
            <a:extLst>
              <a:ext uri="{FF2B5EF4-FFF2-40B4-BE49-F238E27FC236}">
                <a16:creationId xmlns:a16="http://schemas.microsoft.com/office/drawing/2014/main" id="{FA8F67CD-3B1F-4686-B50D-514634A19B5B}"/>
              </a:ext>
            </a:extLst>
          </p:cNvPr>
          <p:cNvSpPr txBox="1"/>
          <p:nvPr/>
        </p:nvSpPr>
        <p:spPr>
          <a:xfrm>
            <a:off x="4029530" y="5869568"/>
            <a:ext cx="3526343" cy="276999"/>
          </a:xfrm>
          <a:prstGeom prst="rect">
            <a:avLst/>
          </a:prstGeom>
          <a:noFill/>
        </p:spPr>
        <p:txBody>
          <a:bodyPr wrap="square">
            <a:spAutoFit/>
          </a:bodyPr>
          <a:lstStyle/>
          <a:p>
            <a:r>
              <a:rPr lang="en-US" sz="1200" dirty="0"/>
              <a:t>Each heat-map bin is normalized by the max element</a:t>
            </a:r>
          </a:p>
        </p:txBody>
      </p:sp>
      <p:sp>
        <p:nvSpPr>
          <p:cNvPr id="50" name="TextBox 49">
            <a:extLst>
              <a:ext uri="{FF2B5EF4-FFF2-40B4-BE49-F238E27FC236}">
                <a16:creationId xmlns:a16="http://schemas.microsoft.com/office/drawing/2014/main" id="{014FD9CD-A2A4-43CD-BA01-C41D9E4E9CEA}"/>
              </a:ext>
            </a:extLst>
          </p:cNvPr>
          <p:cNvSpPr txBox="1"/>
          <p:nvPr/>
        </p:nvSpPr>
        <p:spPr>
          <a:xfrm rot="16200000">
            <a:off x="-344819" y="3639725"/>
            <a:ext cx="1028688" cy="307777"/>
          </a:xfrm>
          <a:prstGeom prst="rect">
            <a:avLst/>
          </a:prstGeom>
          <a:solidFill>
            <a:schemeClr val="bg1"/>
          </a:solidFill>
        </p:spPr>
        <p:txBody>
          <a:bodyPr wrap="square">
            <a:spAutoFit/>
          </a:bodyPr>
          <a:lstStyle/>
          <a:p>
            <a:r>
              <a:rPr lang="en-US" sz="1400" dirty="0"/>
              <a:t>Delta (deg)</a:t>
            </a:r>
          </a:p>
        </p:txBody>
      </p:sp>
      <p:sp>
        <p:nvSpPr>
          <p:cNvPr id="52" name="TextBox 51">
            <a:extLst>
              <a:ext uri="{FF2B5EF4-FFF2-40B4-BE49-F238E27FC236}">
                <a16:creationId xmlns:a16="http://schemas.microsoft.com/office/drawing/2014/main" id="{47180AB8-A9C1-4DB8-BCA8-2DB726FB244E}"/>
              </a:ext>
            </a:extLst>
          </p:cNvPr>
          <p:cNvSpPr txBox="1"/>
          <p:nvPr/>
        </p:nvSpPr>
        <p:spPr>
          <a:xfrm>
            <a:off x="1723431" y="1830308"/>
            <a:ext cx="1545872" cy="338554"/>
          </a:xfrm>
          <a:prstGeom prst="rect">
            <a:avLst/>
          </a:prstGeom>
          <a:solidFill>
            <a:schemeClr val="bg1"/>
          </a:solidFill>
        </p:spPr>
        <p:txBody>
          <a:bodyPr wrap="square">
            <a:spAutoFit/>
          </a:bodyPr>
          <a:lstStyle/>
          <a:p>
            <a:r>
              <a:rPr lang="en-US" sz="1600" dirty="0"/>
              <a:t>Phase Statistics</a:t>
            </a:r>
          </a:p>
        </p:txBody>
      </p:sp>
      <p:sp>
        <p:nvSpPr>
          <p:cNvPr id="53" name="TextBox 52">
            <a:extLst>
              <a:ext uri="{FF2B5EF4-FFF2-40B4-BE49-F238E27FC236}">
                <a16:creationId xmlns:a16="http://schemas.microsoft.com/office/drawing/2014/main" id="{0D2AB724-4D34-4896-994C-05949544F019}"/>
              </a:ext>
            </a:extLst>
          </p:cNvPr>
          <p:cNvSpPr txBox="1"/>
          <p:nvPr/>
        </p:nvSpPr>
        <p:spPr>
          <a:xfrm rot="16200000">
            <a:off x="-169704" y="2475648"/>
            <a:ext cx="724861" cy="338554"/>
          </a:xfrm>
          <a:prstGeom prst="rect">
            <a:avLst/>
          </a:prstGeom>
          <a:solidFill>
            <a:schemeClr val="bg1"/>
          </a:solidFill>
        </p:spPr>
        <p:txBody>
          <a:bodyPr wrap="square">
            <a:spAutoFit/>
          </a:bodyPr>
          <a:lstStyle/>
          <a:p>
            <a:r>
              <a:rPr lang="en-US" sz="1600" dirty="0"/>
              <a:t>Count</a:t>
            </a:r>
          </a:p>
        </p:txBody>
      </p:sp>
      <p:sp>
        <p:nvSpPr>
          <p:cNvPr id="54" name="TextBox 53">
            <a:extLst>
              <a:ext uri="{FF2B5EF4-FFF2-40B4-BE49-F238E27FC236}">
                <a16:creationId xmlns:a16="http://schemas.microsoft.com/office/drawing/2014/main" id="{418C84CA-3576-47DB-9905-EE247BA02607}"/>
              </a:ext>
            </a:extLst>
          </p:cNvPr>
          <p:cNvSpPr txBox="1"/>
          <p:nvPr/>
        </p:nvSpPr>
        <p:spPr>
          <a:xfrm>
            <a:off x="1723431" y="5822449"/>
            <a:ext cx="1586077" cy="307777"/>
          </a:xfrm>
          <a:prstGeom prst="rect">
            <a:avLst/>
          </a:prstGeom>
          <a:solidFill>
            <a:schemeClr val="bg1"/>
          </a:solidFill>
        </p:spPr>
        <p:txBody>
          <a:bodyPr wrap="square">
            <a:spAutoFit/>
          </a:bodyPr>
          <a:lstStyle/>
          <a:p>
            <a:r>
              <a:rPr lang="en-US" sz="1400" dirty="0"/>
              <a:t>Associated Phase</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Precision and Recall</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2EE4DA2E-92E8-4367-98A4-305354EA980D}"/>
              </a:ext>
            </a:extLst>
          </p:cNvPr>
          <p:cNvPicPr>
            <a:picLocks noChangeAspect="1"/>
          </p:cNvPicPr>
          <p:nvPr/>
        </p:nvPicPr>
        <p:blipFill>
          <a:blip r:embed="rId2"/>
          <a:stretch>
            <a:fillRect/>
          </a:stretch>
        </p:blipFill>
        <p:spPr>
          <a:xfrm>
            <a:off x="5381412" y="2057365"/>
            <a:ext cx="5433509" cy="2094761"/>
          </a:xfrm>
          <a:prstGeom prst="rect">
            <a:avLst/>
          </a:prstGeom>
        </p:spPr>
      </p:pic>
      <p:sp>
        <p:nvSpPr>
          <p:cNvPr id="25" name="TextBox 24">
            <a:extLst>
              <a:ext uri="{FF2B5EF4-FFF2-40B4-BE49-F238E27FC236}">
                <a16:creationId xmlns:a16="http://schemas.microsoft.com/office/drawing/2014/main" id="{AB0B8734-5F38-439F-96E4-EDF426D854BB}"/>
              </a:ext>
            </a:extLst>
          </p:cNvPr>
          <p:cNvSpPr txBox="1"/>
          <p:nvPr/>
        </p:nvSpPr>
        <p:spPr>
          <a:xfrm>
            <a:off x="6731623" y="4171725"/>
            <a:ext cx="3694571" cy="954107"/>
          </a:xfrm>
          <a:prstGeom prst="rect">
            <a:avLst/>
          </a:prstGeom>
          <a:solidFill>
            <a:schemeClr val="bg1"/>
          </a:solidFill>
        </p:spPr>
        <p:txBody>
          <a:bodyPr wrap="square" rtlCol="0">
            <a:spAutoFit/>
          </a:bodyPr>
          <a:lstStyle/>
          <a:p>
            <a:r>
              <a:rPr lang="en-US" sz="1400" b="1" dirty="0"/>
              <a:t>Unanticipated Result: </a:t>
            </a:r>
          </a:p>
          <a:p>
            <a:r>
              <a:rPr lang="en-US" sz="1400" dirty="0"/>
              <a:t>ETHZ and STEAD SeisBench models did well on teleseismic signals with respect to the LEB Models.</a:t>
            </a:r>
          </a:p>
        </p:txBody>
      </p:sp>
      <p:sp>
        <p:nvSpPr>
          <p:cNvPr id="26" name="Rectangle 25">
            <a:extLst>
              <a:ext uri="{FF2B5EF4-FFF2-40B4-BE49-F238E27FC236}">
                <a16:creationId xmlns:a16="http://schemas.microsoft.com/office/drawing/2014/main" id="{2B87237C-53E5-4F13-8631-AFCC19121FEC}"/>
              </a:ext>
            </a:extLst>
          </p:cNvPr>
          <p:cNvSpPr/>
          <p:nvPr/>
        </p:nvSpPr>
        <p:spPr>
          <a:xfrm>
            <a:off x="9136205" y="2921843"/>
            <a:ext cx="463538" cy="142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7BC04CF-D13C-4E89-BAA3-12E4B6A3C023}"/>
              </a:ext>
            </a:extLst>
          </p:cNvPr>
          <p:cNvSpPr/>
          <p:nvPr/>
        </p:nvSpPr>
        <p:spPr>
          <a:xfrm>
            <a:off x="9733407" y="3957975"/>
            <a:ext cx="410233" cy="136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1872CE9-7BFD-4FB6-A8B3-4C3B3C22195C}"/>
              </a:ext>
            </a:extLst>
          </p:cNvPr>
          <p:cNvSpPr/>
          <p:nvPr/>
        </p:nvSpPr>
        <p:spPr>
          <a:xfrm>
            <a:off x="10280760" y="2921843"/>
            <a:ext cx="463538" cy="136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C500883-9A40-4333-A72F-2B8A4F72D9B6}"/>
              </a:ext>
            </a:extLst>
          </p:cNvPr>
          <p:cNvSpPr txBox="1"/>
          <p:nvPr/>
        </p:nvSpPr>
        <p:spPr>
          <a:xfrm>
            <a:off x="6805110" y="1622173"/>
            <a:ext cx="2227016" cy="307777"/>
          </a:xfrm>
          <a:prstGeom prst="rect">
            <a:avLst/>
          </a:prstGeom>
          <a:noFill/>
        </p:spPr>
        <p:txBody>
          <a:bodyPr wrap="square" rtlCol="0">
            <a:spAutoFit/>
          </a:bodyPr>
          <a:lstStyle/>
          <a:p>
            <a:r>
              <a:rPr lang="en-US" sz="1400" b="1" dirty="0"/>
              <a:t>True Positives by Phase</a:t>
            </a:r>
          </a:p>
        </p:txBody>
      </p:sp>
      <p:sp>
        <p:nvSpPr>
          <p:cNvPr id="30" name="TextBox 29">
            <a:extLst>
              <a:ext uri="{FF2B5EF4-FFF2-40B4-BE49-F238E27FC236}">
                <a16:creationId xmlns:a16="http://schemas.microsoft.com/office/drawing/2014/main" id="{678E406E-B1EC-4E3F-8541-D54DCDB42245}"/>
              </a:ext>
            </a:extLst>
          </p:cNvPr>
          <p:cNvSpPr txBox="1"/>
          <p:nvPr/>
        </p:nvSpPr>
        <p:spPr>
          <a:xfrm>
            <a:off x="826824" y="1227542"/>
            <a:ext cx="3823307" cy="307777"/>
          </a:xfrm>
          <a:prstGeom prst="rect">
            <a:avLst/>
          </a:prstGeom>
          <a:noFill/>
        </p:spPr>
        <p:txBody>
          <a:bodyPr wrap="square">
            <a:spAutoFit/>
          </a:bodyPr>
          <a:lstStyle/>
          <a:p>
            <a:r>
              <a:rPr lang="en-US" sz="1400" b="1" dirty="0"/>
              <a:t>Precision and Recall versus Detection Threshold</a:t>
            </a:r>
          </a:p>
        </p:txBody>
      </p:sp>
      <p:sp>
        <p:nvSpPr>
          <p:cNvPr id="31" name="TextBox 30">
            <a:extLst>
              <a:ext uri="{FF2B5EF4-FFF2-40B4-BE49-F238E27FC236}">
                <a16:creationId xmlns:a16="http://schemas.microsoft.com/office/drawing/2014/main" id="{BF7EF54B-9D92-4ED8-8174-5E7BA6EAC7C8}"/>
              </a:ext>
            </a:extLst>
          </p:cNvPr>
          <p:cNvSpPr txBox="1"/>
          <p:nvPr/>
        </p:nvSpPr>
        <p:spPr>
          <a:xfrm>
            <a:off x="4446614" y="1211905"/>
            <a:ext cx="1411861" cy="769441"/>
          </a:xfrm>
          <a:prstGeom prst="rect">
            <a:avLst/>
          </a:prstGeom>
          <a:noFill/>
        </p:spPr>
        <p:txBody>
          <a:bodyPr wrap="square">
            <a:spAutoFit/>
          </a:bodyPr>
          <a:lstStyle/>
          <a:p>
            <a:r>
              <a:rPr lang="en-US" sz="1100" b="1" dirty="0"/>
              <a:t>Cell format</a:t>
            </a:r>
          </a:p>
          <a:p>
            <a:r>
              <a:rPr lang="en-US" sz="1100" i="1" dirty="0"/>
              <a:t>Precision, Recall, F1</a:t>
            </a:r>
          </a:p>
          <a:p>
            <a:r>
              <a:rPr lang="en-US" sz="1100" i="1" dirty="0"/>
              <a:t>False Count, True Count</a:t>
            </a:r>
          </a:p>
        </p:txBody>
      </p:sp>
      <p:sp>
        <p:nvSpPr>
          <p:cNvPr id="32" name="TextBox 31">
            <a:extLst>
              <a:ext uri="{FF2B5EF4-FFF2-40B4-BE49-F238E27FC236}">
                <a16:creationId xmlns:a16="http://schemas.microsoft.com/office/drawing/2014/main" id="{6F553919-1B66-4800-919B-6C9E7F861B45}"/>
              </a:ext>
            </a:extLst>
          </p:cNvPr>
          <p:cNvSpPr txBox="1"/>
          <p:nvPr/>
        </p:nvSpPr>
        <p:spPr>
          <a:xfrm>
            <a:off x="9363906" y="1535319"/>
            <a:ext cx="1322027" cy="430887"/>
          </a:xfrm>
          <a:prstGeom prst="rect">
            <a:avLst/>
          </a:prstGeom>
          <a:noFill/>
        </p:spPr>
        <p:txBody>
          <a:bodyPr wrap="square">
            <a:spAutoFit/>
          </a:bodyPr>
          <a:lstStyle/>
          <a:p>
            <a:r>
              <a:rPr lang="en-US" sz="1100" b="1" dirty="0"/>
              <a:t>Cell format</a:t>
            </a:r>
          </a:p>
          <a:p>
            <a:r>
              <a:rPr lang="en-US" sz="1100" i="1" dirty="0"/>
              <a:t>True Count, Recall</a:t>
            </a:r>
          </a:p>
        </p:txBody>
      </p:sp>
      <p:cxnSp>
        <p:nvCxnSpPr>
          <p:cNvPr id="33" name="Straight Arrow Connector 32">
            <a:extLst>
              <a:ext uri="{FF2B5EF4-FFF2-40B4-BE49-F238E27FC236}">
                <a16:creationId xmlns:a16="http://schemas.microsoft.com/office/drawing/2014/main" id="{36AF81C8-4D69-4AEC-93AE-25FEDD26890E}"/>
              </a:ext>
            </a:extLst>
          </p:cNvPr>
          <p:cNvCxnSpPr>
            <a:cxnSpLocks/>
          </p:cNvCxnSpPr>
          <p:nvPr/>
        </p:nvCxnSpPr>
        <p:spPr>
          <a:xfrm flipV="1">
            <a:off x="8965769" y="3107664"/>
            <a:ext cx="170436" cy="124190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1E6B41-6AFD-4CF6-912F-B20387BFE3BE}"/>
              </a:ext>
            </a:extLst>
          </p:cNvPr>
          <p:cNvCxnSpPr>
            <a:cxnSpLocks/>
          </p:cNvCxnSpPr>
          <p:nvPr/>
        </p:nvCxnSpPr>
        <p:spPr>
          <a:xfrm flipV="1">
            <a:off x="9136205" y="4006102"/>
            <a:ext cx="585602" cy="36156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492E6101-CA6A-4B4D-BBAA-767CFB21D629}"/>
              </a:ext>
            </a:extLst>
          </p:cNvPr>
          <p:cNvPicPr>
            <a:picLocks noChangeAspect="1"/>
          </p:cNvPicPr>
          <p:nvPr/>
        </p:nvPicPr>
        <p:blipFill>
          <a:blip r:embed="rId3"/>
          <a:stretch>
            <a:fillRect/>
          </a:stretch>
        </p:blipFill>
        <p:spPr>
          <a:xfrm>
            <a:off x="447852" y="3185297"/>
            <a:ext cx="4630716" cy="2564898"/>
          </a:xfrm>
          <a:prstGeom prst="rect">
            <a:avLst/>
          </a:prstGeom>
        </p:spPr>
      </p:pic>
      <p:pic>
        <p:nvPicPr>
          <p:cNvPr id="36" name="Picture 35">
            <a:extLst>
              <a:ext uri="{FF2B5EF4-FFF2-40B4-BE49-F238E27FC236}">
                <a16:creationId xmlns:a16="http://schemas.microsoft.com/office/drawing/2014/main" id="{66685977-8D4B-4417-9096-F14223EA1CE5}"/>
              </a:ext>
            </a:extLst>
          </p:cNvPr>
          <p:cNvPicPr>
            <a:picLocks noChangeAspect="1"/>
          </p:cNvPicPr>
          <p:nvPr/>
        </p:nvPicPr>
        <p:blipFill>
          <a:blip r:embed="rId4"/>
          <a:stretch>
            <a:fillRect/>
          </a:stretch>
        </p:blipFill>
        <p:spPr>
          <a:xfrm>
            <a:off x="433972" y="1753723"/>
            <a:ext cx="4644596" cy="1688365"/>
          </a:xfrm>
          <a:prstGeom prst="rect">
            <a:avLst/>
          </a:prstGeom>
        </p:spPr>
      </p:pic>
      <p:sp>
        <p:nvSpPr>
          <p:cNvPr id="37" name="Rectangle 36">
            <a:extLst>
              <a:ext uri="{FF2B5EF4-FFF2-40B4-BE49-F238E27FC236}">
                <a16:creationId xmlns:a16="http://schemas.microsoft.com/office/drawing/2014/main" id="{0D2500B3-4755-4B55-AF92-9AFD494F75FD}"/>
              </a:ext>
            </a:extLst>
          </p:cNvPr>
          <p:cNvSpPr/>
          <p:nvPr/>
        </p:nvSpPr>
        <p:spPr>
          <a:xfrm>
            <a:off x="3494870" y="4011569"/>
            <a:ext cx="767165" cy="254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135B7F6-5608-4663-9B28-2A9CB48D1A2B}"/>
              </a:ext>
            </a:extLst>
          </p:cNvPr>
          <p:cNvSpPr/>
          <p:nvPr/>
        </p:nvSpPr>
        <p:spPr>
          <a:xfrm>
            <a:off x="2738478" y="2872201"/>
            <a:ext cx="756392" cy="232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290631A-A789-46D1-B731-E379DFA403DD}"/>
              </a:ext>
            </a:extLst>
          </p:cNvPr>
          <p:cNvSpPr/>
          <p:nvPr/>
        </p:nvSpPr>
        <p:spPr>
          <a:xfrm>
            <a:off x="2738478" y="2597905"/>
            <a:ext cx="756392" cy="235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7658295-CFEC-4BA7-82B7-00298D3696C4}"/>
              </a:ext>
            </a:extLst>
          </p:cNvPr>
          <p:cNvSpPr/>
          <p:nvPr/>
        </p:nvSpPr>
        <p:spPr>
          <a:xfrm>
            <a:off x="2738478" y="2311503"/>
            <a:ext cx="756392" cy="235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2F1DBE4-A48D-43B3-8A2D-767336CDAD06}"/>
              </a:ext>
            </a:extLst>
          </p:cNvPr>
          <p:cNvSpPr/>
          <p:nvPr/>
        </p:nvSpPr>
        <p:spPr>
          <a:xfrm>
            <a:off x="1952786" y="1998956"/>
            <a:ext cx="761489" cy="284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B7DA3D7F-A418-4089-B744-E2CEDEDE3139}"/>
              </a:ext>
            </a:extLst>
          </p:cNvPr>
          <p:cNvSpPr txBox="1"/>
          <p:nvPr/>
        </p:nvSpPr>
        <p:spPr>
          <a:xfrm rot="16200000">
            <a:off x="-331118" y="2310314"/>
            <a:ext cx="1173997" cy="307777"/>
          </a:xfrm>
          <a:prstGeom prst="rect">
            <a:avLst/>
          </a:prstGeom>
          <a:noFill/>
        </p:spPr>
        <p:txBody>
          <a:bodyPr wrap="square">
            <a:spAutoFit/>
          </a:bodyPr>
          <a:lstStyle/>
          <a:p>
            <a:r>
              <a:rPr lang="en-US" sz="1400" dirty="0"/>
              <a:t>IMS Models</a:t>
            </a:r>
          </a:p>
        </p:txBody>
      </p:sp>
      <p:sp>
        <p:nvSpPr>
          <p:cNvPr id="43" name="Rectangle 42">
            <a:extLst>
              <a:ext uri="{FF2B5EF4-FFF2-40B4-BE49-F238E27FC236}">
                <a16:creationId xmlns:a16="http://schemas.microsoft.com/office/drawing/2014/main" id="{1CC30248-EA8F-436F-AB64-0199809856E0}"/>
              </a:ext>
            </a:extLst>
          </p:cNvPr>
          <p:cNvSpPr/>
          <p:nvPr/>
        </p:nvSpPr>
        <p:spPr>
          <a:xfrm>
            <a:off x="489881" y="3455020"/>
            <a:ext cx="4588687" cy="279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Connector: Elbow 43">
            <a:extLst>
              <a:ext uri="{FF2B5EF4-FFF2-40B4-BE49-F238E27FC236}">
                <a16:creationId xmlns:a16="http://schemas.microsoft.com/office/drawing/2014/main" id="{A31340B9-F7B5-44C2-BEEB-047A8D052C92}"/>
              </a:ext>
            </a:extLst>
          </p:cNvPr>
          <p:cNvCxnSpPr>
            <a:cxnSpLocks/>
            <a:stCxn id="43" idx="3"/>
            <a:endCxn id="45" idx="3"/>
          </p:cNvCxnSpPr>
          <p:nvPr/>
        </p:nvCxnSpPr>
        <p:spPr>
          <a:xfrm flipH="1">
            <a:off x="4764726" y="3594910"/>
            <a:ext cx="313842" cy="2682350"/>
          </a:xfrm>
          <a:prstGeom prst="bentConnector3">
            <a:avLst>
              <a:gd name="adj1" fmla="val -7283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E3B96F1-39F1-440F-BE85-2CC5AF8F8019}"/>
              </a:ext>
            </a:extLst>
          </p:cNvPr>
          <p:cNvSpPr txBox="1"/>
          <p:nvPr/>
        </p:nvSpPr>
        <p:spPr>
          <a:xfrm>
            <a:off x="674176" y="5907928"/>
            <a:ext cx="4090550" cy="738664"/>
          </a:xfrm>
          <a:prstGeom prst="rect">
            <a:avLst/>
          </a:prstGeom>
          <a:noFill/>
          <a:ln>
            <a:solidFill>
              <a:schemeClr val="tx1"/>
            </a:solidFill>
          </a:ln>
        </p:spPr>
        <p:txBody>
          <a:bodyPr wrap="square" rtlCol="0">
            <a:spAutoFit/>
          </a:bodyPr>
          <a:lstStyle/>
          <a:p>
            <a:r>
              <a:rPr lang="en-US" sz="1400" dirty="0"/>
              <a:t>Notice the number of true positives remains high relative to other SeisBench models.  See the next slide for a visualization.</a:t>
            </a:r>
          </a:p>
        </p:txBody>
      </p:sp>
      <p:sp>
        <p:nvSpPr>
          <p:cNvPr id="46" name="TextBox 45">
            <a:extLst>
              <a:ext uri="{FF2B5EF4-FFF2-40B4-BE49-F238E27FC236}">
                <a16:creationId xmlns:a16="http://schemas.microsoft.com/office/drawing/2014/main" id="{AF643EEA-636B-439E-A8AC-88F8F7CE44E6}"/>
              </a:ext>
            </a:extLst>
          </p:cNvPr>
          <p:cNvSpPr txBox="1"/>
          <p:nvPr/>
        </p:nvSpPr>
        <p:spPr>
          <a:xfrm rot="16200000">
            <a:off x="-550317" y="4547098"/>
            <a:ext cx="1585394" cy="307777"/>
          </a:xfrm>
          <a:prstGeom prst="rect">
            <a:avLst/>
          </a:prstGeom>
          <a:noFill/>
        </p:spPr>
        <p:txBody>
          <a:bodyPr wrap="square">
            <a:spAutoFit/>
          </a:bodyPr>
          <a:lstStyle/>
          <a:p>
            <a:r>
              <a:rPr lang="en-US" sz="1400" dirty="0"/>
              <a:t>SeisBench Models</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91412"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PhaseNet Response versus Signal SNR for True Positives</a:t>
            </a:r>
            <a:endParaRPr lang="en-AT"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E6941DA9-9D6D-4C03-88A2-C294CA33E85B}"/>
              </a:ext>
            </a:extLst>
          </p:cNvPr>
          <p:cNvPicPr>
            <a:picLocks noChangeAspect="1"/>
          </p:cNvPicPr>
          <p:nvPr/>
        </p:nvPicPr>
        <p:blipFill>
          <a:blip r:embed="rId2"/>
          <a:stretch>
            <a:fillRect/>
          </a:stretch>
        </p:blipFill>
        <p:spPr>
          <a:xfrm>
            <a:off x="5602237" y="1631692"/>
            <a:ext cx="5128055" cy="4020043"/>
          </a:xfrm>
          <a:prstGeom prst="rect">
            <a:avLst/>
          </a:prstGeom>
        </p:spPr>
      </p:pic>
      <p:pic>
        <p:nvPicPr>
          <p:cNvPr id="48" name="Picture 47">
            <a:extLst>
              <a:ext uri="{FF2B5EF4-FFF2-40B4-BE49-F238E27FC236}">
                <a16:creationId xmlns:a16="http://schemas.microsoft.com/office/drawing/2014/main" id="{EC07CAA3-5E2D-4929-B138-A31BAF502F58}"/>
              </a:ext>
            </a:extLst>
          </p:cNvPr>
          <p:cNvPicPr>
            <a:picLocks noChangeAspect="1"/>
          </p:cNvPicPr>
          <p:nvPr/>
        </p:nvPicPr>
        <p:blipFill>
          <a:blip r:embed="rId3"/>
          <a:stretch>
            <a:fillRect/>
          </a:stretch>
        </p:blipFill>
        <p:spPr>
          <a:xfrm>
            <a:off x="353093" y="1750054"/>
            <a:ext cx="4500300" cy="3511915"/>
          </a:xfrm>
          <a:prstGeom prst="rect">
            <a:avLst/>
          </a:prstGeom>
        </p:spPr>
      </p:pic>
      <p:sp>
        <p:nvSpPr>
          <p:cNvPr id="49" name="TextBox 48">
            <a:extLst>
              <a:ext uri="{FF2B5EF4-FFF2-40B4-BE49-F238E27FC236}">
                <a16:creationId xmlns:a16="http://schemas.microsoft.com/office/drawing/2014/main" id="{4CAC7673-8DF0-464E-981F-E77080084D35}"/>
              </a:ext>
            </a:extLst>
          </p:cNvPr>
          <p:cNvSpPr txBox="1"/>
          <p:nvPr/>
        </p:nvSpPr>
        <p:spPr>
          <a:xfrm>
            <a:off x="1550217" y="1477804"/>
            <a:ext cx="2317284" cy="307777"/>
          </a:xfrm>
          <a:prstGeom prst="rect">
            <a:avLst/>
          </a:prstGeom>
          <a:noFill/>
        </p:spPr>
        <p:txBody>
          <a:bodyPr wrap="square">
            <a:spAutoFit/>
          </a:bodyPr>
          <a:lstStyle/>
          <a:p>
            <a:r>
              <a:rPr lang="en-US" sz="1400" dirty="0"/>
              <a:t>LEB PhaseNet Models</a:t>
            </a:r>
          </a:p>
        </p:txBody>
      </p:sp>
      <p:sp>
        <p:nvSpPr>
          <p:cNvPr id="50" name="TextBox 49">
            <a:extLst>
              <a:ext uri="{FF2B5EF4-FFF2-40B4-BE49-F238E27FC236}">
                <a16:creationId xmlns:a16="http://schemas.microsoft.com/office/drawing/2014/main" id="{F5DF6AAA-3E93-4C9F-B899-F7F93DBF1D81}"/>
              </a:ext>
            </a:extLst>
          </p:cNvPr>
          <p:cNvSpPr txBox="1"/>
          <p:nvPr/>
        </p:nvSpPr>
        <p:spPr>
          <a:xfrm>
            <a:off x="7296088" y="1400206"/>
            <a:ext cx="1537592" cy="307777"/>
          </a:xfrm>
          <a:prstGeom prst="rect">
            <a:avLst/>
          </a:prstGeom>
          <a:noFill/>
        </p:spPr>
        <p:txBody>
          <a:bodyPr wrap="square">
            <a:spAutoFit/>
          </a:bodyPr>
          <a:lstStyle/>
          <a:p>
            <a:r>
              <a:rPr lang="en-US" sz="1400" dirty="0"/>
              <a:t>SeisBench Models</a:t>
            </a:r>
          </a:p>
        </p:txBody>
      </p:sp>
      <p:sp>
        <p:nvSpPr>
          <p:cNvPr id="51" name="TextBox 50">
            <a:extLst>
              <a:ext uri="{FF2B5EF4-FFF2-40B4-BE49-F238E27FC236}">
                <a16:creationId xmlns:a16="http://schemas.microsoft.com/office/drawing/2014/main" id="{F7E5A530-3898-4669-8F48-9FBCB97C2CBE}"/>
              </a:ext>
            </a:extLst>
          </p:cNvPr>
          <p:cNvSpPr txBox="1"/>
          <p:nvPr/>
        </p:nvSpPr>
        <p:spPr>
          <a:xfrm>
            <a:off x="3717799" y="1331526"/>
            <a:ext cx="3214878" cy="246221"/>
          </a:xfrm>
          <a:prstGeom prst="rect">
            <a:avLst/>
          </a:prstGeom>
          <a:noFill/>
        </p:spPr>
        <p:txBody>
          <a:bodyPr wrap="square">
            <a:spAutoFit/>
          </a:bodyPr>
          <a:lstStyle/>
          <a:p>
            <a:r>
              <a:rPr lang="en-US" sz="1000" dirty="0"/>
              <a:t>Each heat-map bin is normalized by the max element</a:t>
            </a:r>
          </a:p>
        </p:txBody>
      </p:sp>
      <p:sp>
        <p:nvSpPr>
          <p:cNvPr id="52" name="TextBox 51">
            <a:extLst>
              <a:ext uri="{FF2B5EF4-FFF2-40B4-BE49-F238E27FC236}">
                <a16:creationId xmlns:a16="http://schemas.microsoft.com/office/drawing/2014/main" id="{452FB176-E3A9-4CF1-8F95-C7A7258C463B}"/>
              </a:ext>
            </a:extLst>
          </p:cNvPr>
          <p:cNvSpPr txBox="1"/>
          <p:nvPr/>
        </p:nvSpPr>
        <p:spPr>
          <a:xfrm rot="16200000">
            <a:off x="4736972" y="3466848"/>
            <a:ext cx="1453532" cy="276999"/>
          </a:xfrm>
          <a:prstGeom prst="rect">
            <a:avLst/>
          </a:prstGeom>
          <a:noFill/>
        </p:spPr>
        <p:txBody>
          <a:bodyPr wrap="square">
            <a:spAutoFit/>
          </a:bodyPr>
          <a:lstStyle/>
          <a:p>
            <a:r>
              <a:rPr lang="en-US" sz="1200" dirty="0"/>
              <a:t>PhaseNet Response </a:t>
            </a:r>
          </a:p>
        </p:txBody>
      </p:sp>
      <p:sp>
        <p:nvSpPr>
          <p:cNvPr id="53" name="TextBox 52">
            <a:extLst>
              <a:ext uri="{FF2B5EF4-FFF2-40B4-BE49-F238E27FC236}">
                <a16:creationId xmlns:a16="http://schemas.microsoft.com/office/drawing/2014/main" id="{CA9F96CA-DC50-4CF1-B3BB-F13E7C3F6B87}"/>
              </a:ext>
            </a:extLst>
          </p:cNvPr>
          <p:cNvSpPr txBox="1"/>
          <p:nvPr/>
        </p:nvSpPr>
        <p:spPr>
          <a:xfrm rot="16200000">
            <a:off x="-472564" y="3493736"/>
            <a:ext cx="1499102" cy="276999"/>
          </a:xfrm>
          <a:prstGeom prst="rect">
            <a:avLst/>
          </a:prstGeom>
          <a:noFill/>
        </p:spPr>
        <p:txBody>
          <a:bodyPr wrap="square">
            <a:spAutoFit/>
          </a:bodyPr>
          <a:lstStyle/>
          <a:p>
            <a:r>
              <a:rPr lang="en-US" sz="1200" dirty="0"/>
              <a:t>PhaseNet Response </a:t>
            </a:r>
          </a:p>
        </p:txBody>
      </p:sp>
      <p:sp>
        <p:nvSpPr>
          <p:cNvPr id="54" name="TextBox 53">
            <a:extLst>
              <a:ext uri="{FF2B5EF4-FFF2-40B4-BE49-F238E27FC236}">
                <a16:creationId xmlns:a16="http://schemas.microsoft.com/office/drawing/2014/main" id="{AB9F1236-64B6-4DFA-994D-4F9D2826B16B}"/>
              </a:ext>
            </a:extLst>
          </p:cNvPr>
          <p:cNvSpPr txBox="1"/>
          <p:nvPr/>
        </p:nvSpPr>
        <p:spPr>
          <a:xfrm>
            <a:off x="5240623" y="5502712"/>
            <a:ext cx="5431832" cy="1384995"/>
          </a:xfrm>
          <a:prstGeom prst="rect">
            <a:avLst/>
          </a:prstGeom>
          <a:noFill/>
        </p:spPr>
        <p:txBody>
          <a:bodyPr wrap="square">
            <a:spAutoFit/>
          </a:bodyPr>
          <a:lstStyle/>
          <a:p>
            <a:r>
              <a:rPr lang="en-US" sz="1200" dirty="0">
                <a:effectLst/>
              </a:rPr>
              <a:t>Seisbench models ETHZ, GEOFON, Iquique, SCEDC, and STEAD had response curves similar to that of the LEB models, however there are notable differences. We note that these SeisBench models have higher PNR values for lower STA/LTA response signals (compare the STA/LTA bins 2 to 3 for ETHZ with any of the LEB models). </a:t>
            </a:r>
            <a:r>
              <a:rPr lang="en-US" sz="1200" dirty="0"/>
              <a:t>W</a:t>
            </a:r>
            <a:r>
              <a:rPr lang="en-US" sz="1200" dirty="0">
                <a:effectLst/>
              </a:rPr>
              <a:t>e qualitatively rank the ETHZ model as having the best PhaseNet response due to its higher PNR mass and less spread for STA/LTA bins &gt;= 4, and its higher PNR mass for STA/LTA &lt;= 4 relative to the other models. </a:t>
            </a:r>
            <a:endParaRPr lang="en-US" sz="1200" dirty="0"/>
          </a:p>
        </p:txBody>
      </p:sp>
      <p:sp>
        <p:nvSpPr>
          <p:cNvPr id="55" name="TextBox 54">
            <a:extLst>
              <a:ext uri="{FF2B5EF4-FFF2-40B4-BE49-F238E27FC236}">
                <a16:creationId xmlns:a16="http://schemas.microsoft.com/office/drawing/2014/main" id="{A1829A70-B603-4503-82F8-0EEE3B01686F}"/>
              </a:ext>
            </a:extLst>
          </p:cNvPr>
          <p:cNvSpPr txBox="1"/>
          <p:nvPr/>
        </p:nvSpPr>
        <p:spPr>
          <a:xfrm>
            <a:off x="161078" y="5380196"/>
            <a:ext cx="4898738" cy="1200329"/>
          </a:xfrm>
          <a:prstGeom prst="rect">
            <a:avLst/>
          </a:prstGeom>
          <a:noFill/>
        </p:spPr>
        <p:txBody>
          <a:bodyPr wrap="square">
            <a:spAutoFit/>
          </a:bodyPr>
          <a:lstStyle/>
          <a:p>
            <a:r>
              <a:rPr lang="en-US" sz="1200" dirty="0">
                <a:effectLst/>
              </a:rPr>
              <a:t>PhaseNe</a:t>
            </a:r>
            <a:r>
              <a:rPr lang="en-US" sz="1200" dirty="0"/>
              <a:t>t Response </a:t>
            </a:r>
            <a:r>
              <a:rPr lang="en-US" sz="1200" dirty="0">
                <a:effectLst/>
              </a:rPr>
              <a:t>trends higher and the response spread decreases as the STA/LTA response increases. Stated in another way, as the signals become easier to detect, the PhaseNet response tends to have less spread, indicating the model is more consistent with respect to higher SNR signals.  Notice the lower PhaseNet response for STA/LTA&lt;=4.  Our training dataset signal STA/LTA threshold was 4.</a:t>
            </a:r>
            <a:endParaRPr lang="en-US" sz="1200" dirty="0"/>
          </a:p>
        </p:txBody>
      </p:sp>
      <p:sp>
        <p:nvSpPr>
          <p:cNvPr id="56" name="TextBox 55">
            <a:extLst>
              <a:ext uri="{FF2B5EF4-FFF2-40B4-BE49-F238E27FC236}">
                <a16:creationId xmlns:a16="http://schemas.microsoft.com/office/drawing/2014/main" id="{B1501119-3AF4-4AFA-8205-98CFF00B281D}"/>
              </a:ext>
            </a:extLst>
          </p:cNvPr>
          <p:cNvSpPr txBox="1"/>
          <p:nvPr/>
        </p:nvSpPr>
        <p:spPr>
          <a:xfrm>
            <a:off x="2411464" y="1073071"/>
            <a:ext cx="5476498" cy="338554"/>
          </a:xfrm>
          <a:prstGeom prst="rect">
            <a:avLst/>
          </a:prstGeom>
          <a:noFill/>
        </p:spPr>
        <p:txBody>
          <a:bodyPr wrap="square">
            <a:spAutoFit/>
          </a:bodyPr>
          <a:lstStyle/>
          <a:p>
            <a:r>
              <a:rPr lang="en-US" sz="1600" dirty="0"/>
              <a:t>PhaseNet Response to signal SNR for True Positives Detections</a:t>
            </a:r>
          </a:p>
        </p:txBody>
      </p:sp>
    </p:spTree>
    <p:extLst>
      <p:ext uri="{BB962C8B-B14F-4D97-AF65-F5344CB8AC3E}">
        <p14:creationId xmlns:p14="http://schemas.microsoft.com/office/powerpoint/2010/main" val="43205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False Positives</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9DC0DB5-98BF-4D75-8BD0-A715D9C72E53}"/>
              </a:ext>
            </a:extLst>
          </p:cNvPr>
          <p:cNvSpPr txBox="1"/>
          <p:nvPr/>
        </p:nvSpPr>
        <p:spPr>
          <a:xfrm>
            <a:off x="5835112" y="1328998"/>
            <a:ext cx="3780862" cy="338554"/>
          </a:xfrm>
          <a:prstGeom prst="rect">
            <a:avLst/>
          </a:prstGeom>
          <a:noFill/>
        </p:spPr>
        <p:txBody>
          <a:bodyPr wrap="square">
            <a:spAutoFit/>
          </a:bodyPr>
          <a:lstStyle/>
          <a:p>
            <a:r>
              <a:rPr lang="en-US" sz="1600" dirty="0"/>
              <a:t>False Positive Rates per input window</a:t>
            </a:r>
          </a:p>
        </p:txBody>
      </p:sp>
      <p:sp>
        <p:nvSpPr>
          <p:cNvPr id="17" name="TextBox 16">
            <a:extLst>
              <a:ext uri="{FF2B5EF4-FFF2-40B4-BE49-F238E27FC236}">
                <a16:creationId xmlns:a16="http://schemas.microsoft.com/office/drawing/2014/main" id="{EE2D91F5-A8B6-4FAB-809E-6893DE59BACD}"/>
              </a:ext>
            </a:extLst>
          </p:cNvPr>
          <p:cNvSpPr txBox="1"/>
          <p:nvPr/>
        </p:nvSpPr>
        <p:spPr>
          <a:xfrm>
            <a:off x="0" y="1566042"/>
            <a:ext cx="4208517" cy="2677656"/>
          </a:xfrm>
          <a:prstGeom prst="rect">
            <a:avLst/>
          </a:prstGeom>
          <a:noFill/>
        </p:spPr>
        <p:txBody>
          <a:bodyPr wrap="square">
            <a:spAutoFit/>
          </a:bodyPr>
          <a:lstStyle/>
          <a:p>
            <a:pPr marL="285750" indent="-285750">
              <a:buFont typeface="Arial" panose="020B0604020202020204" pitchFamily="34" charset="0"/>
              <a:buChar char="•"/>
            </a:pPr>
            <a:r>
              <a:rPr lang="en-US" sz="1400" dirty="0">
                <a:effectLst/>
              </a:rPr>
              <a:t>We separated the false positive detections into two types: false positives created from signal windows, and false positive detections created from noise windows.  The table to the right lists the false detections produced from noise windows, signal windows, and their detection rates.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effectLst/>
              </a:rPr>
              <a:t>Given the previous slides on recall performance and the PhaseNet response to true detections, this table shows the LEB models' primary advantage over the SeisBench models: generating fewer false detections from noise windows.</a:t>
            </a:r>
            <a:endParaRPr lang="en-US" sz="1400" dirty="0"/>
          </a:p>
        </p:txBody>
      </p:sp>
      <p:sp>
        <p:nvSpPr>
          <p:cNvPr id="18" name="TextBox 17">
            <a:extLst>
              <a:ext uri="{FF2B5EF4-FFF2-40B4-BE49-F238E27FC236}">
                <a16:creationId xmlns:a16="http://schemas.microsoft.com/office/drawing/2014/main" id="{288103C5-060C-4E12-B8FD-88DE82DB55DF}"/>
              </a:ext>
            </a:extLst>
          </p:cNvPr>
          <p:cNvSpPr txBox="1"/>
          <p:nvPr/>
        </p:nvSpPr>
        <p:spPr>
          <a:xfrm>
            <a:off x="3866827" y="4335777"/>
            <a:ext cx="6942260" cy="1600438"/>
          </a:xfrm>
          <a:prstGeom prst="rect">
            <a:avLst/>
          </a:prstGeom>
          <a:noFill/>
        </p:spPr>
        <p:txBody>
          <a:bodyPr wrap="square">
            <a:spAutoFit/>
          </a:bodyPr>
          <a:lstStyle/>
          <a:p>
            <a:r>
              <a:rPr lang="en-US" sz="1400" b="1" i="1" dirty="0">
                <a:effectLst/>
              </a:rPr>
              <a:t>Column Descriptions</a:t>
            </a:r>
          </a:p>
          <a:p>
            <a:r>
              <a:rPr lang="en-US" sz="1400" b="1" i="1" dirty="0">
                <a:effectLst/>
              </a:rPr>
              <a:t>Noise:</a:t>
            </a:r>
            <a:r>
              <a:rPr lang="en-US" sz="1400" i="1" dirty="0">
                <a:effectLst/>
              </a:rPr>
              <a:t> </a:t>
            </a:r>
            <a:r>
              <a:rPr lang="en-US" sz="1400" dirty="0">
                <a:effectLst/>
              </a:rPr>
              <a:t>false detections </a:t>
            </a:r>
            <a:r>
              <a:rPr lang="en-US" sz="1400" dirty="0"/>
              <a:t>within windows without signals</a:t>
            </a:r>
          </a:p>
          <a:p>
            <a:r>
              <a:rPr lang="en-US" sz="1400" b="1" i="1" dirty="0">
                <a:effectLst/>
              </a:rPr>
              <a:t>Sig</a:t>
            </a:r>
            <a:r>
              <a:rPr lang="en-US" sz="1400" b="1" i="1" dirty="0"/>
              <a:t>:</a:t>
            </a:r>
            <a:r>
              <a:rPr lang="en-US" sz="1400" i="1" dirty="0"/>
              <a:t> </a:t>
            </a:r>
            <a:r>
              <a:rPr lang="en-US" sz="1400" dirty="0"/>
              <a:t>false detections within windows with signals</a:t>
            </a:r>
          </a:p>
          <a:p>
            <a:r>
              <a:rPr lang="en-US" sz="1400" b="1" i="1" dirty="0">
                <a:effectLst/>
              </a:rPr>
              <a:t>Noise/Sig</a:t>
            </a:r>
            <a:r>
              <a:rPr lang="en-US" sz="1400" b="1" i="1" dirty="0"/>
              <a:t>:</a:t>
            </a:r>
            <a:r>
              <a:rPr lang="en-US" sz="1400" dirty="0"/>
              <a:t> Ratio </a:t>
            </a:r>
            <a:r>
              <a:rPr lang="en-US" sz="1400" dirty="0">
                <a:effectLst/>
              </a:rPr>
              <a:t>between noise window false detections and signal window false detections</a:t>
            </a:r>
          </a:p>
          <a:p>
            <a:r>
              <a:rPr lang="en-US" sz="1400" b="1" i="1" dirty="0">
                <a:effectLst/>
              </a:rPr>
              <a:t>UGEB Noise Win</a:t>
            </a:r>
            <a:r>
              <a:rPr lang="en-US" sz="1400" b="1" i="1" dirty="0"/>
              <a:t>:</a:t>
            </a:r>
            <a:r>
              <a:rPr lang="en-US" sz="1400" i="1" dirty="0"/>
              <a:t> </a:t>
            </a:r>
            <a:r>
              <a:rPr lang="en-US" sz="1400" dirty="0">
                <a:effectLst/>
              </a:rPr>
              <a:t>number of unique noise windows in UGEB</a:t>
            </a:r>
            <a:endParaRPr lang="en-US" sz="1400" i="1" dirty="0"/>
          </a:p>
          <a:p>
            <a:r>
              <a:rPr lang="en-US" sz="1400" b="1" i="1" dirty="0">
                <a:effectLst/>
              </a:rPr>
              <a:t>Noise Rate:</a:t>
            </a:r>
            <a:r>
              <a:rPr lang="en-US" sz="1400" i="1" dirty="0">
                <a:effectLst/>
              </a:rPr>
              <a:t> </a:t>
            </a:r>
            <a:r>
              <a:rPr lang="en-US" sz="1400" dirty="0">
                <a:effectLst/>
              </a:rPr>
              <a:t>ratio </a:t>
            </a:r>
            <a:r>
              <a:rPr lang="en-US" sz="1400" dirty="0"/>
              <a:t>between </a:t>
            </a:r>
            <a:r>
              <a:rPr lang="en-US" sz="1400" i="1" dirty="0">
                <a:effectLst/>
              </a:rPr>
              <a:t>Noise</a:t>
            </a:r>
            <a:r>
              <a:rPr lang="en-US" sz="1400" dirty="0">
                <a:effectLst/>
              </a:rPr>
              <a:t> to </a:t>
            </a:r>
            <a:r>
              <a:rPr lang="en-US" sz="1400" i="1" dirty="0">
                <a:effectLst/>
              </a:rPr>
              <a:t>UGEB</a:t>
            </a:r>
            <a:r>
              <a:rPr lang="en-US" sz="1400" dirty="0">
                <a:effectLst/>
              </a:rPr>
              <a:t> Noise Win columns The final two columns show analogous definitions for signal window false detections. </a:t>
            </a:r>
          </a:p>
        </p:txBody>
      </p:sp>
      <p:pic>
        <p:nvPicPr>
          <p:cNvPr id="19" name="Picture 18">
            <a:extLst>
              <a:ext uri="{FF2B5EF4-FFF2-40B4-BE49-F238E27FC236}">
                <a16:creationId xmlns:a16="http://schemas.microsoft.com/office/drawing/2014/main" id="{50A0DBA7-C923-4437-9F95-70E0CF8F8DAE}"/>
              </a:ext>
            </a:extLst>
          </p:cNvPr>
          <p:cNvPicPr>
            <a:picLocks noChangeAspect="1"/>
          </p:cNvPicPr>
          <p:nvPr/>
        </p:nvPicPr>
        <p:blipFill>
          <a:blip r:embed="rId2"/>
          <a:stretch>
            <a:fillRect/>
          </a:stretch>
        </p:blipFill>
        <p:spPr>
          <a:xfrm>
            <a:off x="4178510" y="1717921"/>
            <a:ext cx="6443309" cy="2525777"/>
          </a:xfrm>
          <a:prstGeom prst="rect">
            <a:avLst/>
          </a:prstGeom>
        </p:spPr>
      </p:pic>
    </p:spTree>
    <p:extLst>
      <p:ext uri="{BB962C8B-B14F-4D97-AF65-F5344CB8AC3E}">
        <p14:creationId xmlns:p14="http://schemas.microsoft.com/office/powerpoint/2010/main" val="292399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0C25882-5AAC-4772-A798-659E5D2F0981}"/>
              </a:ext>
            </a:extLst>
          </p:cNvPr>
          <p:cNvSpPr txBox="1"/>
          <p:nvPr/>
        </p:nvSpPr>
        <p:spPr>
          <a:xfrm>
            <a:off x="371445" y="1972345"/>
            <a:ext cx="941767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We found the primary advantage of training with IMS data over using the SeisBench models, was the suppression of the false detections on noise windows.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Unanticipated Result: Relative to the IMS-trained models, ETHZ and STEAD SeisBench models did well on teleseismic signals.</a:t>
            </a:r>
          </a:p>
          <a:p>
            <a:endParaRPr lang="en-US" sz="1600" dirty="0"/>
          </a:p>
          <a:p>
            <a:pPr marL="285750" indent="-285750">
              <a:buFont typeface="Arial" panose="020B0604020202020204" pitchFamily="34" charset="0"/>
              <a:buChar char="•"/>
            </a:pPr>
            <a:r>
              <a:rPr lang="en-US" sz="1600" dirty="0"/>
              <a:t>Lowering the SNR threshold for the LEB dataset signals will likely lead to better performance on lower SNR UGEB evaluation.  But, this will also likely lead to more false positives. </a:t>
            </a:r>
          </a:p>
        </p:txBody>
      </p:sp>
      <p:sp>
        <p:nvSpPr>
          <p:cNvPr id="15" name="TextBox 14">
            <a:extLst>
              <a:ext uri="{FF2B5EF4-FFF2-40B4-BE49-F238E27FC236}">
                <a16:creationId xmlns:a16="http://schemas.microsoft.com/office/drawing/2014/main" id="{AA4F359F-4AD1-4EFF-9979-E7A3438FE54C}"/>
              </a:ext>
            </a:extLst>
          </p:cNvPr>
          <p:cNvSpPr txBox="1"/>
          <p:nvPr/>
        </p:nvSpPr>
        <p:spPr>
          <a:xfrm>
            <a:off x="526427" y="4870744"/>
            <a:ext cx="8470339" cy="1323439"/>
          </a:xfrm>
          <a:prstGeom prst="rect">
            <a:avLst/>
          </a:prstGeom>
          <a:noFill/>
        </p:spPr>
        <p:txBody>
          <a:bodyPr wrap="square" rtlCol="0">
            <a:spAutoFit/>
          </a:bodyPr>
          <a:lstStyle/>
          <a:p>
            <a:r>
              <a:rPr lang="en-US" sz="1600" dirty="0"/>
              <a:t>Model-centric deep learning research has proven the viability of data-driven methods for seismic monitoring.  </a:t>
            </a:r>
            <a:r>
              <a:rPr lang="en-US" sz="1600" b="1" i="1" dirty="0"/>
              <a:t>With the assumption that </a:t>
            </a:r>
            <a:r>
              <a:rPr lang="en-US" sz="1600" i="1" dirty="0"/>
              <a:t>m</a:t>
            </a:r>
            <a:r>
              <a:rPr lang="en-US" sz="1600" dirty="0"/>
              <a:t>onitoring organizations will need to retrain models frequently, </a:t>
            </a:r>
            <a:r>
              <a:rPr lang="en-US" sz="1600" b="1" i="1" dirty="0"/>
              <a:t>the</a:t>
            </a:r>
            <a:r>
              <a:rPr lang="en-US" sz="1600" i="1" dirty="0"/>
              <a:t> </a:t>
            </a:r>
            <a:r>
              <a:rPr lang="en-US" sz="1600" b="1" i="1" dirty="0"/>
              <a:t>challenge</a:t>
            </a:r>
            <a:r>
              <a:rPr lang="en-US" sz="1600" b="1" dirty="0"/>
              <a:t> </a:t>
            </a:r>
            <a:r>
              <a:rPr lang="en-US" sz="1600" b="1" i="1" dirty="0"/>
              <a:t>is</a:t>
            </a:r>
            <a:r>
              <a:rPr lang="en-US" sz="1600" b="1" dirty="0"/>
              <a:t> </a:t>
            </a:r>
            <a:r>
              <a:rPr lang="en-US" sz="1600" dirty="0"/>
              <a:t>in</a:t>
            </a:r>
            <a:r>
              <a:rPr lang="en-US" sz="1600" b="1" dirty="0"/>
              <a:t> </a:t>
            </a:r>
            <a:r>
              <a:rPr lang="en-US" sz="1600" dirty="0"/>
              <a:t>developing the data interrogation tools/“rules-of-thumb” to build </a:t>
            </a:r>
            <a:r>
              <a:rPr lang="en-US" sz="1600" i="1" dirty="0"/>
              <a:t>effective</a:t>
            </a:r>
            <a:r>
              <a:rPr lang="en-US" sz="1600" dirty="0"/>
              <a:t> training datasets.  To address the dataset challenge, we will be focusing on applying </a:t>
            </a:r>
            <a:r>
              <a:rPr lang="en-US" sz="1600" i="1" dirty="0"/>
              <a:t>Data-centric AI</a:t>
            </a:r>
            <a:r>
              <a:rPr lang="en-US" sz="1600" dirty="0"/>
              <a:t> approaches [4, 5].</a:t>
            </a:r>
          </a:p>
        </p:txBody>
      </p:sp>
      <p:sp>
        <p:nvSpPr>
          <p:cNvPr id="18" name="TextBox 17">
            <a:extLst>
              <a:ext uri="{FF2B5EF4-FFF2-40B4-BE49-F238E27FC236}">
                <a16:creationId xmlns:a16="http://schemas.microsoft.com/office/drawing/2014/main" id="{2C8FA84A-4825-4EFA-8FC1-92B18FE27ABA}"/>
              </a:ext>
            </a:extLst>
          </p:cNvPr>
          <p:cNvSpPr txBox="1"/>
          <p:nvPr/>
        </p:nvSpPr>
        <p:spPr>
          <a:xfrm>
            <a:off x="116236" y="1469816"/>
            <a:ext cx="8803037" cy="369332"/>
          </a:xfrm>
          <a:prstGeom prst="rect">
            <a:avLst/>
          </a:prstGeom>
          <a:noFill/>
        </p:spPr>
        <p:txBody>
          <a:bodyPr wrap="square">
            <a:spAutoFit/>
          </a:bodyPr>
          <a:lstStyle/>
          <a:p>
            <a:r>
              <a:rPr lang="en-US" sz="1800" dirty="0"/>
              <a:t>Concluding Remarks</a:t>
            </a:r>
          </a:p>
        </p:txBody>
      </p:sp>
      <p:sp>
        <p:nvSpPr>
          <p:cNvPr id="19" name="TextBox 18">
            <a:extLst>
              <a:ext uri="{FF2B5EF4-FFF2-40B4-BE49-F238E27FC236}">
                <a16:creationId xmlns:a16="http://schemas.microsoft.com/office/drawing/2014/main" id="{85EAE980-7F64-401E-993C-405AC0282262}"/>
              </a:ext>
            </a:extLst>
          </p:cNvPr>
          <p:cNvSpPr txBox="1"/>
          <p:nvPr/>
        </p:nvSpPr>
        <p:spPr>
          <a:xfrm>
            <a:off x="116236" y="4501412"/>
            <a:ext cx="8803037" cy="369332"/>
          </a:xfrm>
          <a:prstGeom prst="rect">
            <a:avLst/>
          </a:prstGeom>
          <a:noFill/>
        </p:spPr>
        <p:txBody>
          <a:bodyPr wrap="square">
            <a:spAutoFit/>
          </a:bodyPr>
          <a:lstStyle/>
          <a:p>
            <a:r>
              <a:rPr lang="en-US" sz="1800" dirty="0"/>
              <a:t>Thoughts towards building LEB training datasets for the operational monitoring mission:</a:t>
            </a:r>
          </a:p>
        </p:txBody>
      </p:sp>
    </p:spTree>
    <p:extLst>
      <p:ext uri="{BB962C8B-B14F-4D97-AF65-F5344CB8AC3E}">
        <p14:creationId xmlns:p14="http://schemas.microsoft.com/office/powerpoint/2010/main" val="39215093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1748</Words>
  <Application>Microsoft Office PowerPoint</Application>
  <PresentationFormat>Widescreen</PresentationFormat>
  <Paragraphs>127</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Calibri Light</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Heck, Stephen</cp:lastModifiedBy>
  <cp:revision>93</cp:revision>
  <dcterms:created xsi:type="dcterms:W3CDTF">2023-04-18T13:25:54Z</dcterms:created>
  <dcterms:modified xsi:type="dcterms:W3CDTF">2023-06-13T00:21:00Z</dcterms:modified>
</cp:coreProperties>
</file>