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9"/>
  </p:notesMasterIdLst>
  <p:sldIdLst>
    <p:sldId id="261" r:id="rId3"/>
    <p:sldId id="256" r:id="rId4"/>
    <p:sldId id="262" r:id="rId5"/>
    <p:sldId id="263" r:id="rId6"/>
    <p:sldId id="267" r:id="rId7"/>
    <p:sldId id="264" r:id="rId8"/>
    <p:sldId id="268" r:id="rId9"/>
    <p:sldId id="269" r:id="rId10"/>
    <p:sldId id="270" r:id="rId11"/>
    <p:sldId id="271" r:id="rId12"/>
    <p:sldId id="272" r:id="rId13"/>
    <p:sldId id="273" r:id="rId14"/>
    <p:sldId id="274" r:id="rId15"/>
    <p:sldId id="275" r:id="rId16"/>
    <p:sldId id="276" r:id="rId17"/>
    <p:sldId id="265" r:id="rId1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4"/>
            <p14:sldId id="268"/>
            <p14:sldId id="269"/>
            <p14:sldId id="270"/>
            <p14:sldId id="271"/>
            <p14:sldId id="272"/>
            <p14:sldId id="273"/>
            <p14:sldId id="274"/>
            <p14:sldId id="275"/>
            <p14:sldId id="276"/>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1" d="100"/>
          <a:sy n="61" d="100"/>
        </p:scale>
        <p:origin x="120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43E3-ED5F-4114-A993-890038C3AB72}" type="datetimeFigureOut">
              <a:rPr lang="en-US" smtClean="0"/>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A46A8-4AA8-41DA-8428-EDDD9A460F01}" type="slidenum">
              <a:rPr lang="en-US" smtClean="0"/>
              <a:t>‹#›</a:t>
            </a:fld>
            <a:endParaRPr lang="en-US"/>
          </a:p>
        </p:txBody>
      </p:sp>
    </p:spTree>
    <p:extLst>
      <p:ext uri="{BB962C8B-B14F-4D97-AF65-F5344CB8AC3E}">
        <p14:creationId xmlns:p14="http://schemas.microsoft.com/office/powerpoint/2010/main" val="285379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A46A8-4AA8-41DA-8428-EDDD9A460F01}" type="slidenum">
              <a:rPr lang="en-US" smtClean="0"/>
              <a:t>6</a:t>
            </a:fld>
            <a:endParaRPr lang="en-US"/>
          </a:p>
        </p:txBody>
      </p:sp>
    </p:spTree>
    <p:extLst>
      <p:ext uri="{BB962C8B-B14F-4D97-AF65-F5344CB8AC3E}">
        <p14:creationId xmlns:p14="http://schemas.microsoft.com/office/powerpoint/2010/main" val="213101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A46A8-4AA8-41DA-8428-EDDD9A460F01}" type="slidenum">
              <a:rPr lang="en-US" smtClean="0"/>
              <a:t>8</a:t>
            </a:fld>
            <a:endParaRPr lang="en-US"/>
          </a:p>
        </p:txBody>
      </p:sp>
    </p:spTree>
    <p:extLst>
      <p:ext uri="{BB962C8B-B14F-4D97-AF65-F5344CB8AC3E}">
        <p14:creationId xmlns:p14="http://schemas.microsoft.com/office/powerpoint/2010/main" val="351531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 Id="rId9" Type="http://schemas.openxmlformats.org/officeDocument/2006/relationships/image" Target="../media/image53.emf"/></Relationships>
</file>

<file path=ppt/slides/_rels/slide1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14.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 Id="rId9" Type="http://schemas.openxmlformats.org/officeDocument/2006/relationships/image" Target="../media/image64.emf"/></Relationships>
</file>

<file path=ppt/slides/_rels/slide1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7.png"/><Relationship Id="rId7"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17.png"/><Relationship Id="rId7"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Analysis and Simulation of Improved Seismic Data using Adaptive Processing by National Data Centre </a:t>
            </a:r>
            <a:r>
              <a:rPr lang="en-US" b="1" dirty="0" smtClean="0">
                <a:solidFill>
                  <a:schemeClr val="bg1"/>
                </a:solidFill>
                <a:latin typeface="Arial" panose="020B0604020202020204" pitchFamily="34" charset="0"/>
                <a:cs typeface="Arial" panose="020B0604020202020204" pitchFamily="34" charset="0"/>
              </a:rPr>
              <a:t>Iraq</a:t>
            </a:r>
            <a:endParaRPr lang="ar-IQ" b="1" dirty="0" smtClean="0">
              <a:solidFill>
                <a:schemeClr val="bg1"/>
              </a:solidFill>
              <a:latin typeface="Arial" panose="020B0604020202020204" pitchFamily="34" charset="0"/>
              <a:cs typeface="Arial" panose="020B0604020202020204" pitchFamily="34" charset="0"/>
            </a:endParaRPr>
          </a:p>
          <a:p>
            <a:pPr algn="ctr"/>
            <a:r>
              <a:rPr lang="en-US" dirty="0" err="1" smtClean="0">
                <a:solidFill>
                  <a:schemeClr val="bg1"/>
                </a:solidFill>
                <a:latin typeface="Arial" panose="020B0604020202020204" pitchFamily="34" charset="0"/>
                <a:cs typeface="Arial" panose="020B0604020202020204" pitchFamily="34" charset="0"/>
              </a:rPr>
              <a:t>Yasameen</a:t>
            </a:r>
            <a:r>
              <a:rPr lang="en-US" dirty="0" smtClean="0">
                <a:solidFill>
                  <a:schemeClr val="bg1"/>
                </a:solidFill>
                <a:latin typeface="Arial" panose="020B0604020202020204" pitchFamily="34" charset="0"/>
                <a:cs typeface="Arial" panose="020B0604020202020204" pitchFamily="34" charset="0"/>
              </a:rPr>
              <a:t> Hameed </a:t>
            </a:r>
            <a:r>
              <a:rPr lang="en-US" dirty="0" err="1" smtClean="0">
                <a:solidFill>
                  <a:schemeClr val="bg1"/>
                </a:solidFill>
                <a:latin typeface="Arial" panose="020B0604020202020204" pitchFamily="34" charset="0"/>
                <a:cs typeface="Arial" panose="020B0604020202020204" pitchFamily="34" charset="0"/>
              </a:rPr>
              <a:t>Shamkhi</a:t>
            </a:r>
            <a:endParaRPr lang="en-US" dirty="0" smtClean="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Iraqi National Monitoring Authority (INMA)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 P3.5-529</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0554212" y="-111723"/>
            <a:ext cx="1637788" cy="1805766"/>
          </a:xfrm>
          <a:prstGeom prst="rect">
            <a:avLst/>
          </a:prstGeom>
        </p:spPr>
      </p:pic>
      <p:sp>
        <p:nvSpPr>
          <p:cNvPr id="8" name="Rectangle 7"/>
          <p:cNvSpPr/>
          <p:nvPr/>
        </p:nvSpPr>
        <p:spPr>
          <a:xfrm>
            <a:off x="202778" y="3203116"/>
            <a:ext cx="2038478" cy="138499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main goal is to perform a comparative analysis of the effectiveness of LSTM, CNN, MLP, and </a:t>
            </a:r>
            <a:r>
              <a:rPr lang="en-US" sz="1200" dirty="0" smtClean="0">
                <a:latin typeface="Arial" panose="020B0604020202020204" pitchFamily="34" charset="0"/>
                <a:cs typeface="Arial" panose="020B0604020202020204" pitchFamily="34" charset="0"/>
              </a:rPr>
              <a:t>SVM artificial intelligence </a:t>
            </a:r>
            <a:r>
              <a:rPr lang="en-US" sz="1200" dirty="0">
                <a:latin typeface="Arial" panose="020B0604020202020204" pitchFamily="34" charset="0"/>
                <a:cs typeface="Arial" panose="020B0604020202020204" pitchFamily="34" charset="0"/>
              </a:rPr>
              <a:t>algorithms in earthquake detection </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0" name="Rectangle 9"/>
          <p:cNvSpPr/>
          <p:nvPr/>
        </p:nvSpPr>
        <p:spPr>
          <a:xfrm rot="10800000" flipV="1">
            <a:off x="2704614" y="3126848"/>
            <a:ext cx="2139235" cy="1754326"/>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This study aims to compare the performance of four popular machine learning algorithms in earthquake detection. The methodology employed in this study involves collecting seismic data from various sources and preprocessing the data</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10000738" y="3008962"/>
            <a:ext cx="1940706" cy="1754326"/>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obtained results indicate the ability of four renowned machine learning algorithm. This results demonstrate the great performance of CNN network outperforming all other algorithms in all datasets.</a:t>
            </a:r>
          </a:p>
        </p:txBody>
      </p:sp>
      <p:sp>
        <p:nvSpPr>
          <p:cNvPr id="14" name="Rectangle 13"/>
          <p:cNvSpPr/>
          <p:nvPr/>
        </p:nvSpPr>
        <p:spPr>
          <a:xfrm>
            <a:off x="7458520" y="3126848"/>
            <a:ext cx="2012633" cy="1200329"/>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Perform </a:t>
            </a:r>
            <a:r>
              <a:rPr lang="en-US" sz="1200" dirty="0">
                <a:latin typeface="Arial" panose="020B0604020202020204" pitchFamily="34" charset="0"/>
                <a:cs typeface="Arial" panose="020B0604020202020204" pitchFamily="34" charset="0"/>
              </a:rPr>
              <a:t>a comparative analysis of the effectiveness of LSTM, CNN, MLP, and SVM algorithms in earthquake detection.</a:t>
            </a:r>
          </a:p>
        </p:txBody>
      </p:sp>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16" name="TextBox 15">
            <a:extLst>
              <a:ext uri="{FF2B5EF4-FFF2-40B4-BE49-F238E27FC236}">
                <a16:creationId xmlns:a16="http://schemas.microsoft.com/office/drawing/2014/main" id="{BFBB92A1-E7B1-ED27-4FCF-51F218115993}"/>
              </a:ext>
            </a:extLst>
          </p:cNvPr>
          <p:cNvSpPr txBox="1"/>
          <p:nvPr/>
        </p:nvSpPr>
        <p:spPr>
          <a:xfrm>
            <a:off x="1975405" y="1134777"/>
            <a:ext cx="6764055" cy="369332"/>
          </a:xfrm>
          <a:prstGeom prst="rect">
            <a:avLst/>
          </a:prstGeom>
          <a:noFill/>
        </p:spPr>
        <p:txBody>
          <a:bodyPr wrap="square">
            <a:spAutoFit/>
          </a:bodyPr>
          <a:lstStyle/>
          <a:p>
            <a:pPr algn="ctr"/>
            <a:r>
              <a:rPr lang="en-US" b="1" dirty="0">
                <a:solidFill>
                  <a:srgbClr val="FF0000"/>
                </a:solidFill>
                <a:latin typeface="Arial" panose="020B0604020202020204" pitchFamily="34" charset="0"/>
                <a:cs typeface="Arial" panose="020B0604020202020204" pitchFamily="34" charset="0"/>
              </a:rPr>
              <a:t>Arabian </a:t>
            </a:r>
            <a:r>
              <a:rPr lang="en-US" b="1" dirty="0" smtClean="0">
                <a:solidFill>
                  <a:srgbClr val="FF0000"/>
                </a:solidFill>
                <a:latin typeface="Arial" panose="020B0604020202020204" pitchFamily="34" charset="0"/>
                <a:cs typeface="Arial" panose="020B0604020202020204" pitchFamily="34" charset="0"/>
              </a:rPr>
              <a:t>sea Event- IMS station(HA1</a:t>
            </a:r>
            <a:r>
              <a:rPr lang="en-US" b="1" dirty="0">
                <a:solidFill>
                  <a:srgbClr val="FF0000"/>
                </a:solidFill>
                <a:latin typeface="Arial" panose="020B0604020202020204" pitchFamily="34" charset="0"/>
                <a:cs typeface="Arial" panose="020B0604020202020204" pitchFamily="34" charset="0"/>
              </a:rPr>
              <a:t>) </a:t>
            </a:r>
          </a:p>
        </p:txBody>
      </p:sp>
      <p:sp>
        <p:nvSpPr>
          <p:cNvPr id="17" name="Rectangle 16"/>
          <p:cNvSpPr/>
          <p:nvPr/>
        </p:nvSpPr>
        <p:spPr>
          <a:xfrm>
            <a:off x="115723" y="1568054"/>
            <a:ext cx="2710461"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Input </a:t>
            </a:r>
            <a:r>
              <a:rPr lang="en" dirty="0" smtClean="0">
                <a:latin typeface="Arial" panose="020B0604020202020204" pitchFamily="34" charset="0"/>
                <a:cs typeface="Arial" panose="020B0604020202020204" pitchFamily="34" charset="0"/>
              </a:rPr>
              <a:t>Signals </a:t>
            </a:r>
            <a:endParaRPr lang="fa-IR"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21CCAA61-A8D0-E219-A56B-6C91C11A5418}"/>
              </a:ext>
            </a:extLst>
          </p:cNvPr>
          <p:cNvPicPr>
            <a:picLocks noChangeAspect="1"/>
          </p:cNvPicPr>
          <p:nvPr/>
        </p:nvPicPr>
        <p:blipFill>
          <a:blip r:embed="rId3"/>
          <a:stretch>
            <a:fillRect/>
          </a:stretch>
        </p:blipFill>
        <p:spPr>
          <a:xfrm>
            <a:off x="-73338" y="1913715"/>
            <a:ext cx="3461628" cy="2596221"/>
          </a:xfrm>
          <a:prstGeom prst="rect">
            <a:avLst/>
          </a:prstGeom>
        </p:spPr>
      </p:pic>
      <p:sp>
        <p:nvSpPr>
          <p:cNvPr id="20" name="Rectangle 19"/>
          <p:cNvSpPr/>
          <p:nvPr/>
        </p:nvSpPr>
        <p:spPr>
          <a:xfrm>
            <a:off x="4222012" y="1692421"/>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Obtained accuracies for 10 replications:</a:t>
            </a:r>
            <a:endParaRPr lang="fa-IR"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A3AE8674-148F-3F1F-DCA1-D77DD84A909A}"/>
              </a:ext>
            </a:extLst>
          </p:cNvPr>
          <p:cNvPicPr>
            <a:picLocks noChangeAspect="1"/>
          </p:cNvPicPr>
          <p:nvPr/>
        </p:nvPicPr>
        <p:blipFill>
          <a:blip r:embed="rId4"/>
          <a:stretch>
            <a:fillRect/>
          </a:stretch>
        </p:blipFill>
        <p:spPr>
          <a:xfrm>
            <a:off x="3859582" y="1988265"/>
            <a:ext cx="3505724" cy="2629293"/>
          </a:xfrm>
          <a:prstGeom prst="rect">
            <a:avLst/>
          </a:prstGeom>
        </p:spPr>
      </p:pic>
      <p:pic>
        <p:nvPicPr>
          <p:cNvPr id="22" name="Picture 21">
            <a:extLst>
              <a:ext uri="{FF2B5EF4-FFF2-40B4-BE49-F238E27FC236}">
                <a16:creationId xmlns:a16="http://schemas.microsoft.com/office/drawing/2014/main" id="{A1C075D1-D867-33A4-C388-0D63FB1A6BD9}"/>
              </a:ext>
            </a:extLst>
          </p:cNvPr>
          <p:cNvPicPr>
            <a:picLocks noChangeAspect="1"/>
          </p:cNvPicPr>
          <p:nvPr/>
        </p:nvPicPr>
        <p:blipFill>
          <a:blip r:embed="rId5"/>
          <a:stretch>
            <a:fillRect/>
          </a:stretch>
        </p:blipFill>
        <p:spPr>
          <a:xfrm>
            <a:off x="6896480" y="1867666"/>
            <a:ext cx="3729307" cy="2796980"/>
          </a:xfrm>
          <a:prstGeom prst="rect">
            <a:avLst/>
          </a:prstGeom>
        </p:spPr>
      </p:pic>
      <p:sp>
        <p:nvSpPr>
          <p:cNvPr id="23" name="Rectangle 22"/>
          <p:cNvSpPr/>
          <p:nvPr/>
        </p:nvSpPr>
        <p:spPr>
          <a:xfrm>
            <a:off x="115723" y="4554276"/>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SVM and MLP</a:t>
            </a:r>
            <a:endParaRPr lang="fa-IR" dirty="0">
              <a:latin typeface="Arial" panose="020B0604020202020204" pitchFamily="34" charset="0"/>
              <a:cs typeface="Arial" panose="020B0604020202020204" pitchFamily="34" charset="0"/>
            </a:endParaRPr>
          </a:p>
        </p:txBody>
      </p:sp>
      <p:sp>
        <p:nvSpPr>
          <p:cNvPr id="24" name="Rectangle 23"/>
          <p:cNvSpPr/>
          <p:nvPr/>
        </p:nvSpPr>
        <p:spPr>
          <a:xfrm>
            <a:off x="5133009" y="4534626"/>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a:t>
            </a:r>
            <a:r>
              <a:rPr lang="en" dirty="0" smtClean="0">
                <a:latin typeface="Arial" panose="020B0604020202020204" pitchFamily="34" charset="0"/>
                <a:cs typeface="Arial" panose="020B0604020202020204" pitchFamily="34" charset="0"/>
              </a:rPr>
              <a:t>CNN </a:t>
            </a:r>
            <a:r>
              <a:rPr lang="en" dirty="0">
                <a:latin typeface="Arial" panose="020B0604020202020204" pitchFamily="34" charset="0"/>
                <a:cs typeface="Arial" panose="020B0604020202020204" pitchFamily="34" charset="0"/>
              </a:rPr>
              <a:t>and </a:t>
            </a:r>
            <a:r>
              <a:rPr lang="en" dirty="0" smtClean="0">
                <a:latin typeface="Arial" panose="020B0604020202020204" pitchFamily="34" charset="0"/>
                <a:cs typeface="Arial" panose="020B0604020202020204" pitchFamily="34" charset="0"/>
              </a:rPr>
              <a:t>LSTM</a:t>
            </a:r>
            <a:endParaRPr lang="fa-IR" dirty="0">
              <a:latin typeface="Arial" panose="020B0604020202020204" pitchFamily="34" charset="0"/>
              <a:cs typeface="Arial" panose="020B0604020202020204" pitchFamily="34" charset="0"/>
            </a:endParaRPr>
          </a:p>
        </p:txBody>
      </p:sp>
      <p:grpSp>
        <p:nvGrpSpPr>
          <p:cNvPr id="27" name="Group 26"/>
          <p:cNvGrpSpPr/>
          <p:nvPr/>
        </p:nvGrpSpPr>
        <p:grpSpPr>
          <a:xfrm>
            <a:off x="115722" y="4850932"/>
            <a:ext cx="4280913" cy="2107276"/>
            <a:chOff x="4423706" y="2479209"/>
            <a:chExt cx="7704697" cy="4083924"/>
          </a:xfrm>
        </p:grpSpPr>
        <p:pic>
          <p:nvPicPr>
            <p:cNvPr id="25" name="Picture 24">
              <a:extLst>
                <a:ext uri="{FF2B5EF4-FFF2-40B4-BE49-F238E27FC236}">
                  <a16:creationId xmlns:a16="http://schemas.microsoft.com/office/drawing/2014/main" id="{FB6AA73D-1001-8CB0-9BDD-07EBBE36ACDF}"/>
                </a:ext>
              </a:extLst>
            </p:cNvPr>
            <p:cNvPicPr>
              <a:picLocks noChangeAspect="1"/>
            </p:cNvPicPr>
            <p:nvPr/>
          </p:nvPicPr>
          <p:blipFill>
            <a:blip r:embed="rId6"/>
            <a:stretch>
              <a:fillRect/>
            </a:stretch>
          </p:blipFill>
          <p:spPr>
            <a:xfrm>
              <a:off x="8068702" y="2479209"/>
              <a:ext cx="4059701" cy="4059701"/>
            </a:xfrm>
            <a:prstGeom prst="rect">
              <a:avLst/>
            </a:prstGeom>
          </p:spPr>
        </p:pic>
        <p:pic>
          <p:nvPicPr>
            <p:cNvPr id="26" name="Picture 25">
              <a:extLst>
                <a:ext uri="{FF2B5EF4-FFF2-40B4-BE49-F238E27FC236}">
                  <a16:creationId xmlns:a16="http://schemas.microsoft.com/office/drawing/2014/main" id="{60FB6C83-46E7-C47D-D641-0181B4D12AE2}"/>
                </a:ext>
              </a:extLst>
            </p:cNvPr>
            <p:cNvPicPr>
              <a:picLocks noChangeAspect="1"/>
            </p:cNvPicPr>
            <p:nvPr/>
          </p:nvPicPr>
          <p:blipFill>
            <a:blip r:embed="rId7"/>
            <a:stretch>
              <a:fillRect/>
            </a:stretch>
          </p:blipFill>
          <p:spPr>
            <a:xfrm>
              <a:off x="4423706" y="2503431"/>
              <a:ext cx="4059702" cy="4059702"/>
            </a:xfrm>
            <a:prstGeom prst="rect">
              <a:avLst/>
            </a:prstGeom>
          </p:spPr>
        </p:pic>
      </p:grpSp>
      <p:grpSp>
        <p:nvGrpSpPr>
          <p:cNvPr id="30" name="Group 29"/>
          <p:cNvGrpSpPr/>
          <p:nvPr/>
        </p:nvGrpSpPr>
        <p:grpSpPr>
          <a:xfrm>
            <a:off x="5198300" y="4792803"/>
            <a:ext cx="4179521" cy="2165405"/>
            <a:chOff x="4782892" y="2565126"/>
            <a:chExt cx="7281914" cy="3841154"/>
          </a:xfrm>
        </p:grpSpPr>
        <p:pic>
          <p:nvPicPr>
            <p:cNvPr id="28" name="Picture 27">
              <a:extLst>
                <a:ext uri="{FF2B5EF4-FFF2-40B4-BE49-F238E27FC236}">
                  <a16:creationId xmlns:a16="http://schemas.microsoft.com/office/drawing/2014/main" id="{21C27CBC-2E90-9CB5-9108-48C2947137C3}"/>
                </a:ext>
              </a:extLst>
            </p:cNvPr>
            <p:cNvPicPr>
              <a:picLocks noChangeAspect="1"/>
            </p:cNvPicPr>
            <p:nvPr/>
          </p:nvPicPr>
          <p:blipFill>
            <a:blip r:embed="rId8"/>
            <a:stretch>
              <a:fillRect/>
            </a:stretch>
          </p:blipFill>
          <p:spPr>
            <a:xfrm>
              <a:off x="8237099" y="2565126"/>
              <a:ext cx="3827707" cy="3827707"/>
            </a:xfrm>
            <a:prstGeom prst="rect">
              <a:avLst/>
            </a:prstGeom>
          </p:spPr>
        </p:pic>
        <p:pic>
          <p:nvPicPr>
            <p:cNvPr id="29" name="Picture 28">
              <a:extLst>
                <a:ext uri="{FF2B5EF4-FFF2-40B4-BE49-F238E27FC236}">
                  <a16:creationId xmlns:a16="http://schemas.microsoft.com/office/drawing/2014/main" id="{381924D0-9A63-F9FA-2C12-EA4F8A12C3EA}"/>
                </a:ext>
              </a:extLst>
            </p:cNvPr>
            <p:cNvPicPr>
              <a:picLocks noChangeAspect="1"/>
            </p:cNvPicPr>
            <p:nvPr/>
          </p:nvPicPr>
          <p:blipFill>
            <a:blip r:embed="rId9"/>
            <a:stretch>
              <a:fillRect/>
            </a:stretch>
          </p:blipFill>
          <p:spPr>
            <a:xfrm>
              <a:off x="4782892" y="2578573"/>
              <a:ext cx="3827707" cy="3827707"/>
            </a:xfrm>
            <a:prstGeom prst="rect">
              <a:avLst/>
            </a:prstGeom>
          </p:spPr>
        </p:pic>
      </p:grpSp>
    </p:spTree>
    <p:extLst>
      <p:ext uri="{BB962C8B-B14F-4D97-AF65-F5344CB8AC3E}">
        <p14:creationId xmlns:p14="http://schemas.microsoft.com/office/powerpoint/2010/main" val="872832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16" name="Rectangle 15">
            <a:extLst>
              <a:ext uri="{FF2B5EF4-FFF2-40B4-BE49-F238E27FC236}">
                <a16:creationId xmlns:a16="http://schemas.microsoft.com/office/drawing/2014/main" id="{9CA0B138-6DE5-C810-04B3-EDDCC04A8E58}"/>
              </a:ext>
            </a:extLst>
          </p:cNvPr>
          <p:cNvSpPr/>
          <p:nvPr/>
        </p:nvSpPr>
        <p:spPr>
          <a:xfrm>
            <a:off x="167349" y="1204507"/>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ROC curve of SVM and MLP</a:t>
            </a:r>
            <a:endParaRPr lang="fa-IR" dirty="0">
              <a:latin typeface="Arial" panose="020B0604020202020204" pitchFamily="34" charset="0"/>
              <a:cs typeface="Arial" panose="020B0604020202020204" pitchFamily="34" charset="0"/>
            </a:endParaRPr>
          </a:p>
        </p:txBody>
      </p:sp>
      <p:grpSp>
        <p:nvGrpSpPr>
          <p:cNvPr id="19" name="Group 18"/>
          <p:cNvGrpSpPr/>
          <p:nvPr/>
        </p:nvGrpSpPr>
        <p:grpSpPr>
          <a:xfrm>
            <a:off x="-147581" y="1397522"/>
            <a:ext cx="5525731" cy="3118870"/>
            <a:chOff x="-99020" y="1515649"/>
            <a:chExt cx="4810605" cy="2502817"/>
          </a:xfrm>
        </p:grpSpPr>
        <p:pic>
          <p:nvPicPr>
            <p:cNvPr id="17" name="Picture 16">
              <a:extLst>
                <a:ext uri="{FF2B5EF4-FFF2-40B4-BE49-F238E27FC236}">
                  <a16:creationId xmlns:a16="http://schemas.microsoft.com/office/drawing/2014/main" id="{8F8A566F-907C-C1F2-6235-753DA0276D72}"/>
                </a:ext>
              </a:extLst>
            </p:cNvPr>
            <p:cNvPicPr>
              <a:picLocks noChangeAspect="1"/>
            </p:cNvPicPr>
            <p:nvPr/>
          </p:nvPicPr>
          <p:blipFill>
            <a:blip r:embed="rId3"/>
            <a:stretch>
              <a:fillRect/>
            </a:stretch>
          </p:blipFill>
          <p:spPr>
            <a:xfrm>
              <a:off x="2247473" y="1554354"/>
              <a:ext cx="2464112" cy="2464112"/>
            </a:xfrm>
            <a:prstGeom prst="rect">
              <a:avLst/>
            </a:prstGeom>
          </p:spPr>
        </p:pic>
        <p:pic>
          <p:nvPicPr>
            <p:cNvPr id="18" name="Picture 17">
              <a:extLst>
                <a:ext uri="{FF2B5EF4-FFF2-40B4-BE49-F238E27FC236}">
                  <a16:creationId xmlns:a16="http://schemas.microsoft.com/office/drawing/2014/main" id="{8124420C-62D9-6F60-B3EF-782DAD70D225}"/>
                </a:ext>
              </a:extLst>
            </p:cNvPr>
            <p:cNvPicPr>
              <a:picLocks noChangeAspect="1"/>
            </p:cNvPicPr>
            <p:nvPr/>
          </p:nvPicPr>
          <p:blipFill>
            <a:blip r:embed="rId4"/>
            <a:stretch>
              <a:fillRect/>
            </a:stretch>
          </p:blipFill>
          <p:spPr>
            <a:xfrm>
              <a:off x="-99020" y="1515649"/>
              <a:ext cx="2464112" cy="2464112"/>
            </a:xfrm>
            <a:prstGeom prst="rect">
              <a:avLst/>
            </a:prstGeom>
          </p:spPr>
        </p:pic>
      </p:grpSp>
      <p:sp>
        <p:nvSpPr>
          <p:cNvPr id="20" name="Rectangle 19">
            <a:extLst>
              <a:ext uri="{FF2B5EF4-FFF2-40B4-BE49-F238E27FC236}">
                <a16:creationId xmlns:a16="http://schemas.microsoft.com/office/drawing/2014/main" id="{9CA0B138-6DE5-C810-04B3-EDDCC04A8E58}"/>
              </a:ext>
            </a:extLst>
          </p:cNvPr>
          <p:cNvSpPr/>
          <p:nvPr/>
        </p:nvSpPr>
        <p:spPr>
          <a:xfrm>
            <a:off x="6203763" y="1204507"/>
            <a:ext cx="5992505" cy="369332"/>
          </a:xfrm>
          <a:prstGeom prst="rect">
            <a:avLst/>
          </a:prstGeom>
        </p:spPr>
        <p:txBody>
          <a:bodyPr wrap="square">
            <a:spAutoFit/>
          </a:bodyPr>
          <a:lstStyle/>
          <a:p>
            <a:r>
              <a:rPr lang="en" dirty="0">
                <a:latin typeface="Arial" panose="020B0604020202020204" pitchFamily="34" charset="0"/>
                <a:cs typeface="Arial" panose="020B0604020202020204" pitchFamily="34" charset="0"/>
              </a:rPr>
              <a:t>ROC curve of </a:t>
            </a:r>
            <a:r>
              <a:rPr lang="en" dirty="0" smtClean="0">
                <a:latin typeface="Arial" panose="020B0604020202020204" pitchFamily="34" charset="0"/>
                <a:cs typeface="Arial" panose="020B0604020202020204" pitchFamily="34" charset="0"/>
              </a:rPr>
              <a:t>CNN and LSTM</a:t>
            </a:r>
            <a:endParaRPr lang="fa-IR" dirty="0">
              <a:latin typeface="Arial" panose="020B0604020202020204" pitchFamily="34" charset="0"/>
              <a:cs typeface="Arial" panose="020B0604020202020204" pitchFamily="34" charset="0"/>
            </a:endParaRPr>
          </a:p>
        </p:txBody>
      </p:sp>
      <p:grpSp>
        <p:nvGrpSpPr>
          <p:cNvPr id="24" name="Group 23"/>
          <p:cNvGrpSpPr/>
          <p:nvPr/>
        </p:nvGrpSpPr>
        <p:grpSpPr>
          <a:xfrm>
            <a:off x="5448822" y="1612069"/>
            <a:ext cx="5204624" cy="2904323"/>
            <a:chOff x="5078027" y="2839485"/>
            <a:chExt cx="6596290" cy="3384235"/>
          </a:xfrm>
        </p:grpSpPr>
        <p:pic>
          <p:nvPicPr>
            <p:cNvPr id="22" name="Picture 21">
              <a:extLst>
                <a:ext uri="{FF2B5EF4-FFF2-40B4-BE49-F238E27FC236}">
                  <a16:creationId xmlns:a16="http://schemas.microsoft.com/office/drawing/2014/main" id="{20997038-CA01-0593-E6BF-CD8736A04EBE}"/>
                </a:ext>
              </a:extLst>
            </p:cNvPr>
            <p:cNvPicPr>
              <a:picLocks noChangeAspect="1"/>
            </p:cNvPicPr>
            <p:nvPr/>
          </p:nvPicPr>
          <p:blipFill>
            <a:blip r:embed="rId5"/>
            <a:stretch>
              <a:fillRect/>
            </a:stretch>
          </p:blipFill>
          <p:spPr>
            <a:xfrm>
              <a:off x="5078027" y="2839485"/>
              <a:ext cx="3384235" cy="3384235"/>
            </a:xfrm>
            <a:prstGeom prst="rect">
              <a:avLst/>
            </a:prstGeom>
          </p:spPr>
        </p:pic>
        <p:pic>
          <p:nvPicPr>
            <p:cNvPr id="23" name="Picture 22">
              <a:extLst>
                <a:ext uri="{FF2B5EF4-FFF2-40B4-BE49-F238E27FC236}">
                  <a16:creationId xmlns:a16="http://schemas.microsoft.com/office/drawing/2014/main" id="{309AF8A6-7373-95DD-E89E-43C37426DECC}"/>
                </a:ext>
              </a:extLst>
            </p:cNvPr>
            <p:cNvPicPr>
              <a:picLocks noChangeAspect="1"/>
            </p:cNvPicPr>
            <p:nvPr/>
          </p:nvPicPr>
          <p:blipFill>
            <a:blip r:embed="rId6"/>
            <a:stretch>
              <a:fillRect/>
            </a:stretch>
          </p:blipFill>
          <p:spPr>
            <a:xfrm>
              <a:off x="8290082" y="2839485"/>
              <a:ext cx="3384235" cy="3384235"/>
            </a:xfrm>
            <a:prstGeom prst="rect">
              <a:avLst/>
            </a:prstGeom>
          </p:spPr>
        </p:pic>
      </p:grpSp>
      <p:sp>
        <p:nvSpPr>
          <p:cNvPr id="25" name="TextBox 24">
            <a:extLst>
              <a:ext uri="{FF2B5EF4-FFF2-40B4-BE49-F238E27FC236}">
                <a16:creationId xmlns:a16="http://schemas.microsoft.com/office/drawing/2014/main" id="{AD7CCC31-1D56-1685-DACB-90E40BB6C803}"/>
              </a:ext>
            </a:extLst>
          </p:cNvPr>
          <p:cNvSpPr txBox="1"/>
          <p:nvPr/>
        </p:nvSpPr>
        <p:spPr>
          <a:xfrm>
            <a:off x="5895631" y="4468160"/>
            <a:ext cx="4318886" cy="923330"/>
          </a:xfrm>
          <a:prstGeom prst="rect">
            <a:avLst/>
          </a:prstGeom>
          <a:noFill/>
        </p:spPr>
        <p:txBody>
          <a:bodyPr wrap="square">
            <a:spAutoFit/>
          </a:bodyPr>
          <a:lstStyle/>
          <a:p>
            <a:pPr algn="just">
              <a:lnSpc>
                <a:spcPct val="100000"/>
              </a:lnSpc>
            </a:pPr>
            <a:r>
              <a:rPr lang="en-US" dirty="0">
                <a:latin typeface="Arial" panose="020B0604020202020204" pitchFamily="34" charset="0"/>
                <a:cs typeface="Arial" panose="020B0604020202020204" pitchFamily="34" charset="0"/>
              </a:rPr>
              <a:t>However, the CNN and LSTM show better AUC, and as a result, better performance.</a:t>
            </a:r>
          </a:p>
        </p:txBody>
      </p:sp>
      <p:sp>
        <p:nvSpPr>
          <p:cNvPr id="26" name="TextBox 25">
            <a:extLst>
              <a:ext uri="{FF2B5EF4-FFF2-40B4-BE49-F238E27FC236}">
                <a16:creationId xmlns:a16="http://schemas.microsoft.com/office/drawing/2014/main" id="{C751D3FC-DFA9-0824-8FB0-4BBA4871B19C}"/>
              </a:ext>
            </a:extLst>
          </p:cNvPr>
          <p:cNvSpPr txBox="1"/>
          <p:nvPr/>
        </p:nvSpPr>
        <p:spPr>
          <a:xfrm>
            <a:off x="0" y="4377468"/>
            <a:ext cx="5546079" cy="2308324"/>
          </a:xfrm>
          <a:prstGeom prst="rect">
            <a:avLst/>
          </a:prstGeom>
          <a:noFill/>
        </p:spPr>
        <p:txBody>
          <a:bodyPr wrap="square">
            <a:spAutoFit/>
          </a:bodyPr>
          <a:lstStyle/>
          <a:p>
            <a:pPr algn="just">
              <a:lnSpc>
                <a:spcPct val="100000"/>
              </a:lnSpc>
            </a:pPr>
            <a:r>
              <a:rPr lang="en-US" dirty="0">
                <a:latin typeface="Arial" panose="020B0604020202020204" pitchFamily="34" charset="0"/>
                <a:cs typeface="Arial" panose="020B0604020202020204" pitchFamily="34" charset="0"/>
              </a:rPr>
              <a:t>The final evaluation plot is ROC which gives information about true positive rate and false positive rate. The ROC curve shows greater performance when the curve cross near the top-left corner of the axis. Thus, the more area under curve (AUC) can show better performance. As can be seen in the following figures, AUC of both MLP and SVM are not good enough.</a:t>
            </a:r>
          </a:p>
        </p:txBody>
      </p:sp>
    </p:spTree>
    <p:extLst>
      <p:ext uri="{BB962C8B-B14F-4D97-AF65-F5344CB8AC3E}">
        <p14:creationId xmlns:p14="http://schemas.microsoft.com/office/powerpoint/2010/main" val="1851982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17" name="TextBox 16">
            <a:extLst>
              <a:ext uri="{FF2B5EF4-FFF2-40B4-BE49-F238E27FC236}">
                <a16:creationId xmlns:a16="http://schemas.microsoft.com/office/drawing/2014/main" id="{BFBB92A1-E7B1-ED27-4FCF-51F218115993}"/>
              </a:ext>
            </a:extLst>
          </p:cNvPr>
          <p:cNvSpPr txBox="1"/>
          <p:nvPr/>
        </p:nvSpPr>
        <p:spPr>
          <a:xfrm>
            <a:off x="2319706" y="1166689"/>
            <a:ext cx="6249878" cy="646331"/>
          </a:xfrm>
          <a:prstGeom prst="rect">
            <a:avLst/>
          </a:prstGeom>
          <a:noFill/>
        </p:spPr>
        <p:txBody>
          <a:bodyPr wrap="square">
            <a:spAutoFit/>
          </a:bodyPr>
          <a:lstStyle/>
          <a:p>
            <a:pPr algn="ctr"/>
            <a:r>
              <a:rPr lang="en-US" b="1" dirty="0">
                <a:solidFill>
                  <a:srgbClr val="FF0000"/>
                </a:solidFill>
                <a:latin typeface="Arial" panose="020B0604020202020204" pitchFamily="34" charset="0"/>
                <a:cs typeface="Arial" panose="020B0604020202020204" pitchFamily="34" charset="0"/>
              </a:rPr>
              <a:t>Arabian </a:t>
            </a:r>
            <a:r>
              <a:rPr lang="en-US" b="1" dirty="0" smtClean="0">
                <a:solidFill>
                  <a:srgbClr val="FF0000"/>
                </a:solidFill>
                <a:latin typeface="Arial" panose="020B0604020202020204" pitchFamily="34" charset="0"/>
                <a:cs typeface="Arial" panose="020B0604020202020204" pitchFamily="34" charset="0"/>
              </a:rPr>
              <a:t>sea event-IMS seismic stations </a:t>
            </a:r>
            <a:endParaRPr lang="en-US" b="1" dirty="0">
              <a:solidFill>
                <a:srgbClr val="FF0000"/>
              </a:solidFill>
              <a:latin typeface="Arial" panose="020B0604020202020204" pitchFamily="34" charset="0"/>
              <a:cs typeface="Arial" panose="020B0604020202020204" pitchFamily="34" charset="0"/>
            </a:endParaRPr>
          </a:p>
          <a:p>
            <a:pPr algn="ctr"/>
            <a:endParaRPr lang="en-US" b="1" dirty="0">
              <a:solidFill>
                <a:srgbClr val="FF0000"/>
              </a:solidFill>
              <a:latin typeface="Arial" panose="020B0604020202020204" pitchFamily="34" charset="0"/>
              <a:cs typeface="Arial" panose="020B0604020202020204" pitchFamily="34" charset="0"/>
            </a:endParaRPr>
          </a:p>
        </p:txBody>
      </p:sp>
      <p:sp>
        <p:nvSpPr>
          <p:cNvPr id="18" name="Rectangle 17"/>
          <p:cNvSpPr/>
          <p:nvPr/>
        </p:nvSpPr>
        <p:spPr>
          <a:xfrm>
            <a:off x="71493" y="1443688"/>
            <a:ext cx="2710461"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Input Signals</a:t>
            </a:r>
            <a:endParaRPr lang="fa-IR"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46055DB-4BB8-C62C-42F8-5216BDB1B65E}"/>
              </a:ext>
            </a:extLst>
          </p:cNvPr>
          <p:cNvPicPr>
            <a:picLocks noChangeAspect="1"/>
          </p:cNvPicPr>
          <p:nvPr/>
        </p:nvPicPr>
        <p:blipFill>
          <a:blip r:embed="rId3"/>
          <a:stretch>
            <a:fillRect/>
          </a:stretch>
        </p:blipFill>
        <p:spPr>
          <a:xfrm>
            <a:off x="10437" y="1813020"/>
            <a:ext cx="3497605" cy="2623204"/>
          </a:xfrm>
          <a:prstGeom prst="rect">
            <a:avLst/>
          </a:prstGeom>
        </p:spPr>
      </p:pic>
      <p:sp>
        <p:nvSpPr>
          <p:cNvPr id="20" name="Rectangle 19"/>
          <p:cNvSpPr/>
          <p:nvPr/>
        </p:nvSpPr>
        <p:spPr>
          <a:xfrm>
            <a:off x="3994051" y="1597576"/>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Obtained accuracies for 10 replications:</a:t>
            </a:r>
            <a:endParaRPr lang="fa-IR"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3DF5D86F-F126-17C5-EBD7-7412321F0614}"/>
              </a:ext>
            </a:extLst>
          </p:cNvPr>
          <p:cNvPicPr>
            <a:picLocks noChangeAspect="1"/>
          </p:cNvPicPr>
          <p:nvPr/>
        </p:nvPicPr>
        <p:blipFill>
          <a:blip r:embed="rId4"/>
          <a:stretch>
            <a:fillRect/>
          </a:stretch>
        </p:blipFill>
        <p:spPr>
          <a:xfrm>
            <a:off x="3739020" y="1813020"/>
            <a:ext cx="3524083" cy="2643062"/>
          </a:xfrm>
          <a:prstGeom prst="rect">
            <a:avLst/>
          </a:prstGeom>
        </p:spPr>
      </p:pic>
      <p:pic>
        <p:nvPicPr>
          <p:cNvPr id="22" name="Picture 21">
            <a:extLst>
              <a:ext uri="{FF2B5EF4-FFF2-40B4-BE49-F238E27FC236}">
                <a16:creationId xmlns:a16="http://schemas.microsoft.com/office/drawing/2014/main" id="{CA17F36F-C7E8-3376-8CBE-028A383604B2}"/>
              </a:ext>
            </a:extLst>
          </p:cNvPr>
          <p:cNvPicPr>
            <a:picLocks noChangeAspect="1"/>
          </p:cNvPicPr>
          <p:nvPr/>
        </p:nvPicPr>
        <p:blipFill>
          <a:blip r:embed="rId5"/>
          <a:stretch>
            <a:fillRect/>
          </a:stretch>
        </p:blipFill>
        <p:spPr>
          <a:xfrm>
            <a:off x="6990303" y="1859186"/>
            <a:ext cx="3439805" cy="2579854"/>
          </a:xfrm>
          <a:prstGeom prst="rect">
            <a:avLst/>
          </a:prstGeom>
        </p:spPr>
      </p:pic>
      <p:sp>
        <p:nvSpPr>
          <p:cNvPr id="23" name="Rectangle 22"/>
          <p:cNvSpPr/>
          <p:nvPr/>
        </p:nvSpPr>
        <p:spPr>
          <a:xfrm>
            <a:off x="65619" y="4467002"/>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SVM and MLP</a:t>
            </a:r>
            <a:endParaRPr lang="fa-IR" dirty="0">
              <a:latin typeface="Arial" panose="020B0604020202020204" pitchFamily="34" charset="0"/>
              <a:cs typeface="Arial" panose="020B0604020202020204" pitchFamily="34" charset="0"/>
            </a:endParaRPr>
          </a:p>
        </p:txBody>
      </p:sp>
      <p:grpSp>
        <p:nvGrpSpPr>
          <p:cNvPr id="26" name="Group 25"/>
          <p:cNvGrpSpPr/>
          <p:nvPr/>
        </p:nvGrpSpPr>
        <p:grpSpPr>
          <a:xfrm>
            <a:off x="65619" y="4671526"/>
            <a:ext cx="4255860" cy="2272936"/>
            <a:chOff x="4423705" y="2488934"/>
            <a:chExt cx="7768295" cy="4079047"/>
          </a:xfrm>
        </p:grpSpPr>
        <p:pic>
          <p:nvPicPr>
            <p:cNvPr id="24" name="Picture 23">
              <a:extLst>
                <a:ext uri="{FF2B5EF4-FFF2-40B4-BE49-F238E27FC236}">
                  <a16:creationId xmlns:a16="http://schemas.microsoft.com/office/drawing/2014/main" id="{6C6CBD97-47A5-15E2-DB2A-01539FC41005}"/>
                </a:ext>
              </a:extLst>
            </p:cNvPr>
            <p:cNvPicPr>
              <a:picLocks noChangeAspect="1"/>
            </p:cNvPicPr>
            <p:nvPr/>
          </p:nvPicPr>
          <p:blipFill>
            <a:blip r:embed="rId6"/>
            <a:stretch>
              <a:fillRect/>
            </a:stretch>
          </p:blipFill>
          <p:spPr>
            <a:xfrm>
              <a:off x="8132298" y="2488934"/>
              <a:ext cx="4059702" cy="4059702"/>
            </a:xfrm>
            <a:prstGeom prst="rect">
              <a:avLst/>
            </a:prstGeom>
          </p:spPr>
        </p:pic>
        <p:pic>
          <p:nvPicPr>
            <p:cNvPr id="25" name="Picture 24">
              <a:extLst>
                <a:ext uri="{FF2B5EF4-FFF2-40B4-BE49-F238E27FC236}">
                  <a16:creationId xmlns:a16="http://schemas.microsoft.com/office/drawing/2014/main" id="{6EA5BE9C-41E6-342A-69E0-3DB3AE391186}"/>
                </a:ext>
              </a:extLst>
            </p:cNvPr>
            <p:cNvPicPr>
              <a:picLocks noChangeAspect="1"/>
            </p:cNvPicPr>
            <p:nvPr/>
          </p:nvPicPr>
          <p:blipFill>
            <a:blip r:embed="rId7"/>
            <a:stretch>
              <a:fillRect/>
            </a:stretch>
          </p:blipFill>
          <p:spPr>
            <a:xfrm>
              <a:off x="4423705" y="2508279"/>
              <a:ext cx="4059702" cy="4059702"/>
            </a:xfrm>
            <a:prstGeom prst="rect">
              <a:avLst/>
            </a:prstGeom>
          </p:spPr>
        </p:pic>
      </p:grpSp>
      <p:sp>
        <p:nvSpPr>
          <p:cNvPr id="27" name="Rectangle 26">
            <a:extLst>
              <a:ext uri="{FF2B5EF4-FFF2-40B4-BE49-F238E27FC236}">
                <a16:creationId xmlns:a16="http://schemas.microsoft.com/office/drawing/2014/main" id="{404565C8-660D-5D8D-6808-3DAD4FFBD54E}"/>
              </a:ext>
            </a:extLst>
          </p:cNvPr>
          <p:cNvSpPr/>
          <p:nvPr/>
        </p:nvSpPr>
        <p:spPr>
          <a:xfrm>
            <a:off x="4629565" y="4497639"/>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CNN and LSTM</a:t>
            </a:r>
            <a:endParaRPr lang="fa-IR" dirty="0">
              <a:latin typeface="Arial" panose="020B0604020202020204" pitchFamily="34" charset="0"/>
              <a:cs typeface="Arial" panose="020B0604020202020204" pitchFamily="34" charset="0"/>
            </a:endParaRPr>
          </a:p>
        </p:txBody>
      </p:sp>
      <p:grpSp>
        <p:nvGrpSpPr>
          <p:cNvPr id="30" name="Group 29"/>
          <p:cNvGrpSpPr/>
          <p:nvPr/>
        </p:nvGrpSpPr>
        <p:grpSpPr>
          <a:xfrm>
            <a:off x="4662534" y="4665907"/>
            <a:ext cx="4431228" cy="2315672"/>
            <a:chOff x="4732891" y="2565125"/>
            <a:chExt cx="7291684" cy="3827708"/>
          </a:xfrm>
        </p:grpSpPr>
        <p:pic>
          <p:nvPicPr>
            <p:cNvPr id="28" name="Picture 27">
              <a:extLst>
                <a:ext uri="{FF2B5EF4-FFF2-40B4-BE49-F238E27FC236}">
                  <a16:creationId xmlns:a16="http://schemas.microsoft.com/office/drawing/2014/main" id="{9F2491D5-3D5D-C228-AE56-87EE633CF64B}"/>
                </a:ext>
              </a:extLst>
            </p:cNvPr>
            <p:cNvPicPr>
              <a:picLocks noChangeAspect="1"/>
            </p:cNvPicPr>
            <p:nvPr/>
          </p:nvPicPr>
          <p:blipFill>
            <a:blip r:embed="rId8"/>
            <a:stretch>
              <a:fillRect/>
            </a:stretch>
          </p:blipFill>
          <p:spPr>
            <a:xfrm>
              <a:off x="4732891" y="2565126"/>
              <a:ext cx="3827707" cy="3827707"/>
            </a:xfrm>
            <a:prstGeom prst="rect">
              <a:avLst/>
            </a:prstGeom>
          </p:spPr>
        </p:pic>
        <p:pic>
          <p:nvPicPr>
            <p:cNvPr id="29" name="Picture 28">
              <a:extLst>
                <a:ext uri="{FF2B5EF4-FFF2-40B4-BE49-F238E27FC236}">
                  <a16:creationId xmlns:a16="http://schemas.microsoft.com/office/drawing/2014/main" id="{91E1FF02-9BBF-2F18-E4B5-0FBB80601148}"/>
                </a:ext>
              </a:extLst>
            </p:cNvPr>
            <p:cNvPicPr>
              <a:picLocks noChangeAspect="1"/>
            </p:cNvPicPr>
            <p:nvPr/>
          </p:nvPicPr>
          <p:blipFill>
            <a:blip r:embed="rId9"/>
            <a:stretch>
              <a:fillRect/>
            </a:stretch>
          </p:blipFill>
          <p:spPr>
            <a:xfrm>
              <a:off x="8196868" y="2565125"/>
              <a:ext cx="3827707" cy="3827707"/>
            </a:xfrm>
            <a:prstGeom prst="rect">
              <a:avLst/>
            </a:prstGeom>
          </p:spPr>
        </p:pic>
      </p:grpSp>
    </p:spTree>
    <p:extLst>
      <p:ext uri="{BB962C8B-B14F-4D97-AF65-F5344CB8AC3E}">
        <p14:creationId xmlns:p14="http://schemas.microsoft.com/office/powerpoint/2010/main" val="47171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8" name="Rectangle 7">
            <a:extLst>
              <a:ext uri="{FF2B5EF4-FFF2-40B4-BE49-F238E27FC236}">
                <a16:creationId xmlns:a16="http://schemas.microsoft.com/office/drawing/2014/main" id="{9CA0B138-6DE5-C810-04B3-EDDCC04A8E58}"/>
              </a:ext>
            </a:extLst>
          </p:cNvPr>
          <p:cNvSpPr/>
          <p:nvPr/>
        </p:nvSpPr>
        <p:spPr>
          <a:xfrm>
            <a:off x="0" y="1116825"/>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ROC curve of SVM and MLP</a:t>
            </a:r>
            <a:endParaRPr lang="fa-IR" dirty="0">
              <a:latin typeface="Arial" panose="020B0604020202020204" pitchFamily="34" charset="0"/>
              <a:cs typeface="Arial" panose="020B0604020202020204" pitchFamily="34" charset="0"/>
            </a:endParaRPr>
          </a:p>
        </p:txBody>
      </p:sp>
      <p:grpSp>
        <p:nvGrpSpPr>
          <p:cNvPr id="3" name="Group 2"/>
          <p:cNvGrpSpPr/>
          <p:nvPr/>
        </p:nvGrpSpPr>
        <p:grpSpPr>
          <a:xfrm>
            <a:off x="-102804" y="1486156"/>
            <a:ext cx="6095309" cy="3173525"/>
            <a:chOff x="5070445" y="2912832"/>
            <a:chExt cx="6685121" cy="3263309"/>
          </a:xfrm>
        </p:grpSpPr>
        <p:pic>
          <p:nvPicPr>
            <p:cNvPr id="9" name="Picture 8">
              <a:extLst>
                <a:ext uri="{FF2B5EF4-FFF2-40B4-BE49-F238E27FC236}">
                  <a16:creationId xmlns:a16="http://schemas.microsoft.com/office/drawing/2014/main" id="{66740BAE-0CCC-8CF9-340F-9D510A1AACB7}"/>
                </a:ext>
              </a:extLst>
            </p:cNvPr>
            <p:cNvPicPr>
              <a:picLocks noChangeAspect="1"/>
            </p:cNvPicPr>
            <p:nvPr/>
          </p:nvPicPr>
          <p:blipFill>
            <a:blip r:embed="rId3"/>
            <a:stretch>
              <a:fillRect/>
            </a:stretch>
          </p:blipFill>
          <p:spPr>
            <a:xfrm>
              <a:off x="8527897" y="2912832"/>
              <a:ext cx="3227669" cy="3227669"/>
            </a:xfrm>
            <a:prstGeom prst="rect">
              <a:avLst/>
            </a:prstGeom>
          </p:spPr>
        </p:pic>
        <p:pic>
          <p:nvPicPr>
            <p:cNvPr id="10" name="Picture 9">
              <a:extLst>
                <a:ext uri="{FF2B5EF4-FFF2-40B4-BE49-F238E27FC236}">
                  <a16:creationId xmlns:a16="http://schemas.microsoft.com/office/drawing/2014/main" id="{BE7641FC-6292-FED6-4277-6D3D7F544B2F}"/>
                </a:ext>
              </a:extLst>
            </p:cNvPr>
            <p:cNvPicPr>
              <a:picLocks noChangeAspect="1"/>
            </p:cNvPicPr>
            <p:nvPr/>
          </p:nvPicPr>
          <p:blipFill>
            <a:blip r:embed="rId4"/>
            <a:stretch>
              <a:fillRect/>
            </a:stretch>
          </p:blipFill>
          <p:spPr>
            <a:xfrm>
              <a:off x="5070445" y="2948472"/>
              <a:ext cx="3227669" cy="3227669"/>
            </a:xfrm>
            <a:prstGeom prst="rect">
              <a:avLst/>
            </a:prstGeom>
          </p:spPr>
        </p:pic>
      </p:grpSp>
      <p:sp>
        <p:nvSpPr>
          <p:cNvPr id="11" name="TextBox 10">
            <a:extLst>
              <a:ext uri="{FF2B5EF4-FFF2-40B4-BE49-F238E27FC236}">
                <a16:creationId xmlns:a16="http://schemas.microsoft.com/office/drawing/2014/main" id="{C751D3FC-DFA9-0824-8FB0-4BBA4871B19C}"/>
              </a:ext>
            </a:extLst>
          </p:cNvPr>
          <p:cNvSpPr txBox="1"/>
          <p:nvPr/>
        </p:nvSpPr>
        <p:spPr>
          <a:xfrm>
            <a:off x="55353" y="4588104"/>
            <a:ext cx="5988503" cy="2031325"/>
          </a:xfrm>
          <a:prstGeom prst="rect">
            <a:avLst/>
          </a:prstGeom>
          <a:noFill/>
        </p:spPr>
        <p:txBody>
          <a:bodyPr wrap="square">
            <a:spAutoFit/>
          </a:bodyPr>
          <a:lstStyle/>
          <a:p>
            <a:pPr algn="just">
              <a:lnSpc>
                <a:spcPct val="100000"/>
              </a:lnSpc>
            </a:pPr>
            <a:r>
              <a:rPr lang="en-US" dirty="0">
                <a:latin typeface="Arial" panose="020B0604020202020204" pitchFamily="34" charset="0"/>
                <a:cs typeface="Arial" panose="020B0604020202020204" pitchFamily="34" charset="0"/>
              </a:rPr>
              <a:t>The final evaluation plot is ROC which gives information about true positive rate and false positive rate. The ROC curve shows greater performance when the curve cross near the top-left corner of the axis. Thus, the more area under curve (AUC) can show better performance. As can be seen in the following figures, AUC of both MLP and SVM are not good enough.</a:t>
            </a:r>
          </a:p>
        </p:txBody>
      </p:sp>
      <p:sp>
        <p:nvSpPr>
          <p:cNvPr id="12" name="Rectangle 11">
            <a:extLst>
              <a:ext uri="{FF2B5EF4-FFF2-40B4-BE49-F238E27FC236}">
                <a16:creationId xmlns:a16="http://schemas.microsoft.com/office/drawing/2014/main" id="{E97EB777-8083-80C7-C305-7FE92FEE0415}"/>
              </a:ext>
            </a:extLst>
          </p:cNvPr>
          <p:cNvSpPr/>
          <p:nvPr/>
        </p:nvSpPr>
        <p:spPr>
          <a:xfrm>
            <a:off x="6317683" y="1116825"/>
            <a:ext cx="5992505" cy="369332"/>
          </a:xfrm>
          <a:prstGeom prst="rect">
            <a:avLst/>
          </a:prstGeom>
        </p:spPr>
        <p:txBody>
          <a:bodyPr wrap="square">
            <a:spAutoFit/>
          </a:bodyPr>
          <a:lstStyle/>
          <a:p>
            <a:r>
              <a:rPr lang="en" dirty="0">
                <a:latin typeface="Arial" panose="020B0604020202020204" pitchFamily="34" charset="0"/>
                <a:cs typeface="Arial" panose="020B0604020202020204" pitchFamily="34" charset="0"/>
              </a:rPr>
              <a:t>ROC curve of </a:t>
            </a:r>
            <a:r>
              <a:rPr lang="en" dirty="0" smtClean="0">
                <a:latin typeface="Arial" panose="020B0604020202020204" pitchFamily="34" charset="0"/>
                <a:cs typeface="Arial" panose="020B0604020202020204" pitchFamily="34" charset="0"/>
              </a:rPr>
              <a:t>CNN </a:t>
            </a:r>
            <a:r>
              <a:rPr lang="en" dirty="0">
                <a:latin typeface="Arial" panose="020B0604020202020204" pitchFamily="34" charset="0"/>
                <a:cs typeface="Arial" panose="020B0604020202020204" pitchFamily="34" charset="0"/>
              </a:rPr>
              <a:t>and </a:t>
            </a:r>
            <a:r>
              <a:rPr lang="en" dirty="0" smtClean="0">
                <a:latin typeface="Arial" panose="020B0604020202020204" pitchFamily="34" charset="0"/>
                <a:cs typeface="Arial" panose="020B0604020202020204" pitchFamily="34" charset="0"/>
              </a:rPr>
              <a:t>LSTM</a:t>
            </a:r>
            <a:endParaRPr lang="fa-IR" dirty="0">
              <a:latin typeface="Arial" panose="020B0604020202020204" pitchFamily="34" charset="0"/>
              <a:cs typeface="Arial" panose="020B0604020202020204" pitchFamily="34" charset="0"/>
            </a:endParaRPr>
          </a:p>
        </p:txBody>
      </p:sp>
      <p:grpSp>
        <p:nvGrpSpPr>
          <p:cNvPr id="4" name="Group 3"/>
          <p:cNvGrpSpPr/>
          <p:nvPr/>
        </p:nvGrpSpPr>
        <p:grpSpPr>
          <a:xfrm>
            <a:off x="5889701" y="1444680"/>
            <a:ext cx="5006022" cy="3143424"/>
            <a:chOff x="4897225" y="2542072"/>
            <a:chExt cx="6998112" cy="3814278"/>
          </a:xfrm>
        </p:grpSpPr>
        <p:pic>
          <p:nvPicPr>
            <p:cNvPr id="13" name="Picture 12">
              <a:extLst>
                <a:ext uri="{FF2B5EF4-FFF2-40B4-BE49-F238E27FC236}">
                  <a16:creationId xmlns:a16="http://schemas.microsoft.com/office/drawing/2014/main" id="{23912C7A-482E-F8E5-9D08-7496275263AF}"/>
                </a:ext>
              </a:extLst>
            </p:cNvPr>
            <p:cNvPicPr>
              <a:picLocks noChangeAspect="1"/>
            </p:cNvPicPr>
            <p:nvPr/>
          </p:nvPicPr>
          <p:blipFill>
            <a:blip r:embed="rId5"/>
            <a:stretch>
              <a:fillRect/>
            </a:stretch>
          </p:blipFill>
          <p:spPr>
            <a:xfrm>
              <a:off x="8337426" y="2632387"/>
              <a:ext cx="3557911" cy="3557911"/>
            </a:xfrm>
            <a:prstGeom prst="rect">
              <a:avLst/>
            </a:prstGeom>
          </p:spPr>
        </p:pic>
        <p:pic>
          <p:nvPicPr>
            <p:cNvPr id="14" name="Picture 13">
              <a:extLst>
                <a:ext uri="{FF2B5EF4-FFF2-40B4-BE49-F238E27FC236}">
                  <a16:creationId xmlns:a16="http://schemas.microsoft.com/office/drawing/2014/main" id="{1D5B81CA-DAC3-47AE-5C67-E86A886FDD59}"/>
                </a:ext>
              </a:extLst>
            </p:cNvPr>
            <p:cNvPicPr>
              <a:picLocks noChangeAspect="1"/>
            </p:cNvPicPr>
            <p:nvPr/>
          </p:nvPicPr>
          <p:blipFill>
            <a:blip r:embed="rId6"/>
            <a:stretch>
              <a:fillRect/>
            </a:stretch>
          </p:blipFill>
          <p:spPr>
            <a:xfrm>
              <a:off x="4897225" y="2542072"/>
              <a:ext cx="3814278" cy="3814278"/>
            </a:xfrm>
            <a:prstGeom prst="rect">
              <a:avLst/>
            </a:prstGeom>
          </p:spPr>
        </p:pic>
      </p:grpSp>
      <p:sp>
        <p:nvSpPr>
          <p:cNvPr id="15" name="TextBox 14">
            <a:extLst>
              <a:ext uri="{FF2B5EF4-FFF2-40B4-BE49-F238E27FC236}">
                <a16:creationId xmlns:a16="http://schemas.microsoft.com/office/drawing/2014/main" id="{AD7CCC31-1D56-1685-DACB-90E40BB6C803}"/>
              </a:ext>
            </a:extLst>
          </p:cNvPr>
          <p:cNvSpPr txBox="1"/>
          <p:nvPr/>
        </p:nvSpPr>
        <p:spPr>
          <a:xfrm>
            <a:off x="6414374" y="4588104"/>
            <a:ext cx="4318886" cy="1200329"/>
          </a:xfrm>
          <a:prstGeom prst="rect">
            <a:avLst/>
          </a:prstGeom>
          <a:noFill/>
        </p:spPr>
        <p:txBody>
          <a:bodyPr wrap="square">
            <a:spAutoFit/>
          </a:bodyPr>
          <a:lstStyle/>
          <a:p>
            <a:pPr algn="just">
              <a:lnSpc>
                <a:spcPct val="100000"/>
              </a:lnSpc>
            </a:pPr>
            <a:r>
              <a:rPr lang="en-US" dirty="0">
                <a:latin typeface="Arial" panose="020B0604020202020204" pitchFamily="34" charset="0"/>
                <a:cs typeface="Arial" panose="020B0604020202020204" pitchFamily="34" charset="0"/>
              </a:rPr>
              <a:t>The AUC of LSTM is also the same as MLP and SVM. However, the CNN shows better AUC, and as a result, better performance.</a:t>
            </a:r>
          </a:p>
        </p:txBody>
      </p:sp>
    </p:spTree>
    <p:extLst>
      <p:ext uri="{BB962C8B-B14F-4D97-AF65-F5344CB8AC3E}">
        <p14:creationId xmlns:p14="http://schemas.microsoft.com/office/powerpoint/2010/main" val="505682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8" name="TextBox 7">
            <a:extLst>
              <a:ext uri="{FF2B5EF4-FFF2-40B4-BE49-F238E27FC236}">
                <a16:creationId xmlns:a16="http://schemas.microsoft.com/office/drawing/2014/main" id="{BFBB92A1-E7B1-ED27-4FCF-51F218115993}"/>
              </a:ext>
            </a:extLst>
          </p:cNvPr>
          <p:cNvSpPr txBox="1"/>
          <p:nvPr/>
        </p:nvSpPr>
        <p:spPr>
          <a:xfrm>
            <a:off x="2319706" y="1166689"/>
            <a:ext cx="6249878" cy="646331"/>
          </a:xfrm>
          <a:prstGeom prst="rect">
            <a:avLst/>
          </a:prstGeom>
          <a:noFill/>
        </p:spPr>
        <p:txBody>
          <a:bodyPr wrap="square">
            <a:spAutoFit/>
          </a:bodyPr>
          <a:lstStyle/>
          <a:p>
            <a:pPr algn="ctr"/>
            <a:r>
              <a:rPr lang="en-US" b="1" dirty="0">
                <a:solidFill>
                  <a:srgbClr val="FF0000"/>
                </a:solidFill>
                <a:latin typeface="Arial" panose="020B0604020202020204" pitchFamily="34" charset="0"/>
                <a:cs typeface="Arial" panose="020B0604020202020204" pitchFamily="34" charset="0"/>
              </a:rPr>
              <a:t>Arabian </a:t>
            </a:r>
            <a:r>
              <a:rPr lang="en-US" b="1" dirty="0" smtClean="0">
                <a:solidFill>
                  <a:srgbClr val="FF0000"/>
                </a:solidFill>
                <a:latin typeface="Arial" panose="020B0604020202020204" pitchFamily="34" charset="0"/>
                <a:cs typeface="Arial" panose="020B0604020202020204" pitchFamily="34" charset="0"/>
              </a:rPr>
              <a:t>sea Event- IRIS stations</a:t>
            </a:r>
            <a:endParaRPr lang="en-US" b="1" dirty="0">
              <a:solidFill>
                <a:srgbClr val="FF0000"/>
              </a:solidFill>
              <a:latin typeface="Arial" panose="020B0604020202020204" pitchFamily="34" charset="0"/>
              <a:cs typeface="Arial" panose="020B0604020202020204" pitchFamily="34" charset="0"/>
            </a:endParaRPr>
          </a:p>
          <a:p>
            <a:pPr algn="ctr"/>
            <a:endParaRPr lang="en-US"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30678" y="1392543"/>
            <a:ext cx="2710461"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Input Signals</a:t>
            </a:r>
            <a:endParaRPr lang="fa-IR"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FC09491-D6DD-0BD2-98CC-87D5AF9EF845}"/>
              </a:ext>
            </a:extLst>
          </p:cNvPr>
          <p:cNvPicPr>
            <a:picLocks noChangeAspect="1"/>
          </p:cNvPicPr>
          <p:nvPr/>
        </p:nvPicPr>
        <p:blipFill>
          <a:blip r:embed="rId3"/>
          <a:stretch>
            <a:fillRect/>
          </a:stretch>
        </p:blipFill>
        <p:spPr>
          <a:xfrm>
            <a:off x="-137137" y="1694071"/>
            <a:ext cx="3910064" cy="2733211"/>
          </a:xfrm>
          <a:prstGeom prst="rect">
            <a:avLst/>
          </a:prstGeom>
        </p:spPr>
      </p:pic>
      <p:sp>
        <p:nvSpPr>
          <p:cNvPr id="11" name="Rectangle 10"/>
          <p:cNvSpPr/>
          <p:nvPr/>
        </p:nvSpPr>
        <p:spPr>
          <a:xfrm>
            <a:off x="3931420" y="1505509"/>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Obtained accuracies for 10 replications:</a:t>
            </a:r>
            <a:endParaRPr lang="fa-IR"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CEC4595-864A-7497-E39A-3FA488867FFD}"/>
              </a:ext>
            </a:extLst>
          </p:cNvPr>
          <p:cNvPicPr>
            <a:picLocks noChangeAspect="1"/>
          </p:cNvPicPr>
          <p:nvPr/>
        </p:nvPicPr>
        <p:blipFill>
          <a:blip r:embed="rId4"/>
          <a:stretch>
            <a:fillRect/>
          </a:stretch>
        </p:blipFill>
        <p:spPr>
          <a:xfrm>
            <a:off x="3695178" y="1739233"/>
            <a:ext cx="3709723" cy="2782292"/>
          </a:xfrm>
          <a:prstGeom prst="rect">
            <a:avLst/>
          </a:prstGeom>
        </p:spPr>
      </p:pic>
      <p:pic>
        <p:nvPicPr>
          <p:cNvPr id="13" name="Picture 12">
            <a:extLst>
              <a:ext uri="{FF2B5EF4-FFF2-40B4-BE49-F238E27FC236}">
                <a16:creationId xmlns:a16="http://schemas.microsoft.com/office/drawing/2014/main" id="{2775E0CB-3AEA-B778-546F-5326E857C667}"/>
              </a:ext>
            </a:extLst>
          </p:cNvPr>
          <p:cNvPicPr>
            <a:picLocks noChangeAspect="1"/>
          </p:cNvPicPr>
          <p:nvPr/>
        </p:nvPicPr>
        <p:blipFill>
          <a:blip r:embed="rId5"/>
          <a:stretch>
            <a:fillRect/>
          </a:stretch>
        </p:blipFill>
        <p:spPr>
          <a:xfrm>
            <a:off x="7260308" y="1807037"/>
            <a:ext cx="3590419" cy="2692814"/>
          </a:xfrm>
          <a:prstGeom prst="rect">
            <a:avLst/>
          </a:prstGeom>
        </p:spPr>
      </p:pic>
      <p:sp>
        <p:nvSpPr>
          <p:cNvPr id="14" name="Rectangle 13"/>
          <p:cNvSpPr/>
          <p:nvPr/>
        </p:nvSpPr>
        <p:spPr>
          <a:xfrm>
            <a:off x="128929" y="4462326"/>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SVM and MLP</a:t>
            </a:r>
            <a:endParaRPr lang="fa-IR" dirty="0">
              <a:latin typeface="Arial" panose="020B0604020202020204" pitchFamily="34" charset="0"/>
              <a:cs typeface="Arial" panose="020B0604020202020204" pitchFamily="34" charset="0"/>
            </a:endParaRPr>
          </a:p>
        </p:txBody>
      </p:sp>
      <p:grpSp>
        <p:nvGrpSpPr>
          <p:cNvPr id="3" name="Group 2"/>
          <p:cNvGrpSpPr/>
          <p:nvPr/>
        </p:nvGrpSpPr>
        <p:grpSpPr>
          <a:xfrm>
            <a:off x="-158330" y="4755249"/>
            <a:ext cx="4617596" cy="2102751"/>
            <a:chOff x="4402605" y="2407090"/>
            <a:chExt cx="7838066" cy="4208142"/>
          </a:xfrm>
        </p:grpSpPr>
        <p:pic>
          <p:nvPicPr>
            <p:cNvPr id="18" name="Picture 17">
              <a:extLst>
                <a:ext uri="{FF2B5EF4-FFF2-40B4-BE49-F238E27FC236}">
                  <a16:creationId xmlns:a16="http://schemas.microsoft.com/office/drawing/2014/main" id="{FD87F5F6-AC42-B63A-600F-7625578D5C6C}"/>
                </a:ext>
              </a:extLst>
            </p:cNvPr>
            <p:cNvPicPr>
              <a:picLocks noChangeAspect="1"/>
            </p:cNvPicPr>
            <p:nvPr/>
          </p:nvPicPr>
          <p:blipFill>
            <a:blip r:embed="rId6"/>
            <a:stretch>
              <a:fillRect/>
            </a:stretch>
          </p:blipFill>
          <p:spPr>
            <a:xfrm>
              <a:off x="4402605" y="2407237"/>
              <a:ext cx="4207995" cy="4207995"/>
            </a:xfrm>
            <a:prstGeom prst="rect">
              <a:avLst/>
            </a:prstGeom>
          </p:spPr>
        </p:pic>
        <p:pic>
          <p:nvPicPr>
            <p:cNvPr id="19" name="Picture 18">
              <a:extLst>
                <a:ext uri="{FF2B5EF4-FFF2-40B4-BE49-F238E27FC236}">
                  <a16:creationId xmlns:a16="http://schemas.microsoft.com/office/drawing/2014/main" id="{126D848A-4731-0F79-EA21-E1F900FE3FB6}"/>
                </a:ext>
              </a:extLst>
            </p:cNvPr>
            <p:cNvPicPr>
              <a:picLocks noChangeAspect="1"/>
            </p:cNvPicPr>
            <p:nvPr/>
          </p:nvPicPr>
          <p:blipFill>
            <a:blip r:embed="rId7"/>
            <a:stretch>
              <a:fillRect/>
            </a:stretch>
          </p:blipFill>
          <p:spPr>
            <a:xfrm>
              <a:off x="8032676" y="2407090"/>
              <a:ext cx="4207995" cy="4207995"/>
            </a:xfrm>
            <a:prstGeom prst="rect">
              <a:avLst/>
            </a:prstGeom>
          </p:spPr>
        </p:pic>
      </p:grpSp>
      <p:sp>
        <p:nvSpPr>
          <p:cNvPr id="20" name="Rectangle 19">
            <a:extLst>
              <a:ext uri="{FF2B5EF4-FFF2-40B4-BE49-F238E27FC236}">
                <a16:creationId xmlns:a16="http://schemas.microsoft.com/office/drawing/2014/main" id="{404565C8-660D-5D8D-6808-3DAD4FFBD54E}"/>
              </a:ext>
            </a:extLst>
          </p:cNvPr>
          <p:cNvSpPr/>
          <p:nvPr/>
        </p:nvSpPr>
        <p:spPr>
          <a:xfrm>
            <a:off x="5514242" y="4511834"/>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CNN and LSTM</a:t>
            </a:r>
            <a:endParaRPr lang="fa-IR" dirty="0">
              <a:latin typeface="Arial" panose="020B0604020202020204" pitchFamily="34" charset="0"/>
              <a:cs typeface="Arial" panose="020B0604020202020204" pitchFamily="34" charset="0"/>
            </a:endParaRPr>
          </a:p>
        </p:txBody>
      </p:sp>
      <p:grpSp>
        <p:nvGrpSpPr>
          <p:cNvPr id="4" name="Group 3"/>
          <p:cNvGrpSpPr/>
          <p:nvPr/>
        </p:nvGrpSpPr>
        <p:grpSpPr>
          <a:xfrm>
            <a:off x="5154342" y="4822308"/>
            <a:ext cx="4998003" cy="2102675"/>
            <a:chOff x="4943013" y="2565125"/>
            <a:chExt cx="7318373" cy="3827708"/>
          </a:xfrm>
        </p:grpSpPr>
        <p:pic>
          <p:nvPicPr>
            <p:cNvPr id="21" name="Picture 20">
              <a:extLst>
                <a:ext uri="{FF2B5EF4-FFF2-40B4-BE49-F238E27FC236}">
                  <a16:creationId xmlns:a16="http://schemas.microsoft.com/office/drawing/2014/main" id="{B908E8DF-C4E8-B600-E4A6-00AADBEA7AFB}"/>
                </a:ext>
              </a:extLst>
            </p:cNvPr>
            <p:cNvPicPr>
              <a:picLocks noChangeAspect="1"/>
            </p:cNvPicPr>
            <p:nvPr/>
          </p:nvPicPr>
          <p:blipFill>
            <a:blip r:embed="rId8"/>
            <a:stretch>
              <a:fillRect/>
            </a:stretch>
          </p:blipFill>
          <p:spPr>
            <a:xfrm>
              <a:off x="8433678" y="2565125"/>
              <a:ext cx="3827708" cy="3827708"/>
            </a:xfrm>
            <a:prstGeom prst="rect">
              <a:avLst/>
            </a:prstGeom>
          </p:spPr>
        </p:pic>
        <p:pic>
          <p:nvPicPr>
            <p:cNvPr id="22" name="Picture 21">
              <a:extLst>
                <a:ext uri="{FF2B5EF4-FFF2-40B4-BE49-F238E27FC236}">
                  <a16:creationId xmlns:a16="http://schemas.microsoft.com/office/drawing/2014/main" id="{829304CF-D59B-2067-0A7A-4FF7F9476DFE}"/>
                </a:ext>
              </a:extLst>
            </p:cNvPr>
            <p:cNvPicPr>
              <a:picLocks noChangeAspect="1"/>
            </p:cNvPicPr>
            <p:nvPr/>
          </p:nvPicPr>
          <p:blipFill>
            <a:blip r:embed="rId9"/>
            <a:stretch>
              <a:fillRect/>
            </a:stretch>
          </p:blipFill>
          <p:spPr>
            <a:xfrm>
              <a:off x="4943013" y="2565125"/>
              <a:ext cx="3827708" cy="3827708"/>
            </a:xfrm>
            <a:prstGeom prst="rect">
              <a:avLst/>
            </a:prstGeom>
          </p:spPr>
        </p:pic>
      </p:grpSp>
    </p:spTree>
    <p:extLst>
      <p:ext uri="{BB962C8B-B14F-4D97-AF65-F5344CB8AC3E}">
        <p14:creationId xmlns:p14="http://schemas.microsoft.com/office/powerpoint/2010/main" val="3813978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8" name="Rectangle 7">
            <a:extLst>
              <a:ext uri="{FF2B5EF4-FFF2-40B4-BE49-F238E27FC236}">
                <a16:creationId xmlns:a16="http://schemas.microsoft.com/office/drawing/2014/main" id="{9CA0B138-6DE5-C810-04B3-EDDCC04A8E58}"/>
              </a:ext>
            </a:extLst>
          </p:cNvPr>
          <p:cNvSpPr/>
          <p:nvPr/>
        </p:nvSpPr>
        <p:spPr>
          <a:xfrm>
            <a:off x="211258" y="1158995"/>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ROC curve of SVM and MLP</a:t>
            </a:r>
            <a:endParaRPr lang="fa-IR" dirty="0">
              <a:latin typeface="Arial" panose="020B0604020202020204" pitchFamily="34" charset="0"/>
              <a:cs typeface="Arial" panose="020B0604020202020204" pitchFamily="34" charset="0"/>
            </a:endParaRPr>
          </a:p>
        </p:txBody>
      </p:sp>
      <p:grpSp>
        <p:nvGrpSpPr>
          <p:cNvPr id="3" name="Group 2"/>
          <p:cNvGrpSpPr/>
          <p:nvPr/>
        </p:nvGrpSpPr>
        <p:grpSpPr>
          <a:xfrm>
            <a:off x="-136069" y="1343660"/>
            <a:ext cx="5597417" cy="3228340"/>
            <a:chOff x="-129806" y="1433776"/>
            <a:chExt cx="6090129" cy="3274946"/>
          </a:xfrm>
        </p:grpSpPr>
        <p:pic>
          <p:nvPicPr>
            <p:cNvPr id="9" name="Picture 8">
              <a:extLst>
                <a:ext uri="{FF2B5EF4-FFF2-40B4-BE49-F238E27FC236}">
                  <a16:creationId xmlns:a16="http://schemas.microsoft.com/office/drawing/2014/main" id="{A0712F72-B6E6-9368-5001-01448847D8F5}"/>
                </a:ext>
              </a:extLst>
            </p:cNvPr>
            <p:cNvPicPr>
              <a:picLocks noChangeAspect="1"/>
            </p:cNvPicPr>
            <p:nvPr/>
          </p:nvPicPr>
          <p:blipFill>
            <a:blip r:embed="rId3"/>
            <a:stretch>
              <a:fillRect/>
            </a:stretch>
          </p:blipFill>
          <p:spPr>
            <a:xfrm>
              <a:off x="-129806" y="1433776"/>
              <a:ext cx="3227670" cy="3227670"/>
            </a:xfrm>
            <a:prstGeom prst="rect">
              <a:avLst/>
            </a:prstGeom>
          </p:spPr>
        </p:pic>
        <p:pic>
          <p:nvPicPr>
            <p:cNvPr id="10" name="Picture 9">
              <a:extLst>
                <a:ext uri="{FF2B5EF4-FFF2-40B4-BE49-F238E27FC236}">
                  <a16:creationId xmlns:a16="http://schemas.microsoft.com/office/drawing/2014/main" id="{68AABF1F-391B-649B-F9CB-0A6A757FE2E6}"/>
                </a:ext>
              </a:extLst>
            </p:cNvPr>
            <p:cNvPicPr>
              <a:picLocks noChangeAspect="1"/>
            </p:cNvPicPr>
            <p:nvPr/>
          </p:nvPicPr>
          <p:blipFill>
            <a:blip r:embed="rId4"/>
            <a:stretch>
              <a:fillRect/>
            </a:stretch>
          </p:blipFill>
          <p:spPr>
            <a:xfrm>
              <a:off x="2732653" y="1481052"/>
              <a:ext cx="3227670" cy="3227670"/>
            </a:xfrm>
            <a:prstGeom prst="rect">
              <a:avLst/>
            </a:prstGeom>
          </p:spPr>
        </p:pic>
      </p:grpSp>
      <p:sp>
        <p:nvSpPr>
          <p:cNvPr id="4" name="Rectangle 3"/>
          <p:cNvSpPr/>
          <p:nvPr/>
        </p:nvSpPr>
        <p:spPr>
          <a:xfrm>
            <a:off x="0" y="4266636"/>
            <a:ext cx="6096000" cy="2031325"/>
          </a:xfrm>
          <a:prstGeom prst="rect">
            <a:avLst/>
          </a:prstGeom>
        </p:spPr>
        <p:txBody>
          <a:bodyPr>
            <a:spAutoFit/>
          </a:bodyPr>
          <a:lstStyle/>
          <a:p>
            <a:r>
              <a:rPr lang="en-US" dirty="0">
                <a:latin typeface="Arial" panose="020B0604020202020204" pitchFamily="34" charset="0"/>
                <a:cs typeface="Arial" panose="020B0604020202020204" pitchFamily="34" charset="0"/>
              </a:rPr>
              <a:t>The final evaluation plot is ROC which gives information about true positive rate and false positive rate. The ROC curve shows greater performance when the curve cross near the top-left corner of the axis. Thus, the more area under curve (AUC) can show better performance. As can be seen in the following figures, AUC of both MLP and SVM are not good enough.</a:t>
            </a:r>
          </a:p>
        </p:txBody>
      </p:sp>
      <p:sp>
        <p:nvSpPr>
          <p:cNvPr id="11" name="Rectangle 10">
            <a:extLst>
              <a:ext uri="{FF2B5EF4-FFF2-40B4-BE49-F238E27FC236}">
                <a16:creationId xmlns:a16="http://schemas.microsoft.com/office/drawing/2014/main" id="{E97EB777-8083-80C7-C305-7FE92FEE0415}"/>
              </a:ext>
            </a:extLst>
          </p:cNvPr>
          <p:cNvSpPr/>
          <p:nvPr/>
        </p:nvSpPr>
        <p:spPr>
          <a:xfrm>
            <a:off x="6640597" y="1194876"/>
            <a:ext cx="5992505" cy="369332"/>
          </a:xfrm>
          <a:prstGeom prst="rect">
            <a:avLst/>
          </a:prstGeom>
        </p:spPr>
        <p:txBody>
          <a:bodyPr wrap="square">
            <a:spAutoFit/>
          </a:bodyPr>
          <a:lstStyle/>
          <a:p>
            <a:r>
              <a:rPr lang="en" dirty="0">
                <a:latin typeface="Arial" panose="020B0604020202020204" pitchFamily="34" charset="0"/>
                <a:cs typeface="Arial" panose="020B0604020202020204" pitchFamily="34" charset="0"/>
              </a:rPr>
              <a:t>ROC curve of </a:t>
            </a:r>
            <a:r>
              <a:rPr lang="en" dirty="0" smtClean="0">
                <a:latin typeface="Arial" panose="020B0604020202020204" pitchFamily="34" charset="0"/>
                <a:cs typeface="Arial" panose="020B0604020202020204" pitchFamily="34" charset="0"/>
              </a:rPr>
              <a:t>CNN </a:t>
            </a:r>
            <a:r>
              <a:rPr lang="en" dirty="0">
                <a:latin typeface="Arial" panose="020B0604020202020204" pitchFamily="34" charset="0"/>
                <a:cs typeface="Arial" panose="020B0604020202020204" pitchFamily="34" charset="0"/>
              </a:rPr>
              <a:t>and </a:t>
            </a:r>
            <a:r>
              <a:rPr lang="en" dirty="0" smtClean="0">
                <a:latin typeface="Arial" panose="020B0604020202020204" pitchFamily="34" charset="0"/>
                <a:cs typeface="Arial" panose="020B0604020202020204" pitchFamily="34" charset="0"/>
              </a:rPr>
              <a:t>LSTM</a:t>
            </a:r>
            <a:endParaRPr lang="fa-IR" dirty="0">
              <a:latin typeface="Arial" panose="020B0604020202020204" pitchFamily="34" charset="0"/>
              <a:cs typeface="Arial" panose="020B0604020202020204" pitchFamily="34" charset="0"/>
            </a:endParaRPr>
          </a:p>
        </p:txBody>
      </p:sp>
      <p:grpSp>
        <p:nvGrpSpPr>
          <p:cNvPr id="14" name="Group 13"/>
          <p:cNvGrpSpPr/>
          <p:nvPr/>
        </p:nvGrpSpPr>
        <p:grpSpPr>
          <a:xfrm>
            <a:off x="5624187" y="1390262"/>
            <a:ext cx="5146904" cy="3181737"/>
            <a:chOff x="4890397" y="2733424"/>
            <a:chExt cx="6481149" cy="3460997"/>
          </a:xfrm>
        </p:grpSpPr>
        <p:pic>
          <p:nvPicPr>
            <p:cNvPr id="12" name="Picture 11">
              <a:extLst>
                <a:ext uri="{FF2B5EF4-FFF2-40B4-BE49-F238E27FC236}">
                  <a16:creationId xmlns:a16="http://schemas.microsoft.com/office/drawing/2014/main" id="{055AC901-8EB3-7F7D-2DE1-8F74ED003CC4}"/>
                </a:ext>
              </a:extLst>
            </p:cNvPr>
            <p:cNvPicPr>
              <a:picLocks noChangeAspect="1"/>
            </p:cNvPicPr>
            <p:nvPr/>
          </p:nvPicPr>
          <p:blipFill>
            <a:blip r:embed="rId5"/>
            <a:stretch>
              <a:fillRect/>
            </a:stretch>
          </p:blipFill>
          <p:spPr>
            <a:xfrm>
              <a:off x="4890397" y="2737133"/>
              <a:ext cx="3384235" cy="3384235"/>
            </a:xfrm>
            <a:prstGeom prst="rect">
              <a:avLst/>
            </a:prstGeom>
          </p:spPr>
        </p:pic>
        <p:pic>
          <p:nvPicPr>
            <p:cNvPr id="13" name="Picture 12">
              <a:extLst>
                <a:ext uri="{FF2B5EF4-FFF2-40B4-BE49-F238E27FC236}">
                  <a16:creationId xmlns:a16="http://schemas.microsoft.com/office/drawing/2014/main" id="{3C002DAC-4745-3292-AEF0-25A64E043969}"/>
                </a:ext>
              </a:extLst>
            </p:cNvPr>
            <p:cNvPicPr>
              <a:picLocks noChangeAspect="1"/>
            </p:cNvPicPr>
            <p:nvPr/>
          </p:nvPicPr>
          <p:blipFill>
            <a:blip r:embed="rId6"/>
            <a:stretch>
              <a:fillRect/>
            </a:stretch>
          </p:blipFill>
          <p:spPr>
            <a:xfrm>
              <a:off x="7910549" y="2733424"/>
              <a:ext cx="3460997" cy="3460997"/>
            </a:xfrm>
            <a:prstGeom prst="rect">
              <a:avLst/>
            </a:prstGeom>
          </p:spPr>
        </p:pic>
      </p:grpSp>
      <p:sp>
        <p:nvSpPr>
          <p:cNvPr id="15" name="TextBox 14">
            <a:extLst>
              <a:ext uri="{FF2B5EF4-FFF2-40B4-BE49-F238E27FC236}">
                <a16:creationId xmlns:a16="http://schemas.microsoft.com/office/drawing/2014/main" id="{A32EC8CB-F09B-1681-3957-6192F31BB9A8}"/>
              </a:ext>
            </a:extLst>
          </p:cNvPr>
          <p:cNvSpPr txBox="1"/>
          <p:nvPr/>
        </p:nvSpPr>
        <p:spPr>
          <a:xfrm>
            <a:off x="6086461" y="4356163"/>
            <a:ext cx="4318886" cy="923330"/>
          </a:xfrm>
          <a:prstGeom prst="rect">
            <a:avLst/>
          </a:prstGeom>
          <a:noFill/>
        </p:spPr>
        <p:txBody>
          <a:bodyPr wrap="square">
            <a:spAutoFit/>
          </a:bodyPr>
          <a:lstStyle/>
          <a:p>
            <a:pPr algn="just">
              <a:lnSpc>
                <a:spcPct val="100000"/>
              </a:lnSpc>
            </a:pPr>
            <a:r>
              <a:rPr lang="en-US" dirty="0">
                <a:latin typeface="Arial" panose="020B0604020202020204" pitchFamily="34" charset="0"/>
                <a:cs typeface="Arial" panose="020B0604020202020204" pitchFamily="34" charset="0"/>
              </a:rPr>
              <a:t>However, the CNN and LSTM show better AUC, and as a result, better performance.</a:t>
            </a:r>
          </a:p>
        </p:txBody>
      </p:sp>
    </p:spTree>
    <p:extLst>
      <p:ext uri="{BB962C8B-B14F-4D97-AF65-F5344CB8AC3E}">
        <p14:creationId xmlns:p14="http://schemas.microsoft.com/office/powerpoint/2010/main" val="1772966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 P3.5-529</a:t>
            </a:r>
            <a:endParaRPr lang="en-AT" sz="2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0878853" y="-180616"/>
            <a:ext cx="1431335" cy="1578138"/>
          </a:xfrm>
          <a:prstGeom prst="rect">
            <a:avLst/>
          </a:prstGeom>
        </p:spPr>
      </p:pic>
      <p:sp>
        <p:nvSpPr>
          <p:cNvPr id="3" name="Rectangle 2"/>
          <p:cNvSpPr/>
          <p:nvPr/>
        </p:nvSpPr>
        <p:spPr>
          <a:xfrm>
            <a:off x="0" y="1128706"/>
            <a:ext cx="10822488" cy="5478423"/>
          </a:xfrm>
          <a:prstGeom prst="rect">
            <a:avLst/>
          </a:prstGeom>
        </p:spPr>
        <p:txBody>
          <a:bodyPr wrap="square">
            <a:spAutoFit/>
          </a:bodyPr>
          <a:lstStyle/>
          <a:p>
            <a:pPr marL="342900" indent="-342900">
              <a:lnSpc>
                <a:spcPct val="2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obtained results indicate the ability of four renowned machine learning algorithm. </a:t>
            </a:r>
            <a:endParaRPr lang="en-US" sz="2000" dirty="0" smtClean="0">
              <a:latin typeface="Arial" panose="020B0604020202020204" pitchFamily="34" charset="0"/>
              <a:cs typeface="Arial" panose="020B0604020202020204" pitchFamily="34" charset="0"/>
            </a:endParaRPr>
          </a:p>
          <a:p>
            <a:pPr marL="342900" indent="-342900">
              <a:lnSpc>
                <a:spcPct val="2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results demonstrate the great performance of CNN network outperforming all other algorithms in all datasets. </a:t>
            </a:r>
            <a:endParaRPr lang="en-US" sz="2000" dirty="0" smtClean="0">
              <a:latin typeface="Arial" panose="020B0604020202020204" pitchFamily="34" charset="0"/>
              <a:cs typeface="Arial" panose="020B0604020202020204" pitchFamily="34" charset="0"/>
            </a:endParaRPr>
          </a:p>
          <a:p>
            <a:pPr marL="342900" indent="-342900">
              <a:lnSpc>
                <a:spcPct val="2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Three </a:t>
            </a:r>
            <a:r>
              <a:rPr lang="en-US" sz="2000" dirty="0">
                <a:latin typeface="Arial" panose="020B0604020202020204" pitchFamily="34" charset="0"/>
                <a:cs typeface="Arial" panose="020B0604020202020204" pitchFamily="34" charset="0"/>
              </a:rPr>
              <a:t>algorithms demonstrate weaknesses, especially MLP and LSTM, performance of which was like a random guess</a:t>
            </a:r>
            <a:r>
              <a:rPr lang="en-US" sz="2000" dirty="0" smtClean="0">
                <a:latin typeface="Arial" panose="020B0604020202020204" pitchFamily="34" charset="0"/>
                <a:cs typeface="Arial" panose="020B0604020202020204" pitchFamily="34" charset="0"/>
              </a:rPr>
              <a:t>.</a:t>
            </a:r>
          </a:p>
          <a:p>
            <a:pPr marL="342900" indent="-342900">
              <a:lnSpc>
                <a:spcPct val="2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LSTM, however, could achieve some good performances in some datasets, but its overall performance was not good enough.</a:t>
            </a: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r>
              <a:rPr lang="en-US"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 P3.5-529</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25514" y="5428013"/>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a:t>
            </a:r>
            <a:r>
              <a:rPr lang="en-GB" sz="900" b="1" dirty="0" err="1" smtClean="0">
                <a:solidFill>
                  <a:schemeClr val="bg1"/>
                </a:solidFill>
                <a:latin typeface="Arial" panose="020B0604020202020204" pitchFamily="34" charset="0"/>
                <a:cs typeface="Arial" panose="020B0604020202020204" pitchFamily="34" charset="0"/>
              </a:rPr>
              <a:t>overlayed</a:t>
            </a:r>
            <a:r>
              <a:rPr lang="en-GB" sz="900" b="1" dirty="0" smtClean="0">
                <a:solidFill>
                  <a:schemeClr val="bg1"/>
                </a:solidFill>
                <a:latin typeface="Arial" panose="020B0604020202020204" pitchFamily="34" charset="0"/>
                <a:cs typeface="Arial" panose="020B0604020202020204" pitchFamily="34" charset="0"/>
              </a:rPr>
              <a:t> </a:t>
            </a:r>
            <a:endParaRPr lang="en-AT" sz="2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1027630"/>
            <a:ext cx="10570675" cy="6093976"/>
          </a:xfrm>
          <a:prstGeom prst="rect">
            <a:avLst/>
          </a:prstGeom>
        </p:spPr>
        <p:txBody>
          <a:bodyPr wrap="square">
            <a:spAutoFit/>
          </a:bodyPr>
          <a:lstStyle/>
          <a:p>
            <a:pPr algn="just">
              <a:lnSpc>
                <a:spcPct val="150000"/>
              </a:lnSpc>
            </a:pPr>
            <a:r>
              <a:rPr lang="en-US" sz="2000" dirty="0" smtClean="0">
                <a:latin typeface="Arial" panose="020B0604020202020204" pitchFamily="34" charset="0"/>
                <a:cs typeface="Arial" panose="020B0604020202020204" pitchFamily="34" charset="0"/>
              </a:rPr>
              <a:t>Recent </a:t>
            </a:r>
            <a:r>
              <a:rPr lang="en-US" sz="2000" dirty="0">
                <a:latin typeface="Arial" panose="020B0604020202020204" pitchFamily="34" charset="0"/>
                <a:cs typeface="Arial" panose="020B0604020202020204" pitchFamily="34" charset="0"/>
              </a:rPr>
              <a:t>advancements in machine learning (ML) have shown promise in earthquake detection. Several ML algorithms have been applied to this problem, including Long Short-Term Memory (LSTM), Convolutional Neural Networks (CNN), Multilayer Perceptron (MLP), and Support Vector Machines (SVM). However, there is still no clear understanding of which algorithm produces the most accurate earthquake detection.</a:t>
            </a:r>
          </a:p>
          <a:p>
            <a:pPr algn="just">
              <a:lnSpc>
                <a:spcPct val="150000"/>
              </a:lnSpc>
            </a:pPr>
            <a:r>
              <a:rPr lang="en-US" sz="2000" dirty="0">
                <a:latin typeface="Arial" panose="020B0604020202020204" pitchFamily="34" charset="0"/>
                <a:cs typeface="Arial" panose="020B0604020202020204" pitchFamily="34" charset="0"/>
              </a:rPr>
              <a:t>Therefore, the main goal is to perform a comparative analysis of the effectiveness of LSTM, CNN, MLP, and SVM algorithms in earthquake </a:t>
            </a:r>
            <a:r>
              <a:rPr lang="en-US" sz="2000" dirty="0" err="1" smtClean="0">
                <a:latin typeface="Arial" panose="020B0604020202020204" pitchFamily="34" charset="0"/>
                <a:cs typeface="Arial" panose="020B0604020202020204" pitchFamily="34" charset="0"/>
              </a:rPr>
              <a:t>detection.The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study will use various earthquake datasets from  Arabian Sea earthquake seismic event on 26 October </a:t>
            </a:r>
            <a:r>
              <a:rPr lang="en-US" sz="2000" dirty="0" smtClean="0">
                <a:latin typeface="Arial" panose="020B0604020202020204" pitchFamily="34" charset="0"/>
                <a:cs typeface="Arial" panose="020B0604020202020204" pitchFamily="34" charset="0"/>
              </a:rPr>
              <a:t>2022 </a:t>
            </a:r>
            <a:r>
              <a:rPr lang="en-US" sz="2000" dirty="0">
                <a:latin typeface="Arial" panose="020B0604020202020204" pitchFamily="34" charset="0"/>
                <a:cs typeface="Arial" panose="020B0604020202020204" pitchFamily="34" charset="0"/>
              </a:rPr>
              <a:t>at </a:t>
            </a:r>
            <a:r>
              <a:rPr lang="en-US" sz="2000" dirty="0" smtClean="0">
                <a:latin typeface="Arial" panose="020B0604020202020204" pitchFamily="34" charset="0"/>
                <a:cs typeface="Arial" panose="020B0604020202020204" pitchFamily="34" charset="0"/>
              </a:rPr>
              <a:t>23:00:07 and </a:t>
            </a:r>
            <a:r>
              <a:rPr lang="en-US" sz="2000" dirty="0">
                <a:latin typeface="Arial" panose="020B0604020202020204" pitchFamily="34" charset="0"/>
                <a:cs typeface="Arial" panose="020B0604020202020204" pitchFamily="34" charset="0"/>
              </a:rPr>
              <a:t>seismic event which was also studied and evaluated in </a:t>
            </a:r>
            <a:r>
              <a:rPr lang="en-US" sz="2000" dirty="0" smtClean="0">
                <a:latin typeface="Arial" panose="020B0604020202020204" pitchFamily="34" charset="0"/>
                <a:cs typeface="Arial" panose="020B0604020202020204" pitchFamily="34" charset="0"/>
              </a:rPr>
              <a:t>Turkey on </a:t>
            </a:r>
            <a:r>
              <a:rPr lang="en-US" sz="2000" dirty="0">
                <a:latin typeface="Arial" panose="020B0604020202020204" pitchFamily="34" charset="0"/>
                <a:cs typeface="Arial" panose="020B0604020202020204" pitchFamily="34" charset="0"/>
              </a:rPr>
              <a:t>23 </a:t>
            </a:r>
            <a:r>
              <a:rPr lang="en-US" sz="2000" dirty="0" smtClean="0">
                <a:latin typeface="Arial" panose="020B0604020202020204" pitchFamily="34" charset="0"/>
                <a:cs typeface="Arial" panose="020B0604020202020204" pitchFamily="34" charset="0"/>
              </a:rPr>
              <a:t>November at 01:08:15 and  </a:t>
            </a:r>
            <a:r>
              <a:rPr lang="en-US" sz="2000" dirty="0">
                <a:latin typeface="Arial" panose="020B0604020202020204" pitchFamily="34" charset="0"/>
                <a:cs typeface="Arial" panose="020B0604020202020204" pitchFamily="34" charset="0"/>
              </a:rPr>
              <a:t>investigate the performance of each algorithm on these </a:t>
            </a:r>
            <a:r>
              <a:rPr lang="en-US" sz="2000" dirty="0" smtClean="0">
                <a:latin typeface="Arial" panose="020B0604020202020204" pitchFamily="34" charset="0"/>
                <a:cs typeface="Arial" panose="020B0604020202020204" pitchFamily="34" charset="0"/>
              </a:rPr>
              <a:t>datasets. The </a:t>
            </a:r>
            <a:r>
              <a:rPr lang="en-US" sz="2000" dirty="0">
                <a:latin typeface="Arial" panose="020B0604020202020204" pitchFamily="34" charset="0"/>
                <a:cs typeface="Arial" panose="020B0604020202020204" pitchFamily="34" charset="0"/>
              </a:rPr>
              <a:t>study will also examine the impact of the different parameters of each algorithm on its performance.</a:t>
            </a:r>
          </a:p>
          <a:p>
            <a:pPr algn="just">
              <a:lnSpc>
                <a:spcPct val="150000"/>
              </a:lnSpc>
            </a:pPr>
            <a:r>
              <a:rPr lang="en-US" sz="2000"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2"/>
          <a:stretch>
            <a:fillRect/>
          </a:stretch>
        </p:blipFill>
        <p:spPr>
          <a:xfrm>
            <a:off x="10878853" y="-180616"/>
            <a:ext cx="1431335" cy="1578138"/>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Objectives</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 P3.5-529</a:t>
            </a:r>
            <a:endParaRPr lang="en-AT" sz="24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37785" y="1443841"/>
            <a:ext cx="10678439" cy="3785652"/>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collect earthquake datasets from different regions and prepare them for analysis.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develop and implement LSTM, CNN, MLP, and SVM algorithms for earthquake detection.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evaluate the performance of each algorithm in terms of accuracy, precision, recall, F1-score, and other relevant metrics.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investigate the impact of different parameters of each algorithm on its performance.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compare the performance of each algorithm and identify the most effective algorithm for earthquake detection.</a:t>
            </a:r>
          </a:p>
        </p:txBody>
      </p:sp>
      <p:pic>
        <p:nvPicPr>
          <p:cNvPr id="9" name="Picture 8"/>
          <p:cNvPicPr>
            <a:picLocks noChangeAspect="1"/>
          </p:cNvPicPr>
          <p:nvPr/>
        </p:nvPicPr>
        <p:blipFill>
          <a:blip r:embed="rId2"/>
          <a:stretch>
            <a:fillRect/>
          </a:stretch>
        </p:blipFill>
        <p:spPr>
          <a:xfrm>
            <a:off x="10866327" y="-171875"/>
            <a:ext cx="1431335" cy="1578138"/>
          </a:xfrm>
          <a:prstGeom prst="rect">
            <a:avLst/>
          </a:prstGeom>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Methodology</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97826"/>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 P3.5-529</a:t>
            </a:r>
            <a:endParaRPr lang="en-AT" sz="24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23173" y="2872554"/>
            <a:ext cx="10718104" cy="4247317"/>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SVM</a:t>
            </a:r>
          </a:p>
          <a:p>
            <a:r>
              <a:rPr lang="en-US" dirty="0">
                <a:latin typeface="Arial" panose="020B0604020202020204" pitchFamily="34" charset="0"/>
                <a:cs typeface="Arial" panose="020B0604020202020204" pitchFamily="34" charset="0"/>
              </a:rPr>
              <a:t>Support Vector Machine (SVM) is a supervised machine learning algorithm used for classification and regression analysis. SVM method has been applied in earthquake detection by using seismic data to classify the occurrence of earthquakes.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CNN</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Convolutional Neural Network (CNN) is a deep learning method commonly used for image classification and recognition tasks. CNNs consist of multiple convolutional layers that apply filters to input images, extracting features such as edges and shapes. . CNNs have also been used in earthquake detection, particularly for detecting seismic signals that can indicate an  earthquake</a:t>
            </a:r>
            <a:r>
              <a:rPr lang="en-US"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LSTM</a:t>
            </a:r>
            <a:r>
              <a:rPr lang="en-US" dirty="0" smtClean="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Long Short-Term Memory (LSTM) is a type of Recurrent Neural Network (RNN) that is widely used in natural language processing, speech recognition, and time-series detection. LSTMs have also been used in earthquake detection , particularly for time-series analysis of seismic data. Earthquake signals are typically complex and exhibit nonlinear </a:t>
            </a:r>
            <a:r>
              <a:rPr lang="en-US" dirty="0" smtClean="0">
                <a:latin typeface="Arial" panose="020B0604020202020204" pitchFamily="34" charset="0"/>
                <a:cs typeface="Arial" panose="020B0604020202020204" pitchFamily="34" charset="0"/>
              </a:rPr>
              <a:t>pattern.</a:t>
            </a:r>
          </a:p>
          <a:p>
            <a:endParaRPr lang="en-US" dirty="0">
              <a:latin typeface="Arial" panose="020B0604020202020204" pitchFamily="34" charset="0"/>
              <a:cs typeface="Arial" panose="020B0604020202020204" pitchFamily="34" charset="0"/>
            </a:endParaRPr>
          </a:p>
        </p:txBody>
      </p:sp>
      <p:sp>
        <p:nvSpPr>
          <p:cNvPr id="9" name="Rectangle 8"/>
          <p:cNvSpPr/>
          <p:nvPr/>
        </p:nvSpPr>
        <p:spPr>
          <a:xfrm>
            <a:off x="54280" y="1202499"/>
            <a:ext cx="7824591" cy="1754326"/>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This study aims to compare the performance of four popular machine learning algorithms in earthquake detection. The methodology employed in this study involves collecting seismic data from various sources and preprocessing the data.</a:t>
            </a:r>
          </a:p>
          <a:p>
            <a:pPr algn="just"/>
            <a:r>
              <a:rPr lang="en-US" dirty="0" smtClean="0">
                <a:latin typeface="Arial" panose="020B0604020202020204" pitchFamily="34" charset="0"/>
                <a:cs typeface="Arial" panose="020B0604020202020204" pitchFamily="34" charset="0"/>
              </a:rPr>
              <a:t>In the following, we will give a brief explanation of each of SVM, CNN, LSTM and, MLP methods.</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871" y="1095799"/>
            <a:ext cx="2887250" cy="1503352"/>
          </a:xfrm>
          <a:prstGeom prst="rect">
            <a:avLst/>
          </a:prstGeom>
          <a:ln>
            <a:noFill/>
          </a:ln>
          <a:effectLst>
            <a:softEdge rad="112500"/>
          </a:effectLst>
        </p:spPr>
      </p:pic>
      <p:pic>
        <p:nvPicPr>
          <p:cNvPr id="12" name="Picture 11"/>
          <p:cNvPicPr>
            <a:picLocks noChangeAspect="1"/>
          </p:cNvPicPr>
          <p:nvPr/>
        </p:nvPicPr>
        <p:blipFill>
          <a:blip r:embed="rId3"/>
          <a:stretch>
            <a:fillRect/>
          </a:stretch>
        </p:blipFill>
        <p:spPr>
          <a:xfrm>
            <a:off x="10878853" y="-180616"/>
            <a:ext cx="1431335" cy="1578138"/>
          </a:xfrm>
          <a:prstGeom prst="rect">
            <a:avLst/>
          </a:prstGeom>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Methodology/Data</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97826"/>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 P3.5-529</a:t>
            </a:r>
            <a:endParaRPr lang="en-AT" sz="24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137785" y="1266492"/>
            <a:ext cx="10559441" cy="1754326"/>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MLP</a:t>
            </a:r>
          </a:p>
          <a:p>
            <a:r>
              <a:rPr lang="en-US" dirty="0" smtClean="0">
                <a:latin typeface="Arial" panose="020B0604020202020204" pitchFamily="34" charset="0"/>
                <a:cs typeface="Arial" panose="020B0604020202020204" pitchFamily="34" charset="0"/>
              </a:rPr>
              <a:t>Multilayer </a:t>
            </a:r>
            <a:r>
              <a:rPr lang="en-US" dirty="0">
                <a:latin typeface="Arial" panose="020B0604020202020204" pitchFamily="34" charset="0"/>
                <a:cs typeface="Arial" panose="020B0604020202020204" pitchFamily="34" charset="0"/>
              </a:rPr>
              <a:t>Perceptron (MLP) is a type of feedforward artificial neural network that is widely used in machine learning applications for classification and regression tasks.</a:t>
            </a:r>
          </a:p>
          <a:p>
            <a:r>
              <a:rPr lang="en-US" dirty="0">
                <a:latin typeface="Arial" panose="020B0604020202020204" pitchFamily="34" charset="0"/>
                <a:cs typeface="Arial" panose="020B0604020202020204" pitchFamily="34" charset="0"/>
              </a:rPr>
              <a:t> MLP has also been used in earthquake detection, particularly for feature extraction and classification tasks. By training an MLP on seismic data, it is possible to extract features that can indicate the occurrence of an earthquake and classify the input data into earthquake or non-earthquake events.</a:t>
            </a:r>
          </a:p>
        </p:txBody>
      </p:sp>
      <p:sp>
        <p:nvSpPr>
          <p:cNvPr id="11" name="Rectangle 10"/>
          <p:cNvSpPr/>
          <p:nvPr/>
        </p:nvSpPr>
        <p:spPr>
          <a:xfrm>
            <a:off x="4519474" y="2985500"/>
            <a:ext cx="1796061" cy="400110"/>
          </a:xfrm>
          <a:prstGeom prst="rect">
            <a:avLst/>
          </a:prstGeom>
        </p:spPr>
        <p:txBody>
          <a:bodyPr wrap="square">
            <a:spAutoFit/>
          </a:bodyPr>
          <a:lstStyle/>
          <a:p>
            <a:pPr rtl="1"/>
            <a:r>
              <a:rPr lang="en" sz="2000" b="1" dirty="0">
                <a:solidFill>
                  <a:srgbClr val="FF0000"/>
                </a:solidFill>
                <a:latin typeface="Arial" panose="020B0604020202020204" pitchFamily="34" charset="0"/>
                <a:cs typeface="Arial" panose="020B0604020202020204" pitchFamily="34" charset="0"/>
              </a:rPr>
              <a:t>Dataset</a:t>
            </a:r>
            <a:endParaRPr lang="fa-IR" b="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137783" y="3354832"/>
            <a:ext cx="4797367" cy="1754326"/>
          </a:xfrm>
          <a:prstGeom prst="rect">
            <a:avLst/>
          </a:prstGeom>
        </p:spPr>
        <p:txBody>
          <a:bodyPr wrap="square">
            <a:spAutoFit/>
          </a:bodyPr>
          <a:lstStyle/>
          <a:p>
            <a:pPr algn="just">
              <a:lnSpc>
                <a:spcPct val="100000"/>
              </a:lnSpc>
            </a:pPr>
            <a:r>
              <a:rPr lang="en-US" b="1" dirty="0" smtClean="0">
                <a:solidFill>
                  <a:srgbClr val="FF0000"/>
                </a:solidFill>
                <a:latin typeface="Arial" panose="020B0604020202020204" pitchFamily="34" charset="0"/>
                <a:cs typeface="Arial" panose="020B0604020202020204" pitchFamily="34" charset="0"/>
              </a:rPr>
              <a:t>Turkey </a:t>
            </a:r>
            <a:r>
              <a:rPr lang="en-US" b="1" dirty="0">
                <a:solidFill>
                  <a:srgbClr val="FF0000"/>
                </a:solidFill>
                <a:latin typeface="Arial" panose="020B0604020202020204" pitchFamily="34" charset="0"/>
                <a:cs typeface="Arial" panose="020B0604020202020204" pitchFamily="34" charset="0"/>
              </a:rPr>
              <a:t>event </a:t>
            </a:r>
            <a:r>
              <a:rPr lang="en-US" b="1" dirty="0" smtClean="0">
                <a:solidFill>
                  <a:srgbClr val="FF0000"/>
                </a:solidFill>
                <a:latin typeface="Arial" panose="020B0604020202020204" pitchFamily="34" charset="0"/>
                <a:cs typeface="Arial" panose="020B0604020202020204" pitchFamily="34" charset="0"/>
              </a:rPr>
              <a:t>on 23 November 2022:</a:t>
            </a:r>
          </a:p>
          <a:p>
            <a:pPr algn="just">
              <a:lnSpc>
                <a:spcPct val="100000"/>
              </a:lnSpc>
            </a:pPr>
            <a:r>
              <a:rPr lang="en-US" b="1" dirty="0" smtClean="0">
                <a:solidFill>
                  <a:srgbClr val="FF0000"/>
                </a:solidFill>
                <a:latin typeface="Arial" panose="020B0604020202020204" pitchFamily="34" charset="0"/>
                <a:cs typeface="Arial" panose="020B0604020202020204" pitchFamily="34" charset="0"/>
              </a:rPr>
              <a:t> IMS- IDC</a:t>
            </a:r>
            <a:endParaRPr lang="en-US" b="1" dirty="0">
              <a:solidFill>
                <a:srgbClr val="FF0000"/>
              </a:solidFill>
              <a:latin typeface="Arial" panose="020B0604020202020204" pitchFamily="34" charset="0"/>
              <a:cs typeface="Arial" panose="020B0604020202020204" pitchFamily="34" charset="0"/>
            </a:endParaRPr>
          </a:p>
          <a:p>
            <a:pPr algn="just">
              <a:lnSpc>
                <a:spcPct val="100000"/>
              </a:lnSpc>
            </a:pPr>
            <a:r>
              <a:rPr lang="en-US" dirty="0" smtClean="0">
                <a:latin typeface="Arial" panose="020B0604020202020204" pitchFamily="34" charset="0"/>
                <a:cs typeface="Arial" panose="020B0604020202020204" pitchFamily="34" charset="0"/>
              </a:rPr>
              <a:t>Data requested from IDC </a:t>
            </a:r>
            <a:r>
              <a:rPr lang="en-US" dirty="0">
                <a:latin typeface="Arial" panose="020B0604020202020204" pitchFamily="34" charset="0"/>
                <a:cs typeface="Arial" panose="020B0604020202020204" pitchFamily="34" charset="0"/>
              </a:rPr>
              <a:t>(International Data Center) </a:t>
            </a:r>
            <a:r>
              <a:rPr lang="en-US" dirty="0" smtClean="0">
                <a:latin typeface="Arial" panose="020B0604020202020204" pitchFamily="34" charset="0"/>
                <a:cs typeface="Arial" panose="020B0604020202020204" pitchFamily="34" charset="0"/>
              </a:rPr>
              <a:t>products from four IMS </a:t>
            </a:r>
            <a:r>
              <a:rPr lang="en-US" dirty="0">
                <a:latin typeface="Arial" panose="020B0604020202020204" pitchFamily="34" charset="0"/>
                <a:cs typeface="Arial" panose="020B0604020202020204" pitchFamily="34" charset="0"/>
              </a:rPr>
              <a:t>(International Monitoring System) </a:t>
            </a:r>
            <a:r>
              <a:rPr lang="en-US" dirty="0" smtClean="0">
                <a:latin typeface="Arial" panose="020B0604020202020204" pitchFamily="34" charset="0"/>
                <a:cs typeface="Arial" panose="020B0604020202020204" pitchFamily="34" charset="0"/>
              </a:rPr>
              <a:t>seismic stations ( </a:t>
            </a:r>
            <a:r>
              <a:rPr lang="en-US" dirty="0">
                <a:latin typeface="Arial" panose="020B0604020202020204" pitchFamily="34" charset="0"/>
                <a:cs typeface="Arial" panose="020B0604020202020204" pitchFamily="34" charset="0"/>
              </a:rPr>
              <a:t>ASF, KBZ, </a:t>
            </a:r>
            <a:r>
              <a:rPr lang="en-US" dirty="0" smtClean="0">
                <a:latin typeface="Arial" panose="020B0604020202020204" pitchFamily="34" charset="0"/>
                <a:cs typeface="Arial" panose="020B0604020202020204" pitchFamily="34" charset="0"/>
              </a:rPr>
              <a:t>BR131 and DABOX). </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43580" y="5021022"/>
            <a:ext cx="5035724" cy="2031325"/>
          </a:xfrm>
          <a:prstGeom prst="rect">
            <a:avLst/>
          </a:prstGeom>
        </p:spPr>
        <p:txBody>
          <a:bodyPr wrap="square">
            <a:spAutoFit/>
          </a:bodyPr>
          <a:lstStyle/>
          <a:p>
            <a:pPr algn="just"/>
            <a:r>
              <a:rPr lang="en-US" b="1" dirty="0" smtClean="0">
                <a:solidFill>
                  <a:srgbClr val="FF0000"/>
                </a:solidFill>
                <a:latin typeface="Arial" panose="020B0604020202020204" pitchFamily="34" charset="0"/>
                <a:cs typeface="Arial" panose="020B0604020202020204" pitchFamily="34" charset="0"/>
              </a:rPr>
              <a:t> IRIS dataset:</a:t>
            </a:r>
          </a:p>
          <a:p>
            <a:pPr algn="just">
              <a:lnSpc>
                <a:spcPct val="100000"/>
              </a:lnSpc>
            </a:pPr>
            <a:r>
              <a:rPr lang="en-US" dirty="0" smtClean="0">
                <a:latin typeface="Arial" panose="020B0604020202020204" pitchFamily="34" charset="0"/>
                <a:cs typeface="Arial" panose="020B0604020202020204" pitchFamily="34" charset="0"/>
              </a:rPr>
              <a:t>Data </a:t>
            </a:r>
            <a:r>
              <a:rPr lang="en-US" dirty="0">
                <a:latin typeface="Arial" panose="020B0604020202020204" pitchFamily="34" charset="0"/>
                <a:cs typeface="Arial" panose="020B0604020202020204" pitchFamily="34" charset="0"/>
              </a:rPr>
              <a:t>from </a:t>
            </a:r>
            <a:r>
              <a:rPr lang="en-US" dirty="0" smtClean="0">
                <a:latin typeface="Arial" panose="020B0604020202020204" pitchFamily="34" charset="0"/>
                <a:cs typeface="Arial" panose="020B0604020202020204" pitchFamily="34" charset="0"/>
              </a:rPr>
              <a:t>IRIS </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Incorporated </a:t>
            </a:r>
            <a:r>
              <a:rPr lang="en-US" dirty="0">
                <a:latin typeface="Arial" panose="020B0604020202020204" pitchFamily="34" charset="0"/>
                <a:cs typeface="Arial" panose="020B0604020202020204" pitchFamily="34" charset="0"/>
              </a:rPr>
              <a:t>Research Institutions for </a:t>
            </a:r>
            <a:r>
              <a:rPr lang="en-US" dirty="0" smtClean="0">
                <a:latin typeface="Arial" panose="020B0604020202020204" pitchFamily="34" charset="0"/>
                <a:cs typeface="Arial" panose="020B0604020202020204" pitchFamily="34" charset="0"/>
              </a:rPr>
              <a:t>Seismology) stations </a:t>
            </a:r>
            <a:r>
              <a:rPr lang="en-US" dirty="0">
                <a:latin typeface="Arial" panose="020B0604020202020204" pitchFamily="34" charset="0"/>
                <a:cs typeface="Arial" panose="020B0604020202020204" pitchFamily="34" charset="0"/>
              </a:rPr>
              <a:t>(Iraq local stations BSR and </a:t>
            </a:r>
            <a:r>
              <a:rPr lang="en-US" dirty="0" smtClean="0">
                <a:latin typeface="Arial" panose="020B0604020202020204" pitchFamily="34" charset="0"/>
                <a:cs typeface="Arial" panose="020B0604020202020204" pitchFamily="34" charset="0"/>
              </a:rPr>
              <a:t>DHK1),UOSS (station of </a:t>
            </a:r>
            <a:r>
              <a:rPr lang="en-US" dirty="0">
                <a:latin typeface="Arial" panose="020B0604020202020204" pitchFamily="34" charset="0"/>
                <a:cs typeface="Arial" panose="020B0604020202020204" pitchFamily="34" charset="0"/>
              </a:rPr>
              <a:t>United Arab Emirates)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ANTO</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station in Turkey.</a:t>
            </a:r>
            <a:endParaRPr lang="en-US" dirty="0" smtClean="0">
              <a:solidFill>
                <a:srgbClr val="FF0000"/>
              </a:solidFill>
              <a:latin typeface="Arial" panose="020B0604020202020204" pitchFamily="34" charset="0"/>
              <a:cs typeface="Arial" panose="020B0604020202020204" pitchFamily="34" charset="0"/>
            </a:endParaRPr>
          </a:p>
          <a:p>
            <a:pPr algn="just"/>
            <a:endParaRPr lang="en-US" b="1" dirty="0">
              <a:solidFill>
                <a:srgbClr val="FF0000"/>
              </a:solidFill>
              <a:latin typeface="Arial" panose="020B0604020202020204" pitchFamily="34" charset="0"/>
              <a:cs typeface="Arial" panose="020B0604020202020204" pitchFamily="34" charset="0"/>
            </a:endParaRPr>
          </a:p>
        </p:txBody>
      </p:sp>
      <p:sp>
        <p:nvSpPr>
          <p:cNvPr id="14" name="Rectangle 13"/>
          <p:cNvSpPr/>
          <p:nvPr/>
        </p:nvSpPr>
        <p:spPr>
          <a:xfrm>
            <a:off x="4935150" y="3385610"/>
            <a:ext cx="5761020" cy="3139321"/>
          </a:xfrm>
          <a:prstGeom prst="rect">
            <a:avLst/>
          </a:prstGeom>
        </p:spPr>
        <p:txBody>
          <a:bodyPr wrap="square">
            <a:spAutoFit/>
          </a:bodyPr>
          <a:lstStyle/>
          <a:p>
            <a:r>
              <a:rPr lang="en-US" b="1" dirty="0" smtClean="0">
                <a:solidFill>
                  <a:srgbClr val="FF0000"/>
                </a:solidFill>
                <a:latin typeface="Arial" panose="020B0604020202020204" pitchFamily="34" charset="0"/>
                <a:cs typeface="Arial" panose="020B0604020202020204" pitchFamily="34" charset="0"/>
              </a:rPr>
              <a:t>  Arabian sea event on 26 October 2022:</a:t>
            </a:r>
          </a:p>
          <a:p>
            <a:r>
              <a:rPr lang="en-US" b="1" dirty="0" smtClean="0">
                <a:solidFill>
                  <a:srgbClr val="FF0000"/>
                </a:solidFill>
                <a:latin typeface="Arial" panose="020B0604020202020204" pitchFamily="34" charset="0"/>
                <a:cs typeface="Arial" panose="020B0604020202020204" pitchFamily="34" charset="0"/>
              </a:rPr>
              <a:t>  IMS - IDC</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Data </a:t>
            </a:r>
            <a:r>
              <a:rPr lang="en-US" dirty="0">
                <a:latin typeface="Arial" panose="020B0604020202020204" pitchFamily="34" charset="0"/>
                <a:cs typeface="Arial" panose="020B0604020202020204" pitchFamily="34" charset="0"/>
              </a:rPr>
              <a:t>from IDC </a:t>
            </a:r>
            <a:r>
              <a:rPr lang="en-US" dirty="0" smtClean="0">
                <a:latin typeface="Arial" panose="020B0604020202020204" pitchFamily="34" charset="0"/>
                <a:cs typeface="Arial" panose="020B0604020202020204" pitchFamily="34" charset="0"/>
              </a:rPr>
              <a:t>products  </a:t>
            </a:r>
            <a:r>
              <a:rPr lang="en-US" dirty="0">
                <a:latin typeface="Arial" panose="020B0604020202020204" pitchFamily="34" charset="0"/>
                <a:cs typeface="Arial" panose="020B0604020202020204" pitchFamily="34" charset="0"/>
              </a:rPr>
              <a:t>from </a:t>
            </a:r>
            <a:r>
              <a:rPr lang="en-US" dirty="0" err="1">
                <a:latin typeface="Arial" panose="020B0604020202020204" pitchFamily="34" charset="0"/>
                <a:cs typeface="Arial" panose="020B0604020202020204" pitchFamily="34" charset="0"/>
              </a:rPr>
              <a:t>hydroacoustic</a:t>
            </a:r>
            <a:r>
              <a:rPr lang="en-US" dirty="0">
                <a:latin typeface="Arial" panose="020B0604020202020204" pitchFamily="34" charset="0"/>
                <a:cs typeface="Arial" panose="020B0604020202020204" pitchFamily="34" charset="0"/>
              </a:rPr>
              <a:t> station in the International Monitoring System (IMS)</a:t>
            </a:r>
            <a:r>
              <a:rPr lang="en-US" b="1" dirty="0" smtClean="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(HA1)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Data </a:t>
            </a:r>
            <a:r>
              <a:rPr lang="en-US" dirty="0">
                <a:latin typeface="Arial" panose="020B0604020202020204" pitchFamily="34" charset="0"/>
                <a:cs typeface="Arial" panose="020B0604020202020204" pitchFamily="34" charset="0"/>
              </a:rPr>
              <a:t>from IDC  products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four </a:t>
            </a:r>
            <a:r>
              <a:rPr lang="en-US" dirty="0" smtClean="0">
                <a:latin typeface="Arial" panose="020B0604020202020204" pitchFamily="34" charset="0"/>
                <a:cs typeface="Arial" panose="020B0604020202020204" pitchFamily="34" charset="0"/>
              </a:rPr>
              <a:t>IMS seismic </a:t>
            </a:r>
            <a:r>
              <a:rPr lang="en-US" dirty="0">
                <a:latin typeface="Arial" panose="020B0604020202020204" pitchFamily="34" charset="0"/>
                <a:cs typeface="Arial" panose="020B0604020202020204" pitchFamily="34" charset="0"/>
              </a:rPr>
              <a:t>stations </a:t>
            </a:r>
            <a:r>
              <a:rPr lang="en-US" dirty="0" smtClean="0">
                <a:latin typeface="Arial" panose="020B0604020202020204" pitchFamily="34" charset="0"/>
                <a:cs typeface="Arial" panose="020B0604020202020204" pitchFamily="34" charset="0"/>
              </a:rPr>
              <a:t>(CM31</a:t>
            </a:r>
            <a:r>
              <a:rPr lang="en-US" dirty="0">
                <a:latin typeface="Arial" panose="020B0604020202020204" pitchFamily="34" charset="0"/>
                <a:cs typeface="Arial" panose="020B0604020202020204" pitchFamily="34" charset="0"/>
              </a:rPr>
              <a:t>, KBZ, </a:t>
            </a:r>
            <a:r>
              <a:rPr lang="en-US" dirty="0" smtClean="0">
                <a:latin typeface="Arial" panose="020B0604020202020204" pitchFamily="34" charset="0"/>
                <a:cs typeface="Arial" panose="020B0604020202020204" pitchFamily="34" charset="0"/>
              </a:rPr>
              <a:t>BR131 and KMBO) .</a:t>
            </a:r>
          </a:p>
          <a:p>
            <a:pPr marL="285750" indent="-285750">
              <a:buFont typeface="Arial" panose="020B0604020202020204" pitchFamily="34" charset="0"/>
              <a:buChar char="•"/>
            </a:pPr>
            <a:r>
              <a:rPr lang="en-US" b="1" dirty="0" smtClean="0">
                <a:solidFill>
                  <a:srgbClr val="FF0000"/>
                </a:solidFill>
                <a:latin typeface="Arial" panose="020B0604020202020204" pitchFamily="34" charset="0"/>
                <a:cs typeface="Arial" panose="020B0604020202020204" pitchFamily="34" charset="0"/>
              </a:rPr>
              <a:t>IRIS </a:t>
            </a:r>
            <a:r>
              <a:rPr lang="en-US" b="1" dirty="0">
                <a:solidFill>
                  <a:srgbClr val="FF0000"/>
                </a:solidFill>
                <a:latin typeface="Arial" panose="020B0604020202020204" pitchFamily="34" charset="0"/>
                <a:cs typeface="Arial" panose="020B0604020202020204" pitchFamily="34" charset="0"/>
              </a:rPr>
              <a:t>dataset:</a:t>
            </a:r>
          </a:p>
          <a:p>
            <a:pPr marL="285750" lvl="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Data </a:t>
            </a:r>
            <a:r>
              <a:rPr lang="en-US" dirty="0">
                <a:latin typeface="Arial" panose="020B0604020202020204" pitchFamily="34" charset="0"/>
                <a:cs typeface="Arial" panose="020B0604020202020204" pitchFamily="34" charset="0"/>
              </a:rPr>
              <a:t>from </a:t>
            </a:r>
            <a:r>
              <a:rPr lang="en-US" dirty="0" smtClean="0">
                <a:latin typeface="Arial" panose="020B0604020202020204" pitchFamily="34" charset="0"/>
                <a:cs typeface="Arial" panose="020B0604020202020204" pitchFamily="34" charset="0"/>
              </a:rPr>
              <a:t>IRIS stations RAYN (Saudi Arabia station),UOSS (station </a:t>
            </a:r>
            <a:r>
              <a:rPr lang="en-US" dirty="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United Arab Emirates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DHK1 </a:t>
            </a:r>
            <a:r>
              <a:rPr lang="en-US" dirty="0">
                <a:latin typeface="Arial" panose="020B0604020202020204" pitchFamily="34" charset="0"/>
                <a:cs typeface="Arial" panose="020B0604020202020204" pitchFamily="34" charset="0"/>
              </a:rPr>
              <a:t>(Iraq local </a:t>
            </a:r>
            <a:r>
              <a:rPr lang="en-US" dirty="0" smtClean="0">
                <a:latin typeface="Arial" panose="020B0604020202020204" pitchFamily="34" charset="0"/>
                <a:cs typeface="Arial" panose="020B0604020202020204" pitchFamily="34" charset="0"/>
              </a:rPr>
              <a:t>station).</a:t>
            </a:r>
            <a:endParaRPr lang="en-US"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10891381" y="-211931"/>
            <a:ext cx="1461906" cy="1611845"/>
          </a:xfrm>
          <a:prstGeom prst="rect">
            <a:avLst/>
          </a:prstGeom>
        </p:spPr>
      </p:pic>
    </p:spTree>
    <p:extLst>
      <p:ext uri="{BB962C8B-B14F-4D97-AF65-F5344CB8AC3E}">
        <p14:creationId xmlns:p14="http://schemas.microsoft.com/office/powerpoint/2010/main" val="867518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 P3.5-529</a:t>
            </a:r>
            <a:endParaRPr lang="en-AT" sz="2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0878853" y="-180616"/>
            <a:ext cx="1431335" cy="1578138"/>
          </a:xfrm>
          <a:prstGeom prst="rect">
            <a:avLst/>
          </a:prstGeom>
        </p:spPr>
      </p:pic>
      <p:sp>
        <p:nvSpPr>
          <p:cNvPr id="3" name="Rectangle 2"/>
          <p:cNvSpPr/>
          <p:nvPr/>
        </p:nvSpPr>
        <p:spPr>
          <a:xfrm>
            <a:off x="4469950" y="1158750"/>
            <a:ext cx="3117072" cy="646331"/>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Turkey </a:t>
            </a:r>
            <a:r>
              <a:rPr lang="en-US" b="1" dirty="0" smtClean="0">
                <a:solidFill>
                  <a:srgbClr val="FF0000"/>
                </a:solidFill>
                <a:latin typeface="Arial" panose="020B0604020202020204" pitchFamily="34" charset="0"/>
                <a:cs typeface="Arial" panose="020B0604020202020204" pitchFamily="34" charset="0"/>
              </a:rPr>
              <a:t>Event- IMS stations</a:t>
            </a:r>
          </a:p>
          <a:p>
            <a:endParaRPr lang="en-US" b="1" dirty="0">
              <a:solidFill>
                <a:srgbClr val="FF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D8784F9-2D94-1849-0FEC-C59EB7839B5D}"/>
              </a:ext>
            </a:extLst>
          </p:cNvPr>
          <p:cNvPicPr>
            <a:picLocks noChangeAspect="1"/>
          </p:cNvPicPr>
          <p:nvPr/>
        </p:nvPicPr>
        <p:blipFill>
          <a:blip r:embed="rId4"/>
          <a:stretch>
            <a:fillRect/>
          </a:stretch>
        </p:blipFill>
        <p:spPr>
          <a:xfrm>
            <a:off x="-322292" y="1805081"/>
            <a:ext cx="4302849" cy="2130758"/>
          </a:xfrm>
          <a:prstGeom prst="rect">
            <a:avLst/>
          </a:prstGeom>
        </p:spPr>
      </p:pic>
      <p:sp>
        <p:nvSpPr>
          <p:cNvPr id="10" name="Rectangle 9"/>
          <p:cNvSpPr/>
          <p:nvPr/>
        </p:nvSpPr>
        <p:spPr>
          <a:xfrm>
            <a:off x="322403" y="1481915"/>
            <a:ext cx="2710461"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Input Signals</a:t>
            </a:r>
            <a:endParaRPr lang="fa-IR"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192B7F9-7694-FA0B-23FB-91F75A9FC93C}"/>
              </a:ext>
            </a:extLst>
          </p:cNvPr>
          <p:cNvPicPr>
            <a:picLocks noChangeAspect="1"/>
          </p:cNvPicPr>
          <p:nvPr/>
        </p:nvPicPr>
        <p:blipFill>
          <a:blip r:embed="rId5"/>
          <a:stretch>
            <a:fillRect/>
          </a:stretch>
        </p:blipFill>
        <p:spPr>
          <a:xfrm>
            <a:off x="3349842" y="1972012"/>
            <a:ext cx="4524302" cy="2098285"/>
          </a:xfrm>
          <a:prstGeom prst="rect">
            <a:avLst/>
          </a:prstGeom>
        </p:spPr>
      </p:pic>
      <p:pic>
        <p:nvPicPr>
          <p:cNvPr id="13" name="Picture 12">
            <a:extLst>
              <a:ext uri="{FF2B5EF4-FFF2-40B4-BE49-F238E27FC236}">
                <a16:creationId xmlns:a16="http://schemas.microsoft.com/office/drawing/2014/main" id="{8DF53C34-E93E-1002-34CF-6AB6E32DCDC8}"/>
              </a:ext>
            </a:extLst>
          </p:cNvPr>
          <p:cNvPicPr>
            <a:picLocks noChangeAspect="1"/>
          </p:cNvPicPr>
          <p:nvPr/>
        </p:nvPicPr>
        <p:blipFill>
          <a:blip r:embed="rId6"/>
          <a:stretch>
            <a:fillRect/>
          </a:stretch>
        </p:blipFill>
        <p:spPr>
          <a:xfrm>
            <a:off x="7047344" y="1851247"/>
            <a:ext cx="4056434" cy="2544108"/>
          </a:xfrm>
          <a:prstGeom prst="rect">
            <a:avLst/>
          </a:prstGeom>
        </p:spPr>
      </p:pic>
      <p:sp>
        <p:nvSpPr>
          <p:cNvPr id="14" name="Rectangle 13"/>
          <p:cNvSpPr/>
          <p:nvPr/>
        </p:nvSpPr>
        <p:spPr>
          <a:xfrm>
            <a:off x="3980557" y="1612776"/>
            <a:ext cx="4252586"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Obtained accuracies for 10 replications:</a:t>
            </a:r>
            <a:endParaRPr lang="fa-IR" dirty="0">
              <a:latin typeface="Arial" panose="020B0604020202020204" pitchFamily="34" charset="0"/>
              <a:cs typeface="Arial" panose="020B0604020202020204" pitchFamily="34" charset="0"/>
            </a:endParaRPr>
          </a:p>
        </p:txBody>
      </p:sp>
      <p:sp>
        <p:nvSpPr>
          <p:cNvPr id="15" name="Rectangle 14"/>
          <p:cNvSpPr/>
          <p:nvPr/>
        </p:nvSpPr>
        <p:spPr>
          <a:xfrm>
            <a:off x="-5410" y="3990370"/>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SVM and MLP</a:t>
            </a:r>
            <a:endParaRPr lang="fa-IR"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04565C8-660D-5D8D-6808-3DAD4FFBD54E}"/>
              </a:ext>
            </a:extLst>
          </p:cNvPr>
          <p:cNvSpPr/>
          <p:nvPr/>
        </p:nvSpPr>
        <p:spPr>
          <a:xfrm>
            <a:off x="4784943" y="4060201"/>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CNN and LSTM</a:t>
            </a:r>
            <a:endParaRPr lang="fa-IR" dirty="0">
              <a:latin typeface="Arial" panose="020B0604020202020204" pitchFamily="34" charset="0"/>
              <a:cs typeface="Arial" panose="020B0604020202020204" pitchFamily="34" charset="0"/>
            </a:endParaRPr>
          </a:p>
        </p:txBody>
      </p:sp>
      <p:grpSp>
        <p:nvGrpSpPr>
          <p:cNvPr id="6" name="Group 5"/>
          <p:cNvGrpSpPr/>
          <p:nvPr/>
        </p:nvGrpSpPr>
        <p:grpSpPr>
          <a:xfrm>
            <a:off x="4601262" y="4295075"/>
            <a:ext cx="4670360" cy="2560929"/>
            <a:chOff x="4682890" y="2559429"/>
            <a:chExt cx="7295475" cy="3833402"/>
          </a:xfrm>
        </p:grpSpPr>
        <p:pic>
          <p:nvPicPr>
            <p:cNvPr id="19" name="Picture 18">
              <a:extLst>
                <a:ext uri="{FF2B5EF4-FFF2-40B4-BE49-F238E27FC236}">
                  <a16:creationId xmlns:a16="http://schemas.microsoft.com/office/drawing/2014/main" id="{348BA05C-BFAE-EF2F-6ED1-C663DB31D4FE}"/>
                </a:ext>
              </a:extLst>
            </p:cNvPr>
            <p:cNvPicPr>
              <a:picLocks noChangeAspect="1"/>
            </p:cNvPicPr>
            <p:nvPr/>
          </p:nvPicPr>
          <p:blipFill>
            <a:blip r:embed="rId7"/>
            <a:stretch>
              <a:fillRect/>
            </a:stretch>
          </p:blipFill>
          <p:spPr>
            <a:xfrm>
              <a:off x="4682890" y="2565126"/>
              <a:ext cx="3827705" cy="3827705"/>
            </a:xfrm>
            <a:prstGeom prst="rect">
              <a:avLst/>
            </a:prstGeom>
          </p:spPr>
        </p:pic>
        <p:pic>
          <p:nvPicPr>
            <p:cNvPr id="20" name="Picture 19">
              <a:extLst>
                <a:ext uri="{FF2B5EF4-FFF2-40B4-BE49-F238E27FC236}">
                  <a16:creationId xmlns:a16="http://schemas.microsoft.com/office/drawing/2014/main" id="{1BB3D5CA-436C-9889-D316-C987FFB14D94}"/>
                </a:ext>
              </a:extLst>
            </p:cNvPr>
            <p:cNvPicPr>
              <a:picLocks noChangeAspect="1"/>
            </p:cNvPicPr>
            <p:nvPr/>
          </p:nvPicPr>
          <p:blipFill>
            <a:blip r:embed="rId8"/>
            <a:stretch>
              <a:fillRect/>
            </a:stretch>
          </p:blipFill>
          <p:spPr>
            <a:xfrm>
              <a:off x="8150659" y="2559429"/>
              <a:ext cx="3827706" cy="3827706"/>
            </a:xfrm>
            <a:prstGeom prst="rect">
              <a:avLst/>
            </a:prstGeom>
          </p:spPr>
        </p:pic>
      </p:grpSp>
      <p:pic>
        <p:nvPicPr>
          <p:cNvPr id="21" name="Picture 20">
            <a:extLst>
              <a:ext uri="{FF2B5EF4-FFF2-40B4-BE49-F238E27FC236}">
                <a16:creationId xmlns:a16="http://schemas.microsoft.com/office/drawing/2014/main" id="{AAA1F6FF-4947-C4FB-F03A-3458A94DFCB0}"/>
              </a:ext>
            </a:extLst>
          </p:cNvPr>
          <p:cNvPicPr>
            <a:picLocks noChangeAspect="1"/>
          </p:cNvPicPr>
          <p:nvPr/>
        </p:nvPicPr>
        <p:blipFill>
          <a:blip r:embed="rId9"/>
          <a:stretch>
            <a:fillRect/>
          </a:stretch>
        </p:blipFill>
        <p:spPr>
          <a:xfrm>
            <a:off x="-229884" y="4228567"/>
            <a:ext cx="2731000" cy="2731000"/>
          </a:xfrm>
          <a:prstGeom prst="rect">
            <a:avLst/>
          </a:prstGeom>
        </p:spPr>
      </p:pic>
      <p:pic>
        <p:nvPicPr>
          <p:cNvPr id="22" name="Picture 21">
            <a:extLst>
              <a:ext uri="{FF2B5EF4-FFF2-40B4-BE49-F238E27FC236}">
                <a16:creationId xmlns:a16="http://schemas.microsoft.com/office/drawing/2014/main" id="{0A82F03F-CD6C-9206-D5C5-92E099EC6F36}"/>
              </a:ext>
            </a:extLst>
          </p:cNvPr>
          <p:cNvPicPr>
            <a:picLocks noChangeAspect="1"/>
          </p:cNvPicPr>
          <p:nvPr/>
        </p:nvPicPr>
        <p:blipFill>
          <a:blip r:embed="rId10"/>
          <a:stretch>
            <a:fillRect/>
          </a:stretch>
        </p:blipFill>
        <p:spPr>
          <a:xfrm>
            <a:off x="2034766" y="4217616"/>
            <a:ext cx="2731000" cy="2731000"/>
          </a:xfrm>
          <a:prstGeom prst="rect">
            <a:avLst/>
          </a:prstGeom>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8" name="Rectangle 7">
            <a:extLst>
              <a:ext uri="{FF2B5EF4-FFF2-40B4-BE49-F238E27FC236}">
                <a16:creationId xmlns:a16="http://schemas.microsoft.com/office/drawing/2014/main" id="{9CA0B138-6DE5-C810-04B3-EDDCC04A8E58}"/>
              </a:ext>
            </a:extLst>
          </p:cNvPr>
          <p:cNvSpPr/>
          <p:nvPr/>
        </p:nvSpPr>
        <p:spPr>
          <a:xfrm>
            <a:off x="545062" y="1252746"/>
            <a:ext cx="5992505" cy="369332"/>
          </a:xfrm>
          <a:prstGeom prst="rect">
            <a:avLst/>
          </a:prstGeom>
        </p:spPr>
        <p:txBody>
          <a:bodyPr wrap="square">
            <a:spAutoFit/>
          </a:bodyPr>
          <a:lstStyle/>
          <a:p>
            <a:r>
              <a:rPr lang="en" dirty="0">
                <a:latin typeface="Arial" panose="020B0604020202020204" pitchFamily="34" charset="0"/>
                <a:cs typeface="Arial" panose="020B0604020202020204" pitchFamily="34" charset="0"/>
              </a:rPr>
              <a:t>ROC curve of SVM and MLP</a:t>
            </a:r>
            <a:endParaRPr lang="fa-IR" dirty="0">
              <a:latin typeface="Arial" panose="020B0604020202020204" pitchFamily="34" charset="0"/>
              <a:cs typeface="Arial" panose="020B0604020202020204" pitchFamily="34" charset="0"/>
            </a:endParaRPr>
          </a:p>
        </p:txBody>
      </p:sp>
      <p:grpSp>
        <p:nvGrpSpPr>
          <p:cNvPr id="3" name="Group 2"/>
          <p:cNvGrpSpPr/>
          <p:nvPr/>
        </p:nvGrpSpPr>
        <p:grpSpPr>
          <a:xfrm>
            <a:off x="117245" y="1584542"/>
            <a:ext cx="5519468" cy="2781058"/>
            <a:chOff x="5300228" y="2874126"/>
            <a:chExt cx="6455338" cy="3266375"/>
          </a:xfrm>
        </p:grpSpPr>
        <p:pic>
          <p:nvPicPr>
            <p:cNvPr id="9" name="Picture 8">
              <a:extLst>
                <a:ext uri="{FF2B5EF4-FFF2-40B4-BE49-F238E27FC236}">
                  <a16:creationId xmlns:a16="http://schemas.microsoft.com/office/drawing/2014/main" id="{8F8A566F-907C-C1F2-6235-753DA0276D72}"/>
                </a:ext>
              </a:extLst>
            </p:cNvPr>
            <p:cNvPicPr>
              <a:picLocks noChangeAspect="1"/>
            </p:cNvPicPr>
            <p:nvPr/>
          </p:nvPicPr>
          <p:blipFill>
            <a:blip r:embed="rId3"/>
            <a:stretch>
              <a:fillRect/>
            </a:stretch>
          </p:blipFill>
          <p:spPr>
            <a:xfrm>
              <a:off x="8527897" y="2874126"/>
              <a:ext cx="3227669" cy="3227669"/>
            </a:xfrm>
            <a:prstGeom prst="rect">
              <a:avLst/>
            </a:prstGeom>
          </p:spPr>
        </p:pic>
        <p:pic>
          <p:nvPicPr>
            <p:cNvPr id="10" name="Picture 9">
              <a:extLst>
                <a:ext uri="{FF2B5EF4-FFF2-40B4-BE49-F238E27FC236}">
                  <a16:creationId xmlns:a16="http://schemas.microsoft.com/office/drawing/2014/main" id="{8124420C-62D9-6F60-B3EF-782DAD70D225}"/>
                </a:ext>
              </a:extLst>
            </p:cNvPr>
            <p:cNvPicPr>
              <a:picLocks noChangeAspect="1"/>
            </p:cNvPicPr>
            <p:nvPr/>
          </p:nvPicPr>
          <p:blipFill>
            <a:blip r:embed="rId4"/>
            <a:stretch>
              <a:fillRect/>
            </a:stretch>
          </p:blipFill>
          <p:spPr>
            <a:xfrm>
              <a:off x="5300228" y="2912832"/>
              <a:ext cx="3227669" cy="3227669"/>
            </a:xfrm>
            <a:prstGeom prst="rect">
              <a:avLst/>
            </a:prstGeom>
          </p:spPr>
        </p:pic>
      </p:grpSp>
      <p:grpSp>
        <p:nvGrpSpPr>
          <p:cNvPr id="4" name="Group 3"/>
          <p:cNvGrpSpPr/>
          <p:nvPr/>
        </p:nvGrpSpPr>
        <p:grpSpPr>
          <a:xfrm>
            <a:off x="5686816" y="1534438"/>
            <a:ext cx="5112484" cy="2798207"/>
            <a:chOff x="5078027" y="2839485"/>
            <a:chExt cx="6596290" cy="3384235"/>
          </a:xfrm>
        </p:grpSpPr>
        <p:pic>
          <p:nvPicPr>
            <p:cNvPr id="11" name="Picture 10">
              <a:extLst>
                <a:ext uri="{FF2B5EF4-FFF2-40B4-BE49-F238E27FC236}">
                  <a16:creationId xmlns:a16="http://schemas.microsoft.com/office/drawing/2014/main" id="{20997038-CA01-0593-E6BF-CD8736A04EBE}"/>
                </a:ext>
              </a:extLst>
            </p:cNvPr>
            <p:cNvPicPr>
              <a:picLocks noChangeAspect="1"/>
            </p:cNvPicPr>
            <p:nvPr/>
          </p:nvPicPr>
          <p:blipFill>
            <a:blip r:embed="rId5"/>
            <a:stretch>
              <a:fillRect/>
            </a:stretch>
          </p:blipFill>
          <p:spPr>
            <a:xfrm>
              <a:off x="5078027" y="2839485"/>
              <a:ext cx="3384235" cy="3384235"/>
            </a:xfrm>
            <a:prstGeom prst="rect">
              <a:avLst/>
            </a:prstGeom>
          </p:spPr>
        </p:pic>
        <p:pic>
          <p:nvPicPr>
            <p:cNvPr id="12" name="Picture 11">
              <a:extLst>
                <a:ext uri="{FF2B5EF4-FFF2-40B4-BE49-F238E27FC236}">
                  <a16:creationId xmlns:a16="http://schemas.microsoft.com/office/drawing/2014/main" id="{309AF8A6-7373-95DD-E89E-43C37426DECC}"/>
                </a:ext>
              </a:extLst>
            </p:cNvPr>
            <p:cNvPicPr>
              <a:picLocks noChangeAspect="1"/>
            </p:cNvPicPr>
            <p:nvPr/>
          </p:nvPicPr>
          <p:blipFill>
            <a:blip r:embed="rId6"/>
            <a:stretch>
              <a:fillRect/>
            </a:stretch>
          </p:blipFill>
          <p:spPr>
            <a:xfrm>
              <a:off x="8290082" y="2839485"/>
              <a:ext cx="3384235" cy="3384235"/>
            </a:xfrm>
            <a:prstGeom prst="rect">
              <a:avLst/>
            </a:prstGeom>
          </p:spPr>
        </p:pic>
      </p:grpSp>
      <p:sp>
        <p:nvSpPr>
          <p:cNvPr id="13" name="TextBox 12">
            <a:extLst>
              <a:ext uri="{FF2B5EF4-FFF2-40B4-BE49-F238E27FC236}">
                <a16:creationId xmlns:a16="http://schemas.microsoft.com/office/drawing/2014/main" id="{AD7CCC31-1D56-1685-DACB-90E40BB6C803}"/>
              </a:ext>
            </a:extLst>
          </p:cNvPr>
          <p:cNvSpPr txBox="1"/>
          <p:nvPr/>
        </p:nvSpPr>
        <p:spPr>
          <a:xfrm>
            <a:off x="6469693" y="4196219"/>
            <a:ext cx="4218678" cy="923330"/>
          </a:xfrm>
          <a:prstGeom prst="rect">
            <a:avLst/>
          </a:prstGeom>
          <a:noFill/>
        </p:spPr>
        <p:txBody>
          <a:bodyPr wrap="square">
            <a:spAutoFit/>
          </a:bodyPr>
          <a:lstStyle/>
          <a:p>
            <a:pPr algn="just">
              <a:lnSpc>
                <a:spcPct val="100000"/>
              </a:lnSpc>
            </a:pPr>
            <a:r>
              <a:rPr lang="en-US" dirty="0">
                <a:latin typeface="Arial" panose="020B0604020202020204" pitchFamily="34" charset="0"/>
                <a:cs typeface="Arial" panose="020B0604020202020204" pitchFamily="34" charset="0"/>
              </a:rPr>
              <a:t>However, the CNN and LSTM show better AUC, and as a result, better performance.</a:t>
            </a:r>
          </a:p>
        </p:txBody>
      </p:sp>
      <p:sp>
        <p:nvSpPr>
          <p:cNvPr id="14" name="TextBox 13">
            <a:extLst>
              <a:ext uri="{FF2B5EF4-FFF2-40B4-BE49-F238E27FC236}">
                <a16:creationId xmlns:a16="http://schemas.microsoft.com/office/drawing/2014/main" id="{C751D3FC-DFA9-0824-8FB0-4BBA4871B19C}"/>
              </a:ext>
            </a:extLst>
          </p:cNvPr>
          <p:cNvSpPr txBox="1"/>
          <p:nvPr/>
        </p:nvSpPr>
        <p:spPr>
          <a:xfrm>
            <a:off x="0" y="4365600"/>
            <a:ext cx="5636713" cy="2308324"/>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The final evaluation plot is ROC which gives information about true positive rate and false positive rate. The ROC curve shows greater performance when the curve cross near the top-left corner of the axis. Thus, the more area under curve (AUC) can show better performance. As can be seen in the following figures, AUC of both MLP and SVM are not good enough.</a:t>
            </a:r>
          </a:p>
        </p:txBody>
      </p:sp>
      <p:sp>
        <p:nvSpPr>
          <p:cNvPr id="15" name="Rectangle 14">
            <a:extLst>
              <a:ext uri="{FF2B5EF4-FFF2-40B4-BE49-F238E27FC236}">
                <a16:creationId xmlns:a16="http://schemas.microsoft.com/office/drawing/2014/main" id="{9CA0B138-6DE5-C810-04B3-EDDCC04A8E58}"/>
              </a:ext>
            </a:extLst>
          </p:cNvPr>
          <p:cNvSpPr/>
          <p:nvPr/>
        </p:nvSpPr>
        <p:spPr>
          <a:xfrm>
            <a:off x="6317683" y="1241751"/>
            <a:ext cx="5992505" cy="369332"/>
          </a:xfrm>
          <a:prstGeom prst="rect">
            <a:avLst/>
          </a:prstGeom>
        </p:spPr>
        <p:txBody>
          <a:bodyPr wrap="square">
            <a:spAutoFit/>
          </a:bodyPr>
          <a:lstStyle/>
          <a:p>
            <a:r>
              <a:rPr lang="en" dirty="0">
                <a:latin typeface="Arial" panose="020B0604020202020204" pitchFamily="34" charset="0"/>
                <a:cs typeface="Arial" panose="020B0604020202020204" pitchFamily="34" charset="0"/>
              </a:rPr>
              <a:t>ROC curve of </a:t>
            </a:r>
            <a:r>
              <a:rPr lang="en" dirty="0" smtClean="0">
                <a:latin typeface="Arial" panose="020B0604020202020204" pitchFamily="34" charset="0"/>
                <a:cs typeface="Arial" panose="020B0604020202020204" pitchFamily="34" charset="0"/>
              </a:rPr>
              <a:t>CNN </a:t>
            </a:r>
            <a:r>
              <a:rPr lang="en" dirty="0">
                <a:latin typeface="Arial" panose="020B0604020202020204" pitchFamily="34" charset="0"/>
                <a:cs typeface="Arial" panose="020B0604020202020204" pitchFamily="34" charset="0"/>
              </a:rPr>
              <a:t>and </a:t>
            </a:r>
            <a:r>
              <a:rPr lang="en" dirty="0" smtClean="0">
                <a:latin typeface="Arial" panose="020B0604020202020204" pitchFamily="34" charset="0"/>
                <a:cs typeface="Arial" panose="020B0604020202020204" pitchFamily="34" charset="0"/>
              </a:rPr>
              <a:t>LSTM</a:t>
            </a:r>
            <a:endParaRPr lang="fa-I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197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0878853" y="-180616"/>
            <a:ext cx="1431335" cy="1578138"/>
          </a:xfrm>
          <a:prstGeom prst="rect">
            <a:avLst/>
          </a:prstGeom>
        </p:spPr>
      </p:pic>
      <p:sp>
        <p:nvSpPr>
          <p:cNvPr id="3" name="Rectangle 2"/>
          <p:cNvSpPr/>
          <p:nvPr/>
        </p:nvSpPr>
        <p:spPr>
          <a:xfrm>
            <a:off x="4251073" y="1212856"/>
            <a:ext cx="3155544"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Turkey </a:t>
            </a:r>
            <a:r>
              <a:rPr lang="en-US" b="1" dirty="0" smtClean="0">
                <a:solidFill>
                  <a:srgbClr val="FF0000"/>
                </a:solidFill>
                <a:latin typeface="Arial" panose="020B0604020202020204" pitchFamily="34" charset="0"/>
                <a:cs typeface="Arial" panose="020B0604020202020204" pitchFamily="34" charset="0"/>
              </a:rPr>
              <a:t>Event- IRIS stations</a:t>
            </a:r>
            <a:endParaRPr lang="en-US" b="1"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5853800-8A01-3B65-6A81-DAD803A99858}"/>
              </a:ext>
            </a:extLst>
          </p:cNvPr>
          <p:cNvPicPr>
            <a:picLocks noChangeAspect="1"/>
          </p:cNvPicPr>
          <p:nvPr/>
        </p:nvPicPr>
        <p:blipFill>
          <a:blip r:embed="rId4"/>
          <a:stretch>
            <a:fillRect/>
          </a:stretch>
        </p:blipFill>
        <p:spPr>
          <a:xfrm>
            <a:off x="147338" y="1957592"/>
            <a:ext cx="3995216" cy="2250524"/>
          </a:xfrm>
          <a:prstGeom prst="rect">
            <a:avLst/>
          </a:prstGeom>
        </p:spPr>
      </p:pic>
      <p:sp>
        <p:nvSpPr>
          <p:cNvPr id="9" name="Rectangle 8"/>
          <p:cNvSpPr/>
          <p:nvPr/>
        </p:nvSpPr>
        <p:spPr>
          <a:xfrm>
            <a:off x="-431561" y="1531591"/>
            <a:ext cx="2710461" cy="369332"/>
          </a:xfrm>
          <a:prstGeom prst="rect">
            <a:avLst/>
          </a:prstGeom>
        </p:spPr>
        <p:txBody>
          <a:bodyPr wrap="square">
            <a:spAutoFit/>
          </a:bodyPr>
          <a:lstStyle/>
          <a:p>
            <a:pPr algn="ctr" rtl="1"/>
            <a:r>
              <a:rPr lang="en" dirty="0">
                <a:latin typeface="Arial" panose="020B0604020202020204" pitchFamily="34" charset="0"/>
                <a:cs typeface="Arial" panose="020B0604020202020204" pitchFamily="34" charset="0"/>
              </a:rPr>
              <a:t>Input </a:t>
            </a:r>
            <a:r>
              <a:rPr lang="en" dirty="0" smtClean="0">
                <a:latin typeface="Arial" panose="020B0604020202020204" pitchFamily="34" charset="0"/>
                <a:cs typeface="Arial" panose="020B0604020202020204" pitchFamily="34" charset="0"/>
              </a:rPr>
              <a:t>Signals</a:t>
            </a:r>
            <a:endParaRPr lang="fa-IR" dirty="0">
              <a:latin typeface="Arial" panose="020B0604020202020204" pitchFamily="34" charset="0"/>
              <a:cs typeface="Arial" panose="020B0604020202020204" pitchFamily="34" charset="0"/>
            </a:endParaRPr>
          </a:p>
        </p:txBody>
      </p:sp>
      <p:sp>
        <p:nvSpPr>
          <p:cNvPr id="10" name="Rectangle 9"/>
          <p:cNvSpPr/>
          <p:nvPr/>
        </p:nvSpPr>
        <p:spPr>
          <a:xfrm>
            <a:off x="4142554" y="1600089"/>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Obtained accuracies for 10 replications:</a:t>
            </a:r>
            <a:endParaRPr lang="fa-IR"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EEB4F92-D682-4715-1757-4E56F3A77B31}"/>
              </a:ext>
            </a:extLst>
          </p:cNvPr>
          <p:cNvPicPr>
            <a:picLocks noChangeAspect="1"/>
          </p:cNvPicPr>
          <p:nvPr/>
        </p:nvPicPr>
        <p:blipFill>
          <a:blip r:embed="rId5"/>
          <a:stretch>
            <a:fillRect/>
          </a:stretch>
        </p:blipFill>
        <p:spPr>
          <a:xfrm>
            <a:off x="4438964" y="1879839"/>
            <a:ext cx="3139471" cy="2354604"/>
          </a:xfrm>
          <a:prstGeom prst="rect">
            <a:avLst/>
          </a:prstGeom>
        </p:spPr>
      </p:pic>
      <p:pic>
        <p:nvPicPr>
          <p:cNvPr id="12" name="Picture 11">
            <a:extLst>
              <a:ext uri="{FF2B5EF4-FFF2-40B4-BE49-F238E27FC236}">
                <a16:creationId xmlns:a16="http://schemas.microsoft.com/office/drawing/2014/main" id="{055DF249-6FE3-D288-EAAA-7CF4CCE9188F}"/>
              </a:ext>
            </a:extLst>
          </p:cNvPr>
          <p:cNvPicPr>
            <a:picLocks noChangeAspect="1"/>
          </p:cNvPicPr>
          <p:nvPr/>
        </p:nvPicPr>
        <p:blipFill>
          <a:blip r:embed="rId6"/>
          <a:stretch>
            <a:fillRect/>
          </a:stretch>
        </p:blipFill>
        <p:spPr>
          <a:xfrm>
            <a:off x="7190785" y="1968784"/>
            <a:ext cx="3097288" cy="2322966"/>
          </a:xfrm>
          <a:prstGeom prst="rect">
            <a:avLst/>
          </a:prstGeom>
        </p:spPr>
      </p:pic>
      <p:sp>
        <p:nvSpPr>
          <p:cNvPr id="13" name="Rectangle 12"/>
          <p:cNvSpPr/>
          <p:nvPr/>
        </p:nvSpPr>
        <p:spPr>
          <a:xfrm>
            <a:off x="73404" y="4291112"/>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SVM and MLP</a:t>
            </a:r>
            <a:endParaRPr lang="fa-IR" dirty="0">
              <a:latin typeface="Arial" panose="020B0604020202020204" pitchFamily="34" charset="0"/>
              <a:cs typeface="Arial" panose="020B0604020202020204" pitchFamily="34" charset="0"/>
            </a:endParaRPr>
          </a:p>
        </p:txBody>
      </p:sp>
      <p:grpSp>
        <p:nvGrpSpPr>
          <p:cNvPr id="4" name="Group 3"/>
          <p:cNvGrpSpPr/>
          <p:nvPr/>
        </p:nvGrpSpPr>
        <p:grpSpPr>
          <a:xfrm>
            <a:off x="-5677" y="4627531"/>
            <a:ext cx="4521309" cy="2302133"/>
            <a:chOff x="4402605" y="2407236"/>
            <a:chExt cx="7858781" cy="4207995"/>
          </a:xfrm>
        </p:grpSpPr>
        <p:pic>
          <p:nvPicPr>
            <p:cNvPr id="14" name="Picture 13">
              <a:extLst>
                <a:ext uri="{FF2B5EF4-FFF2-40B4-BE49-F238E27FC236}">
                  <a16:creationId xmlns:a16="http://schemas.microsoft.com/office/drawing/2014/main" id="{5F9BC4E0-3C18-F630-3DFA-590948F89E29}"/>
                </a:ext>
              </a:extLst>
            </p:cNvPr>
            <p:cNvPicPr>
              <a:picLocks noChangeAspect="1"/>
            </p:cNvPicPr>
            <p:nvPr/>
          </p:nvPicPr>
          <p:blipFill>
            <a:blip r:embed="rId7"/>
            <a:stretch>
              <a:fillRect/>
            </a:stretch>
          </p:blipFill>
          <p:spPr>
            <a:xfrm>
              <a:off x="8053391" y="2407236"/>
              <a:ext cx="4207995" cy="4207995"/>
            </a:xfrm>
            <a:prstGeom prst="rect">
              <a:avLst/>
            </a:prstGeom>
          </p:spPr>
        </p:pic>
        <p:pic>
          <p:nvPicPr>
            <p:cNvPr id="15" name="Picture 14">
              <a:extLst>
                <a:ext uri="{FF2B5EF4-FFF2-40B4-BE49-F238E27FC236}">
                  <a16:creationId xmlns:a16="http://schemas.microsoft.com/office/drawing/2014/main" id="{5A9D7664-3C29-2270-1310-E4B6B9362682}"/>
                </a:ext>
              </a:extLst>
            </p:cNvPr>
            <p:cNvPicPr>
              <a:picLocks noChangeAspect="1"/>
            </p:cNvPicPr>
            <p:nvPr/>
          </p:nvPicPr>
          <p:blipFill>
            <a:blip r:embed="rId8"/>
            <a:stretch>
              <a:fillRect/>
            </a:stretch>
          </p:blipFill>
          <p:spPr>
            <a:xfrm>
              <a:off x="4402605" y="2407236"/>
              <a:ext cx="4207995" cy="4207995"/>
            </a:xfrm>
            <a:prstGeom prst="rect">
              <a:avLst/>
            </a:prstGeom>
          </p:spPr>
        </p:pic>
      </p:grpSp>
      <p:sp>
        <p:nvSpPr>
          <p:cNvPr id="16" name="Rectangle 15">
            <a:extLst>
              <a:ext uri="{FF2B5EF4-FFF2-40B4-BE49-F238E27FC236}">
                <a16:creationId xmlns:a16="http://schemas.microsoft.com/office/drawing/2014/main" id="{404565C8-660D-5D8D-6808-3DAD4FFBD54E}"/>
              </a:ext>
            </a:extLst>
          </p:cNvPr>
          <p:cNvSpPr/>
          <p:nvPr/>
        </p:nvSpPr>
        <p:spPr>
          <a:xfrm>
            <a:off x="5170024" y="4284913"/>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Confusion matrix of CNN and LSTM</a:t>
            </a:r>
            <a:endParaRPr lang="fa-IR"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D0A466B-AC14-F877-D651-7E5C60CBFD75}"/>
              </a:ext>
            </a:extLst>
          </p:cNvPr>
          <p:cNvPicPr>
            <a:picLocks noChangeAspect="1"/>
          </p:cNvPicPr>
          <p:nvPr/>
        </p:nvPicPr>
        <p:blipFill>
          <a:blip r:embed="rId9"/>
          <a:stretch>
            <a:fillRect/>
          </a:stretch>
        </p:blipFill>
        <p:spPr>
          <a:xfrm>
            <a:off x="4783429" y="4575060"/>
            <a:ext cx="2732059" cy="2354604"/>
          </a:xfrm>
          <a:prstGeom prst="rect">
            <a:avLst/>
          </a:prstGeom>
        </p:spPr>
      </p:pic>
      <p:grpSp>
        <p:nvGrpSpPr>
          <p:cNvPr id="21" name="Canvas 125"/>
          <p:cNvGrpSpPr/>
          <p:nvPr/>
        </p:nvGrpSpPr>
        <p:grpSpPr>
          <a:xfrm>
            <a:off x="7365896" y="4704715"/>
            <a:ext cx="6738938" cy="4530725"/>
            <a:chOff x="39687" y="141605"/>
            <a:chExt cx="6738938" cy="4530725"/>
          </a:xfrm>
        </p:grpSpPr>
        <p:sp>
          <p:nvSpPr>
            <p:cNvPr id="22" name="Rectangle 21"/>
            <p:cNvSpPr/>
            <p:nvPr/>
          </p:nvSpPr>
          <p:spPr>
            <a:xfrm>
              <a:off x="4046855" y="2317750"/>
              <a:ext cx="2731770" cy="2354580"/>
            </a:xfrm>
            <a:prstGeom prst="rect">
              <a:avLst/>
            </a:prstGeom>
            <a:noFill/>
            <a:ln>
              <a:noFill/>
            </a:ln>
          </p:spPr>
        </p:sp>
        <p:sp>
          <p:nvSpPr>
            <p:cNvPr id="23" name="Rectangle 22"/>
            <p:cNvSpPr>
              <a:spLocks noChangeArrowheads="1"/>
            </p:cNvSpPr>
            <p:nvPr/>
          </p:nvSpPr>
          <p:spPr bwMode="auto">
            <a:xfrm>
              <a:off x="357505" y="222885"/>
              <a:ext cx="2118995" cy="18268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4" name="Line 70"/>
            <p:cNvCxnSpPr>
              <a:cxnSpLocks noChangeShapeType="1"/>
            </p:cNvCxnSpPr>
            <p:nvPr/>
          </p:nvCxnSpPr>
          <p:spPr bwMode="auto">
            <a:xfrm>
              <a:off x="357505" y="2049780"/>
              <a:ext cx="2118995"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cxnSp>
        <p:cxnSp>
          <p:nvCxnSpPr>
            <p:cNvPr id="25" name="Line 71"/>
            <p:cNvCxnSpPr>
              <a:cxnSpLocks noChangeShapeType="1"/>
            </p:cNvCxnSpPr>
            <p:nvPr/>
          </p:nvCxnSpPr>
          <p:spPr bwMode="auto">
            <a:xfrm>
              <a:off x="357505" y="222885"/>
              <a:ext cx="2118995"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cxnSp>
        <p:sp>
          <p:nvSpPr>
            <p:cNvPr id="26" name="Rectangle 25"/>
            <p:cNvSpPr>
              <a:spLocks noChangeArrowheads="1"/>
            </p:cNvSpPr>
            <p:nvPr/>
          </p:nvSpPr>
          <p:spPr bwMode="auto">
            <a:xfrm rot="18900000">
              <a:off x="708025" y="2053590"/>
              <a:ext cx="2857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7" name="Rectangle 26"/>
            <p:cNvSpPr>
              <a:spLocks noChangeArrowheads="1"/>
            </p:cNvSpPr>
            <p:nvPr/>
          </p:nvSpPr>
          <p:spPr bwMode="auto">
            <a:xfrm rot="18900000">
              <a:off x="1411605" y="2053590"/>
              <a:ext cx="2857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8" name="Rectangle 27"/>
            <p:cNvSpPr>
              <a:spLocks noChangeArrowheads="1"/>
            </p:cNvSpPr>
            <p:nvPr/>
          </p:nvSpPr>
          <p:spPr bwMode="auto">
            <a:xfrm>
              <a:off x="1200150" y="2153285"/>
              <a:ext cx="381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Target Class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29" name="Line 75"/>
            <p:cNvCxnSpPr>
              <a:cxnSpLocks noChangeShapeType="1"/>
            </p:cNvCxnSpPr>
            <p:nvPr/>
          </p:nvCxnSpPr>
          <p:spPr bwMode="auto">
            <a:xfrm>
              <a:off x="357505" y="222885"/>
              <a:ext cx="0" cy="1826895"/>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cxnSp>
        <p:cxnSp>
          <p:nvCxnSpPr>
            <p:cNvPr id="30" name="Line 76"/>
            <p:cNvCxnSpPr>
              <a:cxnSpLocks noChangeShapeType="1"/>
            </p:cNvCxnSpPr>
            <p:nvPr/>
          </p:nvCxnSpPr>
          <p:spPr bwMode="auto">
            <a:xfrm>
              <a:off x="2476500" y="222885"/>
              <a:ext cx="0" cy="1826895"/>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cxnSp>
        <p:sp>
          <p:nvSpPr>
            <p:cNvPr id="31" name="Rectangle 30"/>
            <p:cNvSpPr>
              <a:spLocks noChangeArrowheads="1"/>
            </p:cNvSpPr>
            <p:nvPr/>
          </p:nvSpPr>
          <p:spPr bwMode="auto">
            <a:xfrm>
              <a:off x="295275" y="502920"/>
              <a:ext cx="2857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a:spLocks noChangeArrowheads="1"/>
            </p:cNvSpPr>
            <p:nvPr/>
          </p:nvSpPr>
          <p:spPr bwMode="auto">
            <a:xfrm>
              <a:off x="295275" y="1113155"/>
              <a:ext cx="2857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3" name="Rectangle 32"/>
            <p:cNvSpPr>
              <a:spLocks noChangeArrowheads="1"/>
            </p:cNvSpPr>
            <p:nvPr/>
          </p:nvSpPr>
          <p:spPr bwMode="auto">
            <a:xfrm rot="16200000">
              <a:off x="137160" y="1307465"/>
              <a:ext cx="4953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O</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4" name="Rectangle 33"/>
            <p:cNvSpPr>
              <a:spLocks noChangeArrowheads="1"/>
            </p:cNvSpPr>
            <p:nvPr/>
          </p:nvSpPr>
          <p:spPr bwMode="auto">
            <a:xfrm rot="16200000">
              <a:off x="132080" y="1273810"/>
              <a:ext cx="3873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u</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5" name="Rectangle 34"/>
            <p:cNvSpPr>
              <a:spLocks noChangeArrowheads="1"/>
            </p:cNvSpPr>
            <p:nvPr/>
          </p:nvSpPr>
          <p:spPr bwMode="auto">
            <a:xfrm rot="16200000">
              <a:off x="123190" y="1262380"/>
              <a:ext cx="2095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t</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6" name="Rectangle 35"/>
            <p:cNvSpPr>
              <a:spLocks noChangeArrowheads="1"/>
            </p:cNvSpPr>
            <p:nvPr/>
          </p:nvSpPr>
          <p:spPr bwMode="auto">
            <a:xfrm rot="16200000">
              <a:off x="132080" y="1214120"/>
              <a:ext cx="3873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p</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7" name="Rectangle 36"/>
            <p:cNvSpPr>
              <a:spLocks noChangeArrowheads="1"/>
            </p:cNvSpPr>
            <p:nvPr/>
          </p:nvSpPr>
          <p:spPr bwMode="auto">
            <a:xfrm rot="16200000">
              <a:off x="132080" y="1176020"/>
              <a:ext cx="3873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u</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a:spLocks noChangeArrowheads="1"/>
            </p:cNvSpPr>
            <p:nvPr/>
          </p:nvSpPr>
          <p:spPr bwMode="auto">
            <a:xfrm rot="16200000">
              <a:off x="123190" y="1165225"/>
              <a:ext cx="2095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t</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9" name="Rectangle 38"/>
            <p:cNvSpPr>
              <a:spLocks noChangeArrowheads="1"/>
            </p:cNvSpPr>
            <p:nvPr/>
          </p:nvSpPr>
          <p:spPr bwMode="auto">
            <a:xfrm rot="16200000">
              <a:off x="121285" y="1148715"/>
              <a:ext cx="1778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0" name="Rectangle 39"/>
            <p:cNvSpPr>
              <a:spLocks noChangeArrowheads="1"/>
            </p:cNvSpPr>
            <p:nvPr/>
          </p:nvSpPr>
          <p:spPr bwMode="auto">
            <a:xfrm rot="16200000">
              <a:off x="135255" y="1090295"/>
              <a:ext cx="4572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C</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1" name="Rectangle 40"/>
            <p:cNvSpPr>
              <a:spLocks noChangeArrowheads="1"/>
            </p:cNvSpPr>
            <p:nvPr/>
          </p:nvSpPr>
          <p:spPr bwMode="auto">
            <a:xfrm rot="16200000">
              <a:off x="121285" y="1089025"/>
              <a:ext cx="1778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l</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2" name="Rectangle 41"/>
            <p:cNvSpPr>
              <a:spLocks noChangeArrowheads="1"/>
            </p:cNvSpPr>
            <p:nvPr/>
          </p:nvSpPr>
          <p:spPr bwMode="auto">
            <a:xfrm rot="16200000">
              <a:off x="130175" y="1042670"/>
              <a:ext cx="349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a</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3" name="Rectangle 42"/>
            <p:cNvSpPr>
              <a:spLocks noChangeArrowheads="1"/>
            </p:cNvSpPr>
            <p:nvPr/>
          </p:nvSpPr>
          <p:spPr bwMode="auto">
            <a:xfrm rot="16200000">
              <a:off x="130175" y="1007745"/>
              <a:ext cx="349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4" name="Rectangle 43"/>
            <p:cNvSpPr>
              <a:spLocks noChangeArrowheads="1"/>
            </p:cNvSpPr>
            <p:nvPr/>
          </p:nvSpPr>
          <p:spPr bwMode="auto">
            <a:xfrm rot="16200000">
              <a:off x="130175" y="973455"/>
              <a:ext cx="349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5" name="Rectangle 44"/>
            <p:cNvSpPr>
              <a:spLocks noChangeArrowheads="1"/>
            </p:cNvSpPr>
            <p:nvPr/>
          </p:nvSpPr>
          <p:spPr bwMode="auto">
            <a:xfrm>
              <a:off x="966469" y="141605"/>
              <a:ext cx="110265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500" b="1"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Confusion Matrix of CNN</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6" name="Rectangle 45"/>
            <p:cNvSpPr>
              <a:spLocks noChangeArrowheads="1"/>
            </p:cNvSpPr>
            <p:nvPr/>
          </p:nvSpPr>
          <p:spPr bwMode="auto">
            <a:xfrm>
              <a:off x="357505" y="222885"/>
              <a:ext cx="706120" cy="608965"/>
            </a:xfrm>
            <a:prstGeom prst="rect">
              <a:avLst/>
            </a:prstGeom>
            <a:solidFill>
              <a:srgbClr val="BCE6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357505" y="222885"/>
              <a:ext cx="706120"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692785" y="465455"/>
              <a:ext cx="28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1"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9" name="Rectangle 48"/>
            <p:cNvSpPr>
              <a:spLocks noChangeArrowheads="1"/>
            </p:cNvSpPr>
            <p:nvPr/>
          </p:nvSpPr>
          <p:spPr bwMode="auto">
            <a:xfrm>
              <a:off x="641985" y="534670"/>
              <a:ext cx="11620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0" name="Rectangle 49"/>
            <p:cNvSpPr>
              <a:spLocks noChangeArrowheads="1"/>
            </p:cNvSpPr>
            <p:nvPr/>
          </p:nvSpPr>
          <p:spPr bwMode="auto">
            <a:xfrm>
              <a:off x="357505" y="831850"/>
              <a:ext cx="706120" cy="608965"/>
            </a:xfrm>
            <a:prstGeom prst="rect">
              <a:avLst/>
            </a:prstGeom>
            <a:solidFill>
              <a:srgbClr val="F9C4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7505" y="831850"/>
              <a:ext cx="706120"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692785" y="1075055"/>
              <a:ext cx="28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1"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3" name="Rectangle 52"/>
            <p:cNvSpPr>
              <a:spLocks noChangeArrowheads="1"/>
            </p:cNvSpPr>
            <p:nvPr/>
          </p:nvSpPr>
          <p:spPr bwMode="auto">
            <a:xfrm>
              <a:off x="623570" y="1144270"/>
              <a:ext cx="144780"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45.5%</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4" name="Rectangle 53"/>
            <p:cNvSpPr>
              <a:spLocks noChangeArrowheads="1"/>
            </p:cNvSpPr>
            <p:nvPr/>
          </p:nvSpPr>
          <p:spPr bwMode="auto">
            <a:xfrm>
              <a:off x="357505" y="1440815"/>
              <a:ext cx="706120" cy="60896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357505" y="1440815"/>
              <a:ext cx="706120"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641985" y="1685290"/>
              <a:ext cx="11620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2AC3C"/>
                  </a:solidFill>
                  <a:effectLst/>
                  <a:uLnTx/>
                  <a:uFillTx/>
                  <a:latin typeface="Arial" panose="020B0604020202020204" pitchFamily="34" charset="0"/>
                  <a:ea typeface="Calibri" panose="020F0502020204030204" pitchFamily="34" charset="0"/>
                  <a:cs typeface="Arial" panose="020B0604020202020204" pitchFamily="34" charset="0"/>
                </a:rPr>
                <a:t>0.0%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7" name="Rectangle 56"/>
            <p:cNvSpPr>
              <a:spLocks noChangeArrowheads="1"/>
            </p:cNvSpPr>
            <p:nvPr/>
          </p:nvSpPr>
          <p:spPr bwMode="auto">
            <a:xfrm>
              <a:off x="634365" y="1751330"/>
              <a:ext cx="13017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E23D2D"/>
                  </a:solidFill>
                  <a:effectLst/>
                  <a:uLnTx/>
                  <a:uFillTx/>
                  <a:latin typeface="Arial" panose="020B0604020202020204" pitchFamily="34" charset="0"/>
                  <a:ea typeface="Calibri" panose="020F0502020204030204" pitchFamily="34" charset="0"/>
                  <a:cs typeface="Arial" panose="020B0604020202020204" pitchFamily="34" charset="0"/>
                </a:rPr>
                <a:t>100%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8" name="Rectangle 57"/>
            <p:cNvSpPr>
              <a:spLocks noChangeArrowheads="1"/>
            </p:cNvSpPr>
            <p:nvPr/>
          </p:nvSpPr>
          <p:spPr bwMode="auto">
            <a:xfrm>
              <a:off x="1063625" y="222885"/>
              <a:ext cx="706755" cy="608965"/>
            </a:xfrm>
            <a:prstGeom prst="rect">
              <a:avLst/>
            </a:prstGeom>
            <a:solidFill>
              <a:srgbClr val="F9C4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1063625" y="222885"/>
              <a:ext cx="706755"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1400175" y="465455"/>
              <a:ext cx="28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1"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1" name="Rectangle 60"/>
            <p:cNvSpPr>
              <a:spLocks noChangeArrowheads="1"/>
            </p:cNvSpPr>
            <p:nvPr/>
          </p:nvSpPr>
          <p:spPr bwMode="auto">
            <a:xfrm>
              <a:off x="1349375" y="534670"/>
              <a:ext cx="11620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2" name="Rectangle 61"/>
            <p:cNvSpPr>
              <a:spLocks noChangeArrowheads="1"/>
            </p:cNvSpPr>
            <p:nvPr/>
          </p:nvSpPr>
          <p:spPr bwMode="auto">
            <a:xfrm>
              <a:off x="1063625" y="831850"/>
              <a:ext cx="706755" cy="608965"/>
            </a:xfrm>
            <a:prstGeom prst="rect">
              <a:avLst/>
            </a:prstGeom>
            <a:solidFill>
              <a:srgbClr val="BCE6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63625" y="831850"/>
              <a:ext cx="706755"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1400175" y="1075055"/>
              <a:ext cx="28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1"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5" name="Rectangle 64"/>
            <p:cNvSpPr>
              <a:spLocks noChangeArrowheads="1"/>
            </p:cNvSpPr>
            <p:nvPr/>
          </p:nvSpPr>
          <p:spPr bwMode="auto">
            <a:xfrm>
              <a:off x="1330960" y="1144270"/>
              <a:ext cx="144780"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54.5%</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6" name="Rectangle 65"/>
            <p:cNvSpPr>
              <a:spLocks noChangeArrowheads="1"/>
            </p:cNvSpPr>
            <p:nvPr/>
          </p:nvSpPr>
          <p:spPr bwMode="auto">
            <a:xfrm>
              <a:off x="1063625" y="1440815"/>
              <a:ext cx="706755" cy="60896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63625" y="1440815"/>
              <a:ext cx="706755"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1342390" y="1685290"/>
              <a:ext cx="13017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2AC3C"/>
                  </a:solidFill>
                  <a:effectLst/>
                  <a:uLnTx/>
                  <a:uFillTx/>
                  <a:latin typeface="Arial" panose="020B0604020202020204" pitchFamily="34" charset="0"/>
                  <a:ea typeface="Calibri" panose="020F0502020204030204" pitchFamily="34" charset="0"/>
                  <a:cs typeface="Arial" panose="020B0604020202020204" pitchFamily="34" charset="0"/>
                </a:rPr>
                <a:t>100%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9" name="Rectangle 68"/>
            <p:cNvSpPr>
              <a:spLocks noChangeArrowheads="1"/>
            </p:cNvSpPr>
            <p:nvPr/>
          </p:nvSpPr>
          <p:spPr bwMode="auto">
            <a:xfrm>
              <a:off x="1349375" y="1751330"/>
              <a:ext cx="116205"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E23D2D"/>
                  </a:solidFill>
                  <a:effectLst/>
                  <a:uLnTx/>
                  <a:uFillTx/>
                  <a:latin typeface="Arial" panose="020B0604020202020204" pitchFamily="34" charset="0"/>
                  <a:ea typeface="Calibri" panose="020F0502020204030204" pitchFamily="34" charset="0"/>
                  <a:cs typeface="Arial" panose="020B0604020202020204" pitchFamily="34" charset="0"/>
                </a:rPr>
                <a:t>0.0%</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0" name="Rectangle 69"/>
            <p:cNvSpPr>
              <a:spLocks noChangeArrowheads="1"/>
            </p:cNvSpPr>
            <p:nvPr/>
          </p:nvSpPr>
          <p:spPr bwMode="auto">
            <a:xfrm>
              <a:off x="1770380" y="222885"/>
              <a:ext cx="706120" cy="60896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1770380" y="222885"/>
              <a:ext cx="706120"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2035175" y="468630"/>
              <a:ext cx="147320"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2AC3C"/>
                  </a:solidFill>
                  <a:effectLst/>
                  <a:uLnTx/>
                  <a:uFillTx/>
                  <a:latin typeface="Arial" panose="020B0604020202020204" pitchFamily="34" charset="0"/>
                  <a:ea typeface="Calibri" panose="020F0502020204030204" pitchFamily="34" charset="0"/>
                  <a:cs typeface="Arial" panose="020B0604020202020204" pitchFamily="34" charset="0"/>
                </a:rPr>
                <a:t>NaN%</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3" name="Rectangle 72"/>
            <p:cNvSpPr>
              <a:spLocks noChangeArrowheads="1"/>
            </p:cNvSpPr>
            <p:nvPr/>
          </p:nvSpPr>
          <p:spPr bwMode="auto">
            <a:xfrm>
              <a:off x="2035175" y="534670"/>
              <a:ext cx="147320"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E23D2D"/>
                  </a:solidFill>
                  <a:effectLst/>
                  <a:uLnTx/>
                  <a:uFillTx/>
                  <a:latin typeface="Arial" panose="020B0604020202020204" pitchFamily="34" charset="0"/>
                  <a:ea typeface="Calibri" panose="020F0502020204030204" pitchFamily="34" charset="0"/>
                  <a:cs typeface="Arial" panose="020B0604020202020204" pitchFamily="34" charset="0"/>
                </a:rPr>
                <a:t>NaN%</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4" name="Rectangle 73"/>
            <p:cNvSpPr>
              <a:spLocks noChangeArrowheads="1"/>
            </p:cNvSpPr>
            <p:nvPr/>
          </p:nvSpPr>
          <p:spPr bwMode="auto">
            <a:xfrm>
              <a:off x="1770380" y="831850"/>
              <a:ext cx="706120" cy="60896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1770380" y="831850"/>
              <a:ext cx="706120"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2035175" y="1078230"/>
              <a:ext cx="144780"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22AC3C"/>
                  </a:solidFill>
                  <a:effectLst/>
                  <a:uLnTx/>
                  <a:uFillTx/>
                  <a:latin typeface="Arial" panose="020B0604020202020204" pitchFamily="34" charset="0"/>
                  <a:ea typeface="Calibri" panose="020F0502020204030204" pitchFamily="34" charset="0"/>
                  <a:cs typeface="Arial" panose="020B0604020202020204" pitchFamily="34" charset="0"/>
                </a:rPr>
                <a:t>54.5%</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7" name="Rectangle 76"/>
            <p:cNvSpPr>
              <a:spLocks noChangeArrowheads="1"/>
            </p:cNvSpPr>
            <p:nvPr/>
          </p:nvSpPr>
          <p:spPr bwMode="auto">
            <a:xfrm>
              <a:off x="2035175" y="1144270"/>
              <a:ext cx="144780" cy="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0" i="0" u="none" strike="noStrike" kern="0" cap="none" spc="0" normalizeH="0" baseline="0" noProof="0">
                  <a:ln>
                    <a:noFill/>
                  </a:ln>
                  <a:solidFill>
                    <a:srgbClr val="E23D2D"/>
                  </a:solidFill>
                  <a:effectLst/>
                  <a:uLnTx/>
                  <a:uFillTx/>
                  <a:latin typeface="Arial" panose="020B0604020202020204" pitchFamily="34" charset="0"/>
                  <a:ea typeface="Calibri" panose="020F0502020204030204" pitchFamily="34" charset="0"/>
                  <a:cs typeface="Arial" panose="020B0604020202020204" pitchFamily="34" charset="0"/>
                </a:rPr>
                <a:t>45.5%</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8" name="Rectangle 77"/>
            <p:cNvSpPr>
              <a:spLocks noChangeArrowheads="1"/>
            </p:cNvSpPr>
            <p:nvPr/>
          </p:nvSpPr>
          <p:spPr bwMode="auto">
            <a:xfrm>
              <a:off x="1770380" y="1440815"/>
              <a:ext cx="706120" cy="60896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1770380" y="1440815"/>
              <a:ext cx="706120" cy="608965"/>
            </a:xfrm>
            <a:prstGeom prst="rect">
              <a:avLst/>
            </a:pr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2035175" y="1682115"/>
              <a:ext cx="14478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1" i="0" u="none" strike="noStrike" kern="0" cap="none" spc="0" normalizeH="0" baseline="0" noProof="0">
                  <a:ln>
                    <a:noFill/>
                  </a:ln>
                  <a:solidFill>
                    <a:srgbClr val="22AC3C"/>
                  </a:solidFill>
                  <a:effectLst/>
                  <a:uLnTx/>
                  <a:uFillTx/>
                  <a:latin typeface="Arial" panose="020B0604020202020204" pitchFamily="34" charset="0"/>
                  <a:ea typeface="Calibri" panose="020F0502020204030204" pitchFamily="34" charset="0"/>
                  <a:cs typeface="Arial" panose="020B0604020202020204" pitchFamily="34" charset="0"/>
                </a:rPr>
                <a:t>54.5%</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1" name="Rectangle 80"/>
            <p:cNvSpPr>
              <a:spLocks noChangeArrowheads="1"/>
            </p:cNvSpPr>
            <p:nvPr/>
          </p:nvSpPr>
          <p:spPr bwMode="auto">
            <a:xfrm>
              <a:off x="2035175" y="1748155"/>
              <a:ext cx="14478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00" b="1" i="0" u="none" strike="noStrike" kern="0" cap="none" spc="0" normalizeH="0" baseline="0" noProof="0">
                  <a:ln>
                    <a:noFill/>
                  </a:ln>
                  <a:solidFill>
                    <a:srgbClr val="E23D2D"/>
                  </a:solidFill>
                  <a:effectLst/>
                  <a:uLnTx/>
                  <a:uFillTx/>
                  <a:latin typeface="Arial" panose="020B0604020202020204" pitchFamily="34" charset="0"/>
                  <a:ea typeface="Calibri" panose="020F0502020204030204" pitchFamily="34" charset="0"/>
                  <a:cs typeface="Arial" panose="020B0604020202020204" pitchFamily="34" charset="0"/>
                </a:rPr>
                <a:t>45.5%</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82" name="Line 128"/>
            <p:cNvCxnSpPr>
              <a:cxnSpLocks noChangeShapeType="1"/>
            </p:cNvCxnSpPr>
            <p:nvPr/>
          </p:nvCxnSpPr>
          <p:spPr bwMode="auto">
            <a:xfrm>
              <a:off x="1770380" y="222885"/>
              <a:ext cx="0" cy="1826895"/>
            </a:xfrm>
            <a:prstGeom prst="line">
              <a:avLst/>
            </a:prstGeom>
            <a:noFill/>
            <a:ln w="12065" cap="flat">
              <a:solidFill>
                <a:srgbClr val="404040"/>
              </a:solidFill>
              <a:prstDash val="solid"/>
              <a:round/>
              <a:headEnd/>
              <a:tailEnd/>
            </a:ln>
            <a:extLst>
              <a:ext uri="{909E8E84-426E-40DD-AFC4-6F175D3DCCD1}">
                <a14:hiddenFill xmlns:a14="http://schemas.microsoft.com/office/drawing/2010/main">
                  <a:noFill/>
                </a14:hiddenFill>
              </a:ext>
            </a:extLst>
          </p:spPr>
        </p:cxnSp>
        <p:cxnSp>
          <p:nvCxnSpPr>
            <p:cNvPr id="83" name="Line 129"/>
            <p:cNvCxnSpPr>
              <a:cxnSpLocks noChangeShapeType="1"/>
            </p:cNvCxnSpPr>
            <p:nvPr/>
          </p:nvCxnSpPr>
          <p:spPr bwMode="auto">
            <a:xfrm>
              <a:off x="357505" y="1440815"/>
              <a:ext cx="2118995" cy="0"/>
            </a:xfrm>
            <a:prstGeom prst="line">
              <a:avLst/>
            </a:prstGeom>
            <a:noFill/>
            <a:ln w="12065" cap="flat">
              <a:solidFill>
                <a:srgbClr val="404040"/>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27797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P3.5-529</a:t>
            </a:r>
            <a:endParaRPr kumimoji="0" lang="en-AT"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878853" y="-180616"/>
            <a:ext cx="1431335" cy="1578138"/>
          </a:xfrm>
          <a:prstGeom prst="rect">
            <a:avLst/>
          </a:prstGeom>
        </p:spPr>
      </p:pic>
      <p:sp>
        <p:nvSpPr>
          <p:cNvPr id="8" name="Rectangle 7">
            <a:extLst>
              <a:ext uri="{FF2B5EF4-FFF2-40B4-BE49-F238E27FC236}">
                <a16:creationId xmlns:a16="http://schemas.microsoft.com/office/drawing/2014/main" id="{9CA0B138-6DE5-C810-04B3-EDDCC04A8E58}"/>
              </a:ext>
            </a:extLst>
          </p:cNvPr>
          <p:cNvSpPr/>
          <p:nvPr/>
        </p:nvSpPr>
        <p:spPr>
          <a:xfrm>
            <a:off x="1252602" y="1223564"/>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ROC curve of SVM and MLP</a:t>
            </a:r>
            <a:endParaRPr lang="fa-IR" dirty="0">
              <a:latin typeface="Arial" panose="020B0604020202020204" pitchFamily="34" charset="0"/>
              <a:cs typeface="Arial" panose="020B0604020202020204" pitchFamily="34" charset="0"/>
            </a:endParaRPr>
          </a:p>
        </p:txBody>
      </p:sp>
      <p:grpSp>
        <p:nvGrpSpPr>
          <p:cNvPr id="3" name="Group 2"/>
          <p:cNvGrpSpPr/>
          <p:nvPr/>
        </p:nvGrpSpPr>
        <p:grpSpPr>
          <a:xfrm>
            <a:off x="-263047" y="1525077"/>
            <a:ext cx="5702473" cy="2865296"/>
            <a:chOff x="5150616" y="2885938"/>
            <a:chExt cx="6445419" cy="3290205"/>
          </a:xfrm>
        </p:grpSpPr>
        <p:pic>
          <p:nvPicPr>
            <p:cNvPr id="9" name="Picture 8">
              <a:extLst>
                <a:ext uri="{FF2B5EF4-FFF2-40B4-BE49-F238E27FC236}">
                  <a16:creationId xmlns:a16="http://schemas.microsoft.com/office/drawing/2014/main" id="{826E59CB-149B-076C-E3F1-2FAEBC585877}"/>
                </a:ext>
              </a:extLst>
            </p:cNvPr>
            <p:cNvPicPr>
              <a:picLocks noChangeAspect="1"/>
            </p:cNvPicPr>
            <p:nvPr/>
          </p:nvPicPr>
          <p:blipFill>
            <a:blip r:embed="rId3"/>
            <a:stretch>
              <a:fillRect/>
            </a:stretch>
          </p:blipFill>
          <p:spPr>
            <a:xfrm>
              <a:off x="8368364" y="2885938"/>
              <a:ext cx="3227671" cy="3227671"/>
            </a:xfrm>
            <a:prstGeom prst="rect">
              <a:avLst/>
            </a:prstGeom>
          </p:spPr>
        </p:pic>
        <p:pic>
          <p:nvPicPr>
            <p:cNvPr id="10" name="Picture 9">
              <a:extLst>
                <a:ext uri="{FF2B5EF4-FFF2-40B4-BE49-F238E27FC236}">
                  <a16:creationId xmlns:a16="http://schemas.microsoft.com/office/drawing/2014/main" id="{285C6278-94F5-1E7F-0F2C-427A7EB88F37}"/>
                </a:ext>
              </a:extLst>
            </p:cNvPr>
            <p:cNvPicPr>
              <a:picLocks noChangeAspect="1"/>
            </p:cNvPicPr>
            <p:nvPr/>
          </p:nvPicPr>
          <p:blipFill>
            <a:blip r:embed="rId4"/>
            <a:stretch>
              <a:fillRect/>
            </a:stretch>
          </p:blipFill>
          <p:spPr>
            <a:xfrm>
              <a:off x="5150616" y="2948472"/>
              <a:ext cx="3227671" cy="3227671"/>
            </a:xfrm>
            <a:prstGeom prst="rect">
              <a:avLst/>
            </a:prstGeom>
          </p:spPr>
        </p:pic>
      </p:grpSp>
      <p:sp>
        <p:nvSpPr>
          <p:cNvPr id="11" name="TextBox 10">
            <a:extLst>
              <a:ext uri="{FF2B5EF4-FFF2-40B4-BE49-F238E27FC236}">
                <a16:creationId xmlns:a16="http://schemas.microsoft.com/office/drawing/2014/main" id="{C751D3FC-DFA9-0824-8FB0-4BBA4871B19C}"/>
              </a:ext>
            </a:extLst>
          </p:cNvPr>
          <p:cNvSpPr txBox="1"/>
          <p:nvPr/>
        </p:nvSpPr>
        <p:spPr>
          <a:xfrm>
            <a:off x="0" y="4311106"/>
            <a:ext cx="5589186" cy="2308324"/>
          </a:xfrm>
          <a:prstGeom prst="rect">
            <a:avLst/>
          </a:prstGeom>
          <a:noFill/>
        </p:spPr>
        <p:txBody>
          <a:bodyPr wrap="square">
            <a:spAutoFit/>
          </a:bodyPr>
          <a:lstStyle/>
          <a:p>
            <a:pPr algn="just">
              <a:lnSpc>
                <a:spcPct val="100000"/>
              </a:lnSpc>
            </a:pPr>
            <a:r>
              <a:rPr lang="en-US" dirty="0">
                <a:latin typeface="Arial" panose="020B0604020202020204" pitchFamily="34" charset="0"/>
                <a:cs typeface="Arial" panose="020B0604020202020204" pitchFamily="34" charset="0"/>
              </a:rPr>
              <a:t>The final evaluation plot is ROC which gives information about true positive rate and false positive rate. The ROC curve shows greater performance when the curve cross near the top-left corner of the axis. Thus, the more area under curve (AUC) can show better performance. As can be seen in the following figures, AUC of both MLP and SVM are not good enough.</a:t>
            </a:r>
          </a:p>
        </p:txBody>
      </p:sp>
      <p:sp>
        <p:nvSpPr>
          <p:cNvPr id="12" name="Rectangle 11">
            <a:extLst>
              <a:ext uri="{FF2B5EF4-FFF2-40B4-BE49-F238E27FC236}">
                <a16:creationId xmlns:a16="http://schemas.microsoft.com/office/drawing/2014/main" id="{9CA0B138-6DE5-C810-04B3-EDDCC04A8E58}"/>
              </a:ext>
            </a:extLst>
          </p:cNvPr>
          <p:cNvSpPr/>
          <p:nvPr/>
        </p:nvSpPr>
        <p:spPr>
          <a:xfrm>
            <a:off x="6435246" y="1239423"/>
            <a:ext cx="5992505" cy="369332"/>
          </a:xfrm>
          <a:prstGeom prst="rect">
            <a:avLst/>
          </a:prstGeom>
        </p:spPr>
        <p:txBody>
          <a:bodyPr wrap="square">
            <a:spAutoFit/>
          </a:bodyPr>
          <a:lstStyle/>
          <a:p>
            <a:pPr rtl="1"/>
            <a:r>
              <a:rPr lang="en" dirty="0">
                <a:latin typeface="Arial" panose="020B0604020202020204" pitchFamily="34" charset="0"/>
                <a:cs typeface="Arial" panose="020B0604020202020204" pitchFamily="34" charset="0"/>
              </a:rPr>
              <a:t>ROC curve of </a:t>
            </a:r>
            <a:r>
              <a:rPr lang="en" dirty="0" smtClean="0">
                <a:latin typeface="Arial" panose="020B0604020202020204" pitchFamily="34" charset="0"/>
                <a:cs typeface="Arial" panose="020B0604020202020204" pitchFamily="34" charset="0"/>
              </a:rPr>
              <a:t>CNN </a:t>
            </a:r>
            <a:r>
              <a:rPr lang="en" dirty="0">
                <a:latin typeface="Arial" panose="020B0604020202020204" pitchFamily="34" charset="0"/>
                <a:cs typeface="Arial" panose="020B0604020202020204" pitchFamily="34" charset="0"/>
              </a:rPr>
              <a:t>and </a:t>
            </a:r>
            <a:r>
              <a:rPr lang="en" dirty="0" smtClean="0">
                <a:latin typeface="Arial" panose="020B0604020202020204" pitchFamily="34" charset="0"/>
                <a:cs typeface="Arial" panose="020B0604020202020204" pitchFamily="34" charset="0"/>
              </a:rPr>
              <a:t>LSTM</a:t>
            </a:r>
            <a:endParaRPr lang="fa-IR" dirty="0">
              <a:latin typeface="Arial" panose="020B0604020202020204" pitchFamily="34" charset="0"/>
              <a:cs typeface="Arial" panose="020B0604020202020204" pitchFamily="34" charset="0"/>
            </a:endParaRPr>
          </a:p>
        </p:txBody>
      </p:sp>
      <p:sp>
        <p:nvSpPr>
          <p:cNvPr id="15" name="Rectangle 14"/>
          <p:cNvSpPr/>
          <p:nvPr/>
        </p:nvSpPr>
        <p:spPr>
          <a:xfrm>
            <a:off x="5702619" y="4182211"/>
            <a:ext cx="5167307" cy="1287532"/>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The AUC of LSTM is also the same as MLP and SVM. However, the CNN shows a great AUC and pass through the top-left corner.</a:t>
            </a:r>
          </a:p>
        </p:txBody>
      </p:sp>
      <p:grpSp>
        <p:nvGrpSpPr>
          <p:cNvPr id="16" name="Group 15"/>
          <p:cNvGrpSpPr/>
          <p:nvPr/>
        </p:nvGrpSpPr>
        <p:grpSpPr>
          <a:xfrm>
            <a:off x="5304774" y="1617422"/>
            <a:ext cx="5642972" cy="2702634"/>
            <a:chOff x="5105955" y="2829484"/>
            <a:chExt cx="6918620" cy="3384235"/>
          </a:xfrm>
        </p:grpSpPr>
        <p:pic>
          <p:nvPicPr>
            <p:cNvPr id="17" name="Picture 16">
              <a:extLst>
                <a:ext uri="{FF2B5EF4-FFF2-40B4-BE49-F238E27FC236}">
                  <a16:creationId xmlns:a16="http://schemas.microsoft.com/office/drawing/2014/main" id="{576CD42C-5306-0C62-3666-1D2D6C260D9B}"/>
                </a:ext>
              </a:extLst>
            </p:cNvPr>
            <p:cNvPicPr>
              <a:picLocks noChangeAspect="1"/>
            </p:cNvPicPr>
            <p:nvPr/>
          </p:nvPicPr>
          <p:blipFill>
            <a:blip r:embed="rId5"/>
            <a:stretch>
              <a:fillRect/>
            </a:stretch>
          </p:blipFill>
          <p:spPr>
            <a:xfrm>
              <a:off x="8640340" y="2829484"/>
              <a:ext cx="3384235" cy="3384235"/>
            </a:xfrm>
            <a:prstGeom prst="rect">
              <a:avLst/>
            </a:prstGeom>
          </p:spPr>
        </p:pic>
        <p:pic>
          <p:nvPicPr>
            <p:cNvPr id="18" name="Picture 17">
              <a:extLst>
                <a:ext uri="{FF2B5EF4-FFF2-40B4-BE49-F238E27FC236}">
                  <a16:creationId xmlns:a16="http://schemas.microsoft.com/office/drawing/2014/main" id="{28EA6EA0-6D4F-99FA-A70A-3172D892E0D7}"/>
                </a:ext>
              </a:extLst>
            </p:cNvPr>
            <p:cNvPicPr>
              <a:picLocks noChangeAspect="1"/>
            </p:cNvPicPr>
            <p:nvPr/>
          </p:nvPicPr>
          <p:blipFill>
            <a:blip r:embed="rId6"/>
            <a:stretch>
              <a:fillRect/>
            </a:stretch>
          </p:blipFill>
          <p:spPr>
            <a:xfrm>
              <a:off x="5105955" y="2829484"/>
              <a:ext cx="3384235" cy="3384235"/>
            </a:xfrm>
            <a:prstGeom prst="rect">
              <a:avLst/>
            </a:prstGeom>
          </p:spPr>
        </p:pic>
      </p:grpSp>
    </p:spTree>
    <p:extLst>
      <p:ext uri="{BB962C8B-B14F-4D97-AF65-F5344CB8AC3E}">
        <p14:creationId xmlns:p14="http://schemas.microsoft.com/office/powerpoint/2010/main" val="1866083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3324</TotalTime>
  <Words>1832</Words>
  <Application>Microsoft Office PowerPoint</Application>
  <PresentationFormat>Widescreen</PresentationFormat>
  <Paragraphs>176</Paragraphs>
  <Slides>16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Maher</cp:lastModifiedBy>
  <cp:revision>111</cp:revision>
  <dcterms:created xsi:type="dcterms:W3CDTF">2023-04-18T13:25:54Z</dcterms:created>
  <dcterms:modified xsi:type="dcterms:W3CDTF">2023-06-10T22:14:45Z</dcterms:modified>
</cp:coreProperties>
</file>