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80"/>
    <p:restoredTop sz="94694"/>
  </p:normalViewPr>
  <p:slideViewPr>
    <p:cSldViewPr snapToGrid="0">
      <p:cViewPr>
        <p:scale>
          <a:sx n="151" d="100"/>
          <a:sy n="151" d="100"/>
        </p:scale>
        <p:origin x="26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6/15/23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Extending Utah models for event discrimination to the broader US with semi-supervised learning</a:t>
            </a:r>
          </a:p>
          <a:p>
            <a:pPr algn="ctr"/>
            <a:endParaRPr lang="en-AT" b="1">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Lisa </a:t>
            </a:r>
            <a:r>
              <a:rPr lang="en-US">
                <a:solidFill>
                  <a:schemeClr val="bg1"/>
                </a:solidFill>
                <a:latin typeface="Arial" panose="020B0604020202020204" pitchFamily="34" charset="0"/>
                <a:cs typeface="Arial" panose="020B0604020202020204" pitchFamily="34" charset="0"/>
              </a:rPr>
              <a:t>Linville</a:t>
            </a:r>
            <a:r>
              <a:rPr lang="en-US" baseline="30000">
                <a:solidFill>
                  <a:schemeClr val="bg1"/>
                </a:solidFill>
                <a:latin typeface="Arial" panose="020B0604020202020204" pitchFamily="34" charset="0"/>
                <a:cs typeface="Arial" panose="020B0604020202020204" pitchFamily="34" charset="0"/>
              </a:rPr>
              <a:t>1</a:t>
            </a:r>
            <a:r>
              <a:rPr lang="en-US">
                <a:solidFill>
                  <a:schemeClr val="bg1"/>
                </a:solidFill>
                <a:latin typeface="Arial" panose="020B0604020202020204" pitchFamily="34" charset="0"/>
                <a:cs typeface="Arial" panose="020B0604020202020204" pitchFamily="34" charset="0"/>
              </a:rPr>
              <a:t>,Jorge </a:t>
            </a:r>
            <a:r>
              <a:rPr lang="en-US" dirty="0">
                <a:solidFill>
                  <a:schemeClr val="bg1"/>
                </a:solidFill>
                <a:latin typeface="Arial" panose="020B0604020202020204" pitchFamily="34" charset="0"/>
                <a:cs typeface="Arial" panose="020B0604020202020204" pitchFamily="34" charset="0"/>
              </a:rPr>
              <a:t>Garcia</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Rhiannon Vieceli</a:t>
            </a:r>
            <a:r>
              <a:rPr lang="en-US" baseline="30000" dirty="0">
                <a:solidFill>
                  <a:schemeClr val="bg1"/>
                </a:solidFill>
                <a:latin typeface="Arial" panose="020B0604020202020204" pitchFamily="34" charset="0"/>
                <a:cs typeface="Arial" panose="020B0604020202020204" pitchFamily="34" charset="0"/>
              </a:rPr>
              <a:t>1</a:t>
            </a:r>
            <a:endParaRPr lang="en-AT" baseline="3000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Sandia National Laboratories, Albuquerque, New Mexico USA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work represents innovations in training data-hungry discrimination models that would otherwise be limited by lack of ground-truth. We also advance the security and safety of their use by integrating uncertainty, outlier detection, and decision abstention.</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P3.5-319</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train CNN</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discrimination models using two U.S. scale primary datasets, and evaluate on regional scale datasets. Our objective is to identify the most impactful way to leverage decisions across models to maximize performance and reliable confidence estimates.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Each dataset imparts a specific bias in the predictions (earthquakes or explosions) and therefore simple ensembles of predictions offer more robust uncertainty than joint training. Exotic signals like landslides and bolides are typically assigned low predictive confidence.</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Models built with training data from existing catalogs will often fail to generalize. Rather than training models across many different catalogs, or transfer learning between them, simple ensemble approaches can be more valuable for performance and uncertainty estimation.</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2491150-8615-47DC-2976-9B9A121BB4B5}"/>
              </a:ext>
            </a:extLst>
          </p:cNvPr>
          <p:cNvPicPr>
            <a:picLocks noChangeAspect="1"/>
          </p:cNvPicPr>
          <p:nvPr/>
        </p:nvPicPr>
        <p:blipFill>
          <a:blip r:embed="rId2"/>
          <a:stretch>
            <a:fillRect/>
          </a:stretch>
        </p:blipFill>
        <p:spPr>
          <a:xfrm>
            <a:off x="9676973" y="354582"/>
            <a:ext cx="1513173" cy="577757"/>
          </a:xfrm>
          <a:prstGeom prst="rect">
            <a:avLst/>
          </a:prstGeom>
        </p:spPr>
      </p:pic>
      <p:pic>
        <p:nvPicPr>
          <p:cNvPr id="12" name="Picture 11">
            <a:extLst>
              <a:ext uri="{FF2B5EF4-FFF2-40B4-BE49-F238E27FC236}">
                <a16:creationId xmlns:a16="http://schemas.microsoft.com/office/drawing/2014/main" id="{A86000EC-7E95-C222-DD26-2DD6B24CFFC5}"/>
              </a:ext>
            </a:extLst>
          </p:cNvPr>
          <p:cNvPicPr>
            <a:picLocks noChangeAspect="1"/>
          </p:cNvPicPr>
          <p:nvPr/>
        </p:nvPicPr>
        <p:blipFill>
          <a:blip r:embed="rId3"/>
          <a:stretch>
            <a:fillRect/>
          </a:stretch>
        </p:blipFill>
        <p:spPr>
          <a:xfrm>
            <a:off x="11358052" y="768752"/>
            <a:ext cx="655318" cy="188404"/>
          </a:xfrm>
          <a:prstGeom prst="rect">
            <a:avLst/>
          </a:prstGeom>
        </p:spPr>
      </p:pic>
      <p:pic>
        <p:nvPicPr>
          <p:cNvPr id="13" name="Picture 12">
            <a:extLst>
              <a:ext uri="{FF2B5EF4-FFF2-40B4-BE49-F238E27FC236}">
                <a16:creationId xmlns:a16="http://schemas.microsoft.com/office/drawing/2014/main" id="{A1A1173C-5CDD-2DEA-FB92-138C21905C0F}"/>
              </a:ext>
            </a:extLst>
          </p:cNvPr>
          <p:cNvPicPr>
            <a:picLocks noChangeAspect="1"/>
          </p:cNvPicPr>
          <p:nvPr/>
        </p:nvPicPr>
        <p:blipFill>
          <a:blip r:embed="rId4"/>
          <a:stretch>
            <a:fillRect/>
          </a:stretch>
        </p:blipFill>
        <p:spPr>
          <a:xfrm>
            <a:off x="11061836" y="265989"/>
            <a:ext cx="1062980" cy="266671"/>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P3.5-319</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11C1678-4468-D360-88D2-37EF85EAE09D}"/>
              </a:ext>
            </a:extLst>
          </p:cNvPr>
          <p:cNvPicPr>
            <a:picLocks noChangeAspect="1"/>
          </p:cNvPicPr>
          <p:nvPr/>
        </p:nvPicPr>
        <p:blipFill>
          <a:blip r:embed="rId2"/>
          <a:stretch>
            <a:fillRect/>
          </a:stretch>
        </p:blipFill>
        <p:spPr>
          <a:xfrm>
            <a:off x="9676973" y="354582"/>
            <a:ext cx="1513173" cy="577757"/>
          </a:xfrm>
          <a:prstGeom prst="rect">
            <a:avLst/>
          </a:prstGeom>
        </p:spPr>
      </p:pic>
      <p:pic>
        <p:nvPicPr>
          <p:cNvPr id="6" name="Picture 5">
            <a:extLst>
              <a:ext uri="{FF2B5EF4-FFF2-40B4-BE49-F238E27FC236}">
                <a16:creationId xmlns:a16="http://schemas.microsoft.com/office/drawing/2014/main" id="{FDCA283A-37FD-E44A-D876-415E7DEEA33A}"/>
              </a:ext>
            </a:extLst>
          </p:cNvPr>
          <p:cNvPicPr>
            <a:picLocks noChangeAspect="1"/>
          </p:cNvPicPr>
          <p:nvPr/>
        </p:nvPicPr>
        <p:blipFill>
          <a:blip r:embed="rId3"/>
          <a:stretch>
            <a:fillRect/>
          </a:stretch>
        </p:blipFill>
        <p:spPr>
          <a:xfrm>
            <a:off x="11358052" y="768752"/>
            <a:ext cx="655318" cy="188404"/>
          </a:xfrm>
          <a:prstGeom prst="rect">
            <a:avLst/>
          </a:prstGeom>
        </p:spPr>
      </p:pic>
      <p:pic>
        <p:nvPicPr>
          <p:cNvPr id="8" name="Picture 7">
            <a:extLst>
              <a:ext uri="{FF2B5EF4-FFF2-40B4-BE49-F238E27FC236}">
                <a16:creationId xmlns:a16="http://schemas.microsoft.com/office/drawing/2014/main" id="{60D041B0-E6FE-3073-A72B-C1B9523FD876}"/>
              </a:ext>
            </a:extLst>
          </p:cNvPr>
          <p:cNvPicPr>
            <a:picLocks noChangeAspect="1"/>
          </p:cNvPicPr>
          <p:nvPr/>
        </p:nvPicPr>
        <p:blipFill>
          <a:blip r:embed="rId4"/>
          <a:stretch>
            <a:fillRect/>
          </a:stretch>
        </p:blipFill>
        <p:spPr>
          <a:xfrm>
            <a:off x="11061836" y="265989"/>
            <a:ext cx="1062980" cy="266671"/>
          </a:xfrm>
          <a:prstGeom prst="rect">
            <a:avLst/>
          </a:prstGeom>
        </p:spPr>
      </p:pic>
      <p:sp>
        <p:nvSpPr>
          <p:cNvPr id="10" name="TextBox 9">
            <a:extLst>
              <a:ext uri="{FF2B5EF4-FFF2-40B4-BE49-F238E27FC236}">
                <a16:creationId xmlns:a16="http://schemas.microsoft.com/office/drawing/2014/main" id="{22227552-ABD1-C10C-571F-8A187584D834}"/>
              </a:ext>
            </a:extLst>
          </p:cNvPr>
          <p:cNvSpPr txBox="1"/>
          <p:nvPr/>
        </p:nvSpPr>
        <p:spPr>
          <a:xfrm>
            <a:off x="788276" y="1547163"/>
            <a:ext cx="8650014" cy="4247317"/>
          </a:xfrm>
          <a:prstGeom prst="rect">
            <a:avLst/>
          </a:prstGeom>
          <a:noFill/>
        </p:spPr>
        <p:txBody>
          <a:bodyPr wrap="square">
            <a:spAutoFit/>
          </a:bodyPr>
          <a:lstStyle/>
          <a:p>
            <a:r>
              <a:rPr lang="en-US" dirty="0"/>
              <a:t>How should we use multiple discrete seismic catalogs for event discrimination over large scales (the continental U.S. for example)?</a:t>
            </a:r>
          </a:p>
          <a:p>
            <a:endParaRPr lang="en-US" dirty="0"/>
          </a:p>
          <a:p>
            <a:endParaRPr lang="en-US" dirty="0"/>
          </a:p>
          <a:p>
            <a:pPr marL="342900" indent="-342900">
              <a:buFont typeface="Arial" panose="020B0604020202020204" pitchFamily="34" charset="0"/>
              <a:buChar char="•"/>
            </a:pPr>
            <a:r>
              <a:rPr lang="en-US" dirty="0"/>
              <a:t>Not all catalogs have complete label sets (which events are of which type, for example). We use an event-based training approach that expects all the stations to make similar (low variance) predictions for all events, even unlabeled ones.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Individual datasets often encode a lot of bias, for example what earthquakes in a specific area observed over set distances look like. Jointly modelling them together may but is not guaranteed to reduce bias.</a:t>
            </a:r>
          </a:p>
          <a:p>
            <a:pPr marL="342900" indent="-342900">
              <a:buAutoNum type="arabicPeriod"/>
            </a:pPr>
            <a:endParaRPr lang="en-US" dirty="0"/>
          </a:p>
          <a:p>
            <a:pPr marL="342900" indent="-342900">
              <a:buAutoNum type="arabicPeriod"/>
            </a:pPr>
            <a:endParaRPr lang="en-US" dirty="0"/>
          </a:p>
          <a:p>
            <a:r>
              <a:rPr lang="en-US" dirty="0"/>
              <a:t>Here we are assessing bias in large scale catalogs and working towards designing ways to exploit data across catalogs for decision making with uncertainty.</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Primary Research 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P3.5-319</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84F688B-3567-87D0-3990-79A4FCB2D79F}"/>
              </a:ext>
            </a:extLst>
          </p:cNvPr>
          <p:cNvSpPr txBox="1"/>
          <p:nvPr/>
        </p:nvSpPr>
        <p:spPr>
          <a:xfrm>
            <a:off x="395057" y="1524247"/>
            <a:ext cx="9819460" cy="3970318"/>
          </a:xfrm>
          <a:prstGeom prst="rect">
            <a:avLst/>
          </a:prstGeom>
          <a:noFill/>
        </p:spPr>
        <p:txBody>
          <a:bodyPr wrap="square">
            <a:spAutoFit/>
          </a:bodyPr>
          <a:lstStyle/>
          <a:p>
            <a:pPr marL="342900" indent="-342900">
              <a:buAutoNum type="arabicPeriod"/>
            </a:pPr>
            <a:r>
              <a:rPr lang="en-US" dirty="0"/>
              <a:t>Does more training data lead to better generalization, or can it hurt performance on specific sub-catalogs? Adding TA to NEIC (see data section) probably helps west coast prediction because there is no earthquake coverage in our NEIC catalog in that part of the country, but does it decrease performance on TA test events compared to TA models alone?</a:t>
            </a:r>
          </a:p>
          <a:p>
            <a:pPr marL="342900" indent="-342900">
              <a:buAutoNum type="arabicPeriod"/>
            </a:pPr>
            <a:endParaRPr lang="en-US" dirty="0"/>
          </a:p>
          <a:p>
            <a:pPr marL="342900" indent="-342900">
              <a:buAutoNum type="arabicPeriod"/>
            </a:pPr>
            <a:r>
              <a:rPr lang="en-US" dirty="0"/>
              <a:t>Does Event-Based Training (EBT) increase performance in supervised settings (are models trained with EBT weight values &gt; 0 providing the best validation metrics)? If so, is it because EBT is helping us generalize better (they perform better on out-of-distribution or OOD tests) or because we continue to fit a discrete set of repeatable observations? </a:t>
            </a:r>
          </a:p>
          <a:p>
            <a:pPr marL="342900" indent="-342900">
              <a:buAutoNum type="arabicPeriod"/>
            </a:pPr>
            <a:endParaRPr lang="en-US" dirty="0"/>
          </a:p>
          <a:p>
            <a:pPr marL="342900" indent="-342900">
              <a:buAutoNum type="arabicPeriod"/>
            </a:pPr>
            <a:r>
              <a:rPr lang="en-US" dirty="0"/>
              <a:t>We know that we can obtain high fidelity separation that alerts us when new catalogs are poorly aligned with the training data, but that this desired behavior breaks down outside our training catalog characteristics. Can ensemble uncertainty approaches consistently and accurately provide us with a way to prioritize analyst attention and filter novel signals? </a:t>
            </a:r>
          </a:p>
        </p:txBody>
      </p:sp>
      <p:pic>
        <p:nvPicPr>
          <p:cNvPr id="7" name="Picture 6">
            <a:extLst>
              <a:ext uri="{FF2B5EF4-FFF2-40B4-BE49-F238E27FC236}">
                <a16:creationId xmlns:a16="http://schemas.microsoft.com/office/drawing/2014/main" id="{A676C4F1-8D0C-BB70-CAE6-BB19D524E804}"/>
              </a:ext>
            </a:extLst>
          </p:cNvPr>
          <p:cNvPicPr>
            <a:picLocks noChangeAspect="1"/>
          </p:cNvPicPr>
          <p:nvPr/>
        </p:nvPicPr>
        <p:blipFill>
          <a:blip r:embed="rId2"/>
          <a:stretch>
            <a:fillRect/>
          </a:stretch>
        </p:blipFill>
        <p:spPr>
          <a:xfrm>
            <a:off x="9676973" y="354582"/>
            <a:ext cx="1513173" cy="577757"/>
          </a:xfrm>
          <a:prstGeom prst="rect">
            <a:avLst/>
          </a:prstGeom>
        </p:spPr>
      </p:pic>
      <p:pic>
        <p:nvPicPr>
          <p:cNvPr id="8" name="Picture 7">
            <a:extLst>
              <a:ext uri="{FF2B5EF4-FFF2-40B4-BE49-F238E27FC236}">
                <a16:creationId xmlns:a16="http://schemas.microsoft.com/office/drawing/2014/main" id="{605A4317-D726-3CBD-A01B-FC1F83E61124}"/>
              </a:ext>
            </a:extLst>
          </p:cNvPr>
          <p:cNvPicPr>
            <a:picLocks noChangeAspect="1"/>
          </p:cNvPicPr>
          <p:nvPr/>
        </p:nvPicPr>
        <p:blipFill>
          <a:blip r:embed="rId3"/>
          <a:stretch>
            <a:fillRect/>
          </a:stretch>
        </p:blipFill>
        <p:spPr>
          <a:xfrm>
            <a:off x="11358052" y="768752"/>
            <a:ext cx="655318" cy="188404"/>
          </a:xfrm>
          <a:prstGeom prst="rect">
            <a:avLst/>
          </a:prstGeom>
        </p:spPr>
      </p:pic>
      <p:pic>
        <p:nvPicPr>
          <p:cNvPr id="9" name="Picture 8">
            <a:extLst>
              <a:ext uri="{FF2B5EF4-FFF2-40B4-BE49-F238E27FC236}">
                <a16:creationId xmlns:a16="http://schemas.microsoft.com/office/drawing/2014/main" id="{F7C80D63-1DD7-D181-BB30-F1EEC2AE3B5F}"/>
              </a:ext>
            </a:extLst>
          </p:cNvPr>
          <p:cNvPicPr>
            <a:picLocks noChangeAspect="1"/>
          </p:cNvPicPr>
          <p:nvPr/>
        </p:nvPicPr>
        <p:blipFill>
          <a:blip r:embed="rId4"/>
          <a:stretch>
            <a:fillRect/>
          </a:stretch>
        </p:blipFill>
        <p:spPr>
          <a:xfrm>
            <a:off x="11061836" y="265989"/>
            <a:ext cx="1062980" cy="266671"/>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94E7DE4-30F1-1B9B-8D6B-526138DAF3B3}"/>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 and Datasets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96C0CC36-B241-5B50-6354-46DF0B793259}"/>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P3.5-319</a:t>
            </a:r>
            <a:endParaRPr lang="en-AT" sz="24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8E0A4A5-E49B-10D8-FD8D-9D9279902666}"/>
              </a:ext>
            </a:extLst>
          </p:cNvPr>
          <p:cNvPicPr>
            <a:picLocks noChangeAspect="1"/>
          </p:cNvPicPr>
          <p:nvPr/>
        </p:nvPicPr>
        <p:blipFill>
          <a:blip r:embed="rId2"/>
          <a:stretch>
            <a:fillRect/>
          </a:stretch>
        </p:blipFill>
        <p:spPr>
          <a:xfrm>
            <a:off x="4733245" y="4868838"/>
            <a:ext cx="1553028" cy="1638658"/>
          </a:xfrm>
          <a:prstGeom prst="rect">
            <a:avLst/>
          </a:prstGeom>
        </p:spPr>
      </p:pic>
      <p:pic>
        <p:nvPicPr>
          <p:cNvPr id="10" name="Picture 9">
            <a:extLst>
              <a:ext uri="{FF2B5EF4-FFF2-40B4-BE49-F238E27FC236}">
                <a16:creationId xmlns:a16="http://schemas.microsoft.com/office/drawing/2014/main" id="{3E87ACF9-5B67-B59B-C3A0-ECD06A6E3166}"/>
              </a:ext>
            </a:extLst>
          </p:cNvPr>
          <p:cNvPicPr>
            <a:picLocks noChangeAspect="1"/>
          </p:cNvPicPr>
          <p:nvPr/>
        </p:nvPicPr>
        <p:blipFill>
          <a:blip r:embed="rId3"/>
          <a:stretch>
            <a:fillRect/>
          </a:stretch>
        </p:blipFill>
        <p:spPr>
          <a:xfrm>
            <a:off x="4935102" y="2376216"/>
            <a:ext cx="1463017" cy="1638657"/>
          </a:xfrm>
          <a:prstGeom prst="rect">
            <a:avLst/>
          </a:prstGeom>
        </p:spPr>
      </p:pic>
      <p:pic>
        <p:nvPicPr>
          <p:cNvPr id="11" name="Picture 10">
            <a:extLst>
              <a:ext uri="{FF2B5EF4-FFF2-40B4-BE49-F238E27FC236}">
                <a16:creationId xmlns:a16="http://schemas.microsoft.com/office/drawing/2014/main" id="{F4CF265F-0DE9-A352-0DBD-4ECC14A8941F}"/>
              </a:ext>
            </a:extLst>
          </p:cNvPr>
          <p:cNvPicPr>
            <a:picLocks noChangeAspect="1"/>
          </p:cNvPicPr>
          <p:nvPr/>
        </p:nvPicPr>
        <p:blipFill>
          <a:blip r:embed="rId4"/>
          <a:stretch>
            <a:fillRect/>
          </a:stretch>
        </p:blipFill>
        <p:spPr>
          <a:xfrm>
            <a:off x="135306" y="4739105"/>
            <a:ext cx="3566278" cy="1979148"/>
          </a:xfrm>
          <a:prstGeom prst="rect">
            <a:avLst/>
          </a:prstGeom>
        </p:spPr>
      </p:pic>
      <p:pic>
        <p:nvPicPr>
          <p:cNvPr id="12" name="Picture 11">
            <a:extLst>
              <a:ext uri="{FF2B5EF4-FFF2-40B4-BE49-F238E27FC236}">
                <a16:creationId xmlns:a16="http://schemas.microsoft.com/office/drawing/2014/main" id="{BD68371C-A7F0-C87E-B50C-EDA4752EF181}"/>
              </a:ext>
            </a:extLst>
          </p:cNvPr>
          <p:cNvPicPr>
            <a:picLocks noChangeAspect="1"/>
          </p:cNvPicPr>
          <p:nvPr/>
        </p:nvPicPr>
        <p:blipFill>
          <a:blip r:embed="rId5"/>
          <a:stretch>
            <a:fillRect/>
          </a:stretch>
        </p:blipFill>
        <p:spPr>
          <a:xfrm>
            <a:off x="0" y="1899638"/>
            <a:ext cx="3677996" cy="2255802"/>
          </a:xfrm>
          <a:prstGeom prst="rect">
            <a:avLst/>
          </a:prstGeom>
        </p:spPr>
      </p:pic>
      <p:pic>
        <p:nvPicPr>
          <p:cNvPr id="13" name="Picture 12">
            <a:extLst>
              <a:ext uri="{FF2B5EF4-FFF2-40B4-BE49-F238E27FC236}">
                <a16:creationId xmlns:a16="http://schemas.microsoft.com/office/drawing/2014/main" id="{98A1EE61-DB5B-F653-889F-EE95B9AB0CE0}"/>
              </a:ext>
            </a:extLst>
          </p:cNvPr>
          <p:cNvPicPr>
            <a:picLocks noChangeAspect="1"/>
          </p:cNvPicPr>
          <p:nvPr/>
        </p:nvPicPr>
        <p:blipFill>
          <a:blip r:embed="rId6"/>
          <a:stretch>
            <a:fillRect/>
          </a:stretch>
        </p:blipFill>
        <p:spPr>
          <a:xfrm>
            <a:off x="9676973" y="354582"/>
            <a:ext cx="1513173" cy="577757"/>
          </a:xfrm>
          <a:prstGeom prst="rect">
            <a:avLst/>
          </a:prstGeom>
        </p:spPr>
      </p:pic>
      <p:pic>
        <p:nvPicPr>
          <p:cNvPr id="14" name="Picture 13">
            <a:extLst>
              <a:ext uri="{FF2B5EF4-FFF2-40B4-BE49-F238E27FC236}">
                <a16:creationId xmlns:a16="http://schemas.microsoft.com/office/drawing/2014/main" id="{F01FDE6C-6F47-F97F-3876-337D4C23B339}"/>
              </a:ext>
            </a:extLst>
          </p:cNvPr>
          <p:cNvPicPr>
            <a:picLocks noChangeAspect="1"/>
          </p:cNvPicPr>
          <p:nvPr/>
        </p:nvPicPr>
        <p:blipFill>
          <a:blip r:embed="rId7"/>
          <a:stretch>
            <a:fillRect/>
          </a:stretch>
        </p:blipFill>
        <p:spPr>
          <a:xfrm>
            <a:off x="11358052" y="768752"/>
            <a:ext cx="655318" cy="188404"/>
          </a:xfrm>
          <a:prstGeom prst="rect">
            <a:avLst/>
          </a:prstGeom>
        </p:spPr>
      </p:pic>
      <p:pic>
        <p:nvPicPr>
          <p:cNvPr id="15" name="Picture 14">
            <a:extLst>
              <a:ext uri="{FF2B5EF4-FFF2-40B4-BE49-F238E27FC236}">
                <a16:creationId xmlns:a16="http://schemas.microsoft.com/office/drawing/2014/main" id="{C3B72C99-54ED-7406-8DD8-E9D469B3E0C8}"/>
              </a:ext>
            </a:extLst>
          </p:cNvPr>
          <p:cNvPicPr>
            <a:picLocks noChangeAspect="1"/>
          </p:cNvPicPr>
          <p:nvPr/>
        </p:nvPicPr>
        <p:blipFill>
          <a:blip r:embed="rId8"/>
          <a:stretch>
            <a:fillRect/>
          </a:stretch>
        </p:blipFill>
        <p:spPr>
          <a:xfrm>
            <a:off x="11061836" y="265989"/>
            <a:ext cx="1062980" cy="266671"/>
          </a:xfrm>
          <a:prstGeom prst="rect">
            <a:avLst/>
          </a:prstGeom>
        </p:spPr>
      </p:pic>
      <p:sp>
        <p:nvSpPr>
          <p:cNvPr id="16" name="TextBox 15">
            <a:extLst>
              <a:ext uri="{FF2B5EF4-FFF2-40B4-BE49-F238E27FC236}">
                <a16:creationId xmlns:a16="http://schemas.microsoft.com/office/drawing/2014/main" id="{A6B1C8D3-7D7B-2175-026D-EE2CB646692E}"/>
              </a:ext>
            </a:extLst>
          </p:cNvPr>
          <p:cNvSpPr txBox="1"/>
          <p:nvPr/>
        </p:nvSpPr>
        <p:spPr>
          <a:xfrm>
            <a:off x="498293" y="1224622"/>
            <a:ext cx="2920754" cy="369332"/>
          </a:xfrm>
          <a:prstGeom prst="rect">
            <a:avLst/>
          </a:prstGeom>
          <a:noFill/>
        </p:spPr>
        <p:txBody>
          <a:bodyPr wrap="square" rtlCol="0">
            <a:spAutoFit/>
          </a:bodyPr>
          <a:lstStyle/>
          <a:p>
            <a:r>
              <a:rPr lang="en-US" dirty="0"/>
              <a:t>Primary Datasets</a:t>
            </a:r>
          </a:p>
        </p:txBody>
      </p:sp>
      <p:sp>
        <p:nvSpPr>
          <p:cNvPr id="17" name="TextBox 16">
            <a:extLst>
              <a:ext uri="{FF2B5EF4-FFF2-40B4-BE49-F238E27FC236}">
                <a16:creationId xmlns:a16="http://schemas.microsoft.com/office/drawing/2014/main" id="{922D8858-05A7-4D1E-8FC8-61FF1A2318B6}"/>
              </a:ext>
            </a:extLst>
          </p:cNvPr>
          <p:cNvSpPr txBox="1"/>
          <p:nvPr/>
        </p:nvSpPr>
        <p:spPr>
          <a:xfrm>
            <a:off x="3895526" y="1231587"/>
            <a:ext cx="2920754" cy="369332"/>
          </a:xfrm>
          <a:prstGeom prst="rect">
            <a:avLst/>
          </a:prstGeom>
          <a:noFill/>
        </p:spPr>
        <p:txBody>
          <a:bodyPr wrap="square" rtlCol="0">
            <a:spAutoFit/>
          </a:bodyPr>
          <a:lstStyle/>
          <a:p>
            <a:r>
              <a:rPr lang="en-US" dirty="0"/>
              <a:t>Testing Datasets</a:t>
            </a:r>
          </a:p>
        </p:txBody>
      </p:sp>
      <p:sp>
        <p:nvSpPr>
          <p:cNvPr id="18" name="TextBox 17">
            <a:extLst>
              <a:ext uri="{FF2B5EF4-FFF2-40B4-BE49-F238E27FC236}">
                <a16:creationId xmlns:a16="http://schemas.microsoft.com/office/drawing/2014/main" id="{2F0D3540-DB99-65F2-9977-9B370AFAB293}"/>
              </a:ext>
            </a:extLst>
          </p:cNvPr>
          <p:cNvSpPr txBox="1"/>
          <p:nvPr/>
        </p:nvSpPr>
        <p:spPr>
          <a:xfrm>
            <a:off x="498293" y="1591861"/>
            <a:ext cx="3203291" cy="307777"/>
          </a:xfrm>
          <a:prstGeom prst="rect">
            <a:avLst/>
          </a:prstGeom>
          <a:noFill/>
        </p:spPr>
        <p:txBody>
          <a:bodyPr wrap="square" rtlCol="0">
            <a:spAutoFit/>
          </a:bodyPr>
          <a:lstStyle/>
          <a:p>
            <a:r>
              <a:rPr lang="en-US" sz="1400" dirty="0"/>
              <a:t>Transportable Array- TA</a:t>
            </a:r>
          </a:p>
        </p:txBody>
      </p:sp>
      <p:sp>
        <p:nvSpPr>
          <p:cNvPr id="19" name="TextBox 18">
            <a:extLst>
              <a:ext uri="{FF2B5EF4-FFF2-40B4-BE49-F238E27FC236}">
                <a16:creationId xmlns:a16="http://schemas.microsoft.com/office/drawing/2014/main" id="{6F6C9796-D694-7579-3EEA-B71F31B815DA}"/>
              </a:ext>
            </a:extLst>
          </p:cNvPr>
          <p:cNvSpPr txBox="1"/>
          <p:nvPr/>
        </p:nvSpPr>
        <p:spPr>
          <a:xfrm>
            <a:off x="498293" y="4474352"/>
            <a:ext cx="3592429" cy="307777"/>
          </a:xfrm>
          <a:prstGeom prst="rect">
            <a:avLst/>
          </a:prstGeom>
          <a:noFill/>
        </p:spPr>
        <p:txBody>
          <a:bodyPr wrap="square" rtlCol="0">
            <a:spAutoFit/>
          </a:bodyPr>
          <a:lstStyle/>
          <a:p>
            <a:r>
              <a:rPr lang="en-US" sz="1400" dirty="0"/>
              <a:t>National Earthquake Information Center- NEIC</a:t>
            </a:r>
          </a:p>
        </p:txBody>
      </p:sp>
      <p:sp>
        <p:nvSpPr>
          <p:cNvPr id="20" name="TextBox 19">
            <a:extLst>
              <a:ext uri="{FF2B5EF4-FFF2-40B4-BE49-F238E27FC236}">
                <a16:creationId xmlns:a16="http://schemas.microsoft.com/office/drawing/2014/main" id="{D3953BA5-8FAB-AAC7-8F34-AE0041BB689B}"/>
              </a:ext>
            </a:extLst>
          </p:cNvPr>
          <p:cNvSpPr txBox="1"/>
          <p:nvPr/>
        </p:nvSpPr>
        <p:spPr>
          <a:xfrm>
            <a:off x="3546115" y="1852996"/>
            <a:ext cx="2777973" cy="523220"/>
          </a:xfrm>
          <a:prstGeom prst="rect">
            <a:avLst/>
          </a:prstGeom>
          <a:noFill/>
        </p:spPr>
        <p:txBody>
          <a:bodyPr wrap="square" rtlCol="0">
            <a:spAutoFit/>
          </a:bodyPr>
          <a:lstStyle/>
          <a:p>
            <a:pPr algn="r"/>
            <a:r>
              <a:rPr lang="en-US" sz="1400" dirty="0"/>
              <a:t>University of Utah Seismograph Stations- UUSS</a:t>
            </a:r>
          </a:p>
        </p:txBody>
      </p:sp>
      <p:sp>
        <p:nvSpPr>
          <p:cNvPr id="21" name="TextBox 20">
            <a:extLst>
              <a:ext uri="{FF2B5EF4-FFF2-40B4-BE49-F238E27FC236}">
                <a16:creationId xmlns:a16="http://schemas.microsoft.com/office/drawing/2014/main" id="{AE4167EE-DF76-3102-DBFB-55AA116BEE6A}"/>
              </a:ext>
            </a:extLst>
          </p:cNvPr>
          <p:cNvSpPr txBox="1"/>
          <p:nvPr/>
        </p:nvSpPr>
        <p:spPr>
          <a:xfrm>
            <a:off x="4289385" y="4345618"/>
            <a:ext cx="2133037" cy="523220"/>
          </a:xfrm>
          <a:prstGeom prst="rect">
            <a:avLst/>
          </a:prstGeom>
          <a:noFill/>
        </p:spPr>
        <p:txBody>
          <a:bodyPr wrap="square" rtlCol="0">
            <a:spAutoFit/>
          </a:bodyPr>
          <a:lstStyle/>
          <a:p>
            <a:pPr algn="r"/>
            <a:r>
              <a:rPr lang="en-US" sz="1400" dirty="0"/>
              <a:t>Unconstrained Utah Event Bulletin- UUEB</a:t>
            </a:r>
          </a:p>
        </p:txBody>
      </p:sp>
      <p:pic>
        <p:nvPicPr>
          <p:cNvPr id="22" name="Picture 21">
            <a:extLst>
              <a:ext uri="{FF2B5EF4-FFF2-40B4-BE49-F238E27FC236}">
                <a16:creationId xmlns:a16="http://schemas.microsoft.com/office/drawing/2014/main" id="{49DD446E-D19C-C43F-763C-5E0B39D8F767}"/>
              </a:ext>
            </a:extLst>
          </p:cNvPr>
          <p:cNvPicPr>
            <a:picLocks noChangeAspect="1"/>
          </p:cNvPicPr>
          <p:nvPr/>
        </p:nvPicPr>
        <p:blipFill>
          <a:blip r:embed="rId9"/>
          <a:stretch>
            <a:fillRect/>
          </a:stretch>
        </p:blipFill>
        <p:spPr>
          <a:xfrm>
            <a:off x="7643018" y="6283209"/>
            <a:ext cx="2118002" cy="301835"/>
          </a:xfrm>
          <a:prstGeom prst="rect">
            <a:avLst/>
          </a:prstGeom>
        </p:spPr>
      </p:pic>
      <p:sp>
        <p:nvSpPr>
          <p:cNvPr id="23" name="TextBox 22">
            <a:extLst>
              <a:ext uri="{FF2B5EF4-FFF2-40B4-BE49-F238E27FC236}">
                <a16:creationId xmlns:a16="http://schemas.microsoft.com/office/drawing/2014/main" id="{772F54F0-10BB-34E0-4163-A2357DABE7B2}"/>
              </a:ext>
            </a:extLst>
          </p:cNvPr>
          <p:cNvSpPr txBox="1"/>
          <p:nvPr/>
        </p:nvSpPr>
        <p:spPr>
          <a:xfrm>
            <a:off x="7637506" y="6587448"/>
            <a:ext cx="2290439" cy="261610"/>
          </a:xfrm>
          <a:prstGeom prst="rect">
            <a:avLst/>
          </a:prstGeom>
          <a:noFill/>
        </p:spPr>
        <p:txBody>
          <a:bodyPr wrap="square" rtlCol="0">
            <a:spAutoFit/>
          </a:bodyPr>
          <a:lstStyle/>
          <a:p>
            <a:r>
              <a:rPr lang="en-US" sz="1100" dirty="0"/>
              <a:t>Earthquakes | Explosions | Exotics</a:t>
            </a:r>
          </a:p>
        </p:txBody>
      </p:sp>
      <p:sp>
        <p:nvSpPr>
          <p:cNvPr id="24" name="TextBox 23">
            <a:extLst>
              <a:ext uri="{FF2B5EF4-FFF2-40B4-BE49-F238E27FC236}">
                <a16:creationId xmlns:a16="http://schemas.microsoft.com/office/drawing/2014/main" id="{B3A6923E-C36F-2988-9B94-F6D693060122}"/>
              </a:ext>
            </a:extLst>
          </p:cNvPr>
          <p:cNvSpPr txBox="1"/>
          <p:nvPr/>
        </p:nvSpPr>
        <p:spPr>
          <a:xfrm>
            <a:off x="7155401" y="1447030"/>
            <a:ext cx="3409025" cy="307777"/>
          </a:xfrm>
          <a:prstGeom prst="rect">
            <a:avLst/>
          </a:prstGeom>
          <a:noFill/>
        </p:spPr>
        <p:txBody>
          <a:bodyPr wrap="square" rtlCol="0">
            <a:spAutoFit/>
          </a:bodyPr>
          <a:lstStyle/>
          <a:p>
            <a:r>
              <a:rPr lang="en-US" sz="1400" dirty="0"/>
              <a:t>Supervised Learning + Event-Based Training</a:t>
            </a:r>
          </a:p>
        </p:txBody>
      </p:sp>
      <p:sp>
        <p:nvSpPr>
          <p:cNvPr id="25" name="5-Point Star 24">
            <a:extLst>
              <a:ext uri="{FF2B5EF4-FFF2-40B4-BE49-F238E27FC236}">
                <a16:creationId xmlns:a16="http://schemas.microsoft.com/office/drawing/2014/main" id="{33D11A0B-70B0-4F2D-25C4-40F6B9CC866D}"/>
              </a:ext>
            </a:extLst>
          </p:cNvPr>
          <p:cNvSpPr/>
          <p:nvPr/>
        </p:nvSpPr>
        <p:spPr>
          <a:xfrm>
            <a:off x="8464395" y="2704316"/>
            <a:ext cx="263621" cy="283337"/>
          </a:xfrm>
          <a:prstGeom prst="star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D89FB61F-1831-FFBD-3B38-AFEFA58A64DE}"/>
              </a:ext>
            </a:extLst>
          </p:cNvPr>
          <p:cNvSpPr/>
          <p:nvPr/>
        </p:nvSpPr>
        <p:spPr>
          <a:xfrm>
            <a:off x="7380054" y="2064195"/>
            <a:ext cx="257452" cy="2396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D0579BE2-D2B8-D76A-E57A-2B1DA30766E2}"/>
              </a:ext>
            </a:extLst>
          </p:cNvPr>
          <p:cNvSpPr/>
          <p:nvPr/>
        </p:nvSpPr>
        <p:spPr>
          <a:xfrm>
            <a:off x="8957569" y="1982469"/>
            <a:ext cx="257452" cy="2396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3B0E5A10-4967-2A4F-F3A6-B3E5ED3A1640}"/>
              </a:ext>
            </a:extLst>
          </p:cNvPr>
          <p:cNvSpPr/>
          <p:nvPr/>
        </p:nvSpPr>
        <p:spPr>
          <a:xfrm>
            <a:off x="10033343" y="3112576"/>
            <a:ext cx="257452" cy="2396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le 28">
            <a:extLst>
              <a:ext uri="{FF2B5EF4-FFF2-40B4-BE49-F238E27FC236}">
                <a16:creationId xmlns:a16="http://schemas.microsoft.com/office/drawing/2014/main" id="{BB0536C3-D109-4D05-FE8B-A2F91FC0A03F}"/>
              </a:ext>
            </a:extLst>
          </p:cNvPr>
          <p:cNvSpPr/>
          <p:nvPr/>
        </p:nvSpPr>
        <p:spPr>
          <a:xfrm>
            <a:off x="10176107" y="2168504"/>
            <a:ext cx="257452" cy="2396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id="{CD44C841-D51F-BBAD-4578-C736A94727E7}"/>
              </a:ext>
            </a:extLst>
          </p:cNvPr>
          <p:cNvSpPr/>
          <p:nvPr/>
        </p:nvSpPr>
        <p:spPr>
          <a:xfrm>
            <a:off x="7488065" y="3025936"/>
            <a:ext cx="257452" cy="2396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3BED5E-5EF8-1D42-0939-D86B343D8C53}"/>
              </a:ext>
            </a:extLst>
          </p:cNvPr>
          <p:cNvSpPr txBox="1"/>
          <p:nvPr/>
        </p:nvSpPr>
        <p:spPr>
          <a:xfrm>
            <a:off x="8619772" y="2735276"/>
            <a:ext cx="1012812" cy="276999"/>
          </a:xfrm>
          <a:prstGeom prst="rect">
            <a:avLst/>
          </a:prstGeom>
          <a:noFill/>
        </p:spPr>
        <p:txBody>
          <a:bodyPr wrap="square" rtlCol="0">
            <a:spAutoFit/>
          </a:bodyPr>
          <a:lstStyle/>
          <a:p>
            <a:r>
              <a:rPr lang="en-US" sz="1200" dirty="0"/>
              <a:t>event</a:t>
            </a:r>
          </a:p>
        </p:txBody>
      </p:sp>
      <p:sp>
        <p:nvSpPr>
          <p:cNvPr id="32" name="TextBox 31">
            <a:extLst>
              <a:ext uri="{FF2B5EF4-FFF2-40B4-BE49-F238E27FC236}">
                <a16:creationId xmlns:a16="http://schemas.microsoft.com/office/drawing/2014/main" id="{BFB44546-6EEB-3988-4EF5-D72E52BC502D}"/>
              </a:ext>
            </a:extLst>
          </p:cNvPr>
          <p:cNvSpPr txBox="1"/>
          <p:nvPr/>
        </p:nvSpPr>
        <p:spPr>
          <a:xfrm>
            <a:off x="7422962" y="2251872"/>
            <a:ext cx="1012812" cy="276999"/>
          </a:xfrm>
          <a:prstGeom prst="rect">
            <a:avLst/>
          </a:prstGeom>
          <a:noFill/>
        </p:spPr>
        <p:txBody>
          <a:bodyPr wrap="square" rtlCol="0">
            <a:spAutoFit/>
          </a:bodyPr>
          <a:lstStyle/>
          <a:p>
            <a:r>
              <a:rPr lang="en-US" sz="1200" dirty="0"/>
              <a:t>station</a:t>
            </a:r>
          </a:p>
        </p:txBody>
      </p:sp>
      <p:sp>
        <p:nvSpPr>
          <p:cNvPr id="33" name="Frame 32">
            <a:extLst>
              <a:ext uri="{FF2B5EF4-FFF2-40B4-BE49-F238E27FC236}">
                <a16:creationId xmlns:a16="http://schemas.microsoft.com/office/drawing/2014/main" id="{98C5E7C5-C5DD-E358-BE45-CBA3B9CF4359}"/>
              </a:ext>
            </a:extLst>
          </p:cNvPr>
          <p:cNvSpPr/>
          <p:nvPr/>
        </p:nvSpPr>
        <p:spPr>
          <a:xfrm>
            <a:off x="7155401" y="1852996"/>
            <a:ext cx="3524436" cy="2044301"/>
          </a:xfrm>
          <a:prstGeom prst="frame">
            <a:avLst>
              <a:gd name="adj1" fmla="val 341"/>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F7BFD48F-E00C-A838-69C3-0EC6AEF90D7E}"/>
              </a:ext>
            </a:extLst>
          </p:cNvPr>
          <p:cNvSpPr txBox="1"/>
          <p:nvPr/>
        </p:nvSpPr>
        <p:spPr>
          <a:xfrm>
            <a:off x="7063079" y="4043464"/>
            <a:ext cx="3203291" cy="861774"/>
          </a:xfrm>
          <a:prstGeom prst="rect">
            <a:avLst/>
          </a:prstGeom>
          <a:noFill/>
        </p:spPr>
        <p:txBody>
          <a:bodyPr wrap="square" rtlCol="0">
            <a:spAutoFit/>
          </a:bodyPr>
          <a:lstStyle/>
          <a:p>
            <a:r>
              <a:rPr lang="en-US" sz="1400" dirty="0"/>
              <a:t>Supervised Learning</a:t>
            </a:r>
          </a:p>
          <a:p>
            <a:endParaRPr lang="en-US" sz="1200" dirty="0"/>
          </a:p>
          <a:p>
            <a:r>
              <a:rPr lang="en-US" sz="1200" dirty="0"/>
              <a:t>Uses the event labels from an event and tries to match the label given to each station</a:t>
            </a:r>
          </a:p>
        </p:txBody>
      </p:sp>
      <p:sp>
        <p:nvSpPr>
          <p:cNvPr id="35" name="TextBox 34">
            <a:extLst>
              <a:ext uri="{FF2B5EF4-FFF2-40B4-BE49-F238E27FC236}">
                <a16:creationId xmlns:a16="http://schemas.microsoft.com/office/drawing/2014/main" id="{7EE7D980-2E5C-40FD-DFC8-753ED5B22A58}"/>
              </a:ext>
            </a:extLst>
          </p:cNvPr>
          <p:cNvSpPr txBox="1"/>
          <p:nvPr/>
        </p:nvSpPr>
        <p:spPr>
          <a:xfrm>
            <a:off x="7101542" y="5011217"/>
            <a:ext cx="3203291" cy="861774"/>
          </a:xfrm>
          <a:prstGeom prst="rect">
            <a:avLst/>
          </a:prstGeom>
          <a:noFill/>
        </p:spPr>
        <p:txBody>
          <a:bodyPr wrap="square" rtlCol="0">
            <a:spAutoFit/>
          </a:bodyPr>
          <a:lstStyle/>
          <a:p>
            <a:r>
              <a:rPr lang="en-US" sz="1400" dirty="0"/>
              <a:t>EBT</a:t>
            </a:r>
          </a:p>
          <a:p>
            <a:endParaRPr lang="en-US" sz="1200" dirty="0"/>
          </a:p>
          <a:p>
            <a:r>
              <a:rPr lang="en-US" sz="1200" dirty="0"/>
              <a:t>Minimizes the variance between all the stations that observe a unique event, regardless of label</a:t>
            </a:r>
          </a:p>
        </p:txBody>
      </p:sp>
      <p:sp>
        <p:nvSpPr>
          <p:cNvPr id="36" name="TextBox 35">
            <a:extLst>
              <a:ext uri="{FF2B5EF4-FFF2-40B4-BE49-F238E27FC236}">
                <a16:creationId xmlns:a16="http://schemas.microsoft.com/office/drawing/2014/main" id="{89967699-9CB1-AD9A-0D56-5D36922889AC}"/>
              </a:ext>
            </a:extLst>
          </p:cNvPr>
          <p:cNvSpPr txBox="1"/>
          <p:nvPr/>
        </p:nvSpPr>
        <p:spPr>
          <a:xfrm>
            <a:off x="7148855" y="3503921"/>
            <a:ext cx="3548737" cy="430887"/>
          </a:xfrm>
          <a:prstGeom prst="rect">
            <a:avLst/>
          </a:prstGeom>
          <a:noFill/>
        </p:spPr>
        <p:txBody>
          <a:bodyPr wrap="square" rtlCol="0">
            <a:spAutoFit/>
          </a:bodyPr>
          <a:lstStyle/>
          <a:p>
            <a:r>
              <a:rPr lang="en-US" sz="1100" dirty="0"/>
              <a:t>CNN models ingest examples from a single station and make station predictions for event type</a:t>
            </a: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DE6FECF1-47D8-5ECE-3D08-5E61493984C7}"/>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model bias averages out through ensembles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D7A651A6-BFDC-8066-CE64-3A482CE6129E}"/>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P3.5-319</a:t>
            </a:r>
            <a:endParaRPr lang="en-AT" sz="24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4036B90-A206-6531-3439-38FA7A9AE9A3}"/>
              </a:ext>
            </a:extLst>
          </p:cNvPr>
          <p:cNvPicPr>
            <a:picLocks noChangeAspect="1"/>
          </p:cNvPicPr>
          <p:nvPr/>
        </p:nvPicPr>
        <p:blipFill>
          <a:blip r:embed="rId2"/>
          <a:stretch>
            <a:fillRect/>
          </a:stretch>
        </p:blipFill>
        <p:spPr>
          <a:xfrm>
            <a:off x="9676973" y="354582"/>
            <a:ext cx="1513173" cy="577757"/>
          </a:xfrm>
          <a:prstGeom prst="rect">
            <a:avLst/>
          </a:prstGeom>
        </p:spPr>
      </p:pic>
      <p:pic>
        <p:nvPicPr>
          <p:cNvPr id="10" name="Picture 9">
            <a:extLst>
              <a:ext uri="{FF2B5EF4-FFF2-40B4-BE49-F238E27FC236}">
                <a16:creationId xmlns:a16="http://schemas.microsoft.com/office/drawing/2014/main" id="{B2491B80-0358-A3D7-CDF3-98E31AA31773}"/>
              </a:ext>
            </a:extLst>
          </p:cNvPr>
          <p:cNvPicPr>
            <a:picLocks noChangeAspect="1"/>
          </p:cNvPicPr>
          <p:nvPr/>
        </p:nvPicPr>
        <p:blipFill>
          <a:blip r:embed="rId3"/>
          <a:stretch>
            <a:fillRect/>
          </a:stretch>
        </p:blipFill>
        <p:spPr>
          <a:xfrm>
            <a:off x="11358052" y="768752"/>
            <a:ext cx="655318" cy="188404"/>
          </a:xfrm>
          <a:prstGeom prst="rect">
            <a:avLst/>
          </a:prstGeom>
        </p:spPr>
      </p:pic>
      <p:pic>
        <p:nvPicPr>
          <p:cNvPr id="11" name="Picture 10">
            <a:extLst>
              <a:ext uri="{FF2B5EF4-FFF2-40B4-BE49-F238E27FC236}">
                <a16:creationId xmlns:a16="http://schemas.microsoft.com/office/drawing/2014/main" id="{7D52BE61-466C-2501-AB80-FD8777204016}"/>
              </a:ext>
            </a:extLst>
          </p:cNvPr>
          <p:cNvPicPr>
            <a:picLocks noChangeAspect="1"/>
          </p:cNvPicPr>
          <p:nvPr/>
        </p:nvPicPr>
        <p:blipFill>
          <a:blip r:embed="rId4"/>
          <a:stretch>
            <a:fillRect/>
          </a:stretch>
        </p:blipFill>
        <p:spPr>
          <a:xfrm>
            <a:off x="11061836" y="265989"/>
            <a:ext cx="1062980" cy="266671"/>
          </a:xfrm>
          <a:prstGeom prst="rect">
            <a:avLst/>
          </a:prstGeom>
        </p:spPr>
      </p:pic>
      <p:pic>
        <p:nvPicPr>
          <p:cNvPr id="12" name="Picture 11">
            <a:extLst>
              <a:ext uri="{FF2B5EF4-FFF2-40B4-BE49-F238E27FC236}">
                <a16:creationId xmlns:a16="http://schemas.microsoft.com/office/drawing/2014/main" id="{44C903B8-C854-F8E3-2F50-D270061AAC70}"/>
              </a:ext>
            </a:extLst>
          </p:cNvPr>
          <p:cNvPicPr>
            <a:picLocks noChangeAspect="1"/>
          </p:cNvPicPr>
          <p:nvPr/>
        </p:nvPicPr>
        <p:blipFill>
          <a:blip r:embed="rId5"/>
          <a:stretch>
            <a:fillRect/>
          </a:stretch>
        </p:blipFill>
        <p:spPr>
          <a:xfrm>
            <a:off x="2075601" y="4343179"/>
            <a:ext cx="1703594" cy="2356528"/>
          </a:xfrm>
          <a:prstGeom prst="rect">
            <a:avLst/>
          </a:prstGeom>
        </p:spPr>
      </p:pic>
      <p:pic>
        <p:nvPicPr>
          <p:cNvPr id="13" name="Picture 12">
            <a:extLst>
              <a:ext uri="{FF2B5EF4-FFF2-40B4-BE49-F238E27FC236}">
                <a16:creationId xmlns:a16="http://schemas.microsoft.com/office/drawing/2014/main" id="{34DA73CB-FD73-AE72-4876-4D0402CD5D9A}"/>
              </a:ext>
            </a:extLst>
          </p:cNvPr>
          <p:cNvPicPr>
            <a:picLocks noChangeAspect="1"/>
          </p:cNvPicPr>
          <p:nvPr/>
        </p:nvPicPr>
        <p:blipFill>
          <a:blip r:embed="rId6"/>
          <a:stretch>
            <a:fillRect/>
          </a:stretch>
        </p:blipFill>
        <p:spPr>
          <a:xfrm>
            <a:off x="2101857" y="1595094"/>
            <a:ext cx="1694063" cy="2356527"/>
          </a:xfrm>
          <a:prstGeom prst="rect">
            <a:avLst/>
          </a:prstGeom>
        </p:spPr>
      </p:pic>
      <p:pic>
        <p:nvPicPr>
          <p:cNvPr id="14" name="Picture 13">
            <a:extLst>
              <a:ext uri="{FF2B5EF4-FFF2-40B4-BE49-F238E27FC236}">
                <a16:creationId xmlns:a16="http://schemas.microsoft.com/office/drawing/2014/main" id="{CFA1C7D0-56FD-7109-8F70-42EF08BF391C}"/>
              </a:ext>
            </a:extLst>
          </p:cNvPr>
          <p:cNvPicPr>
            <a:picLocks noChangeAspect="1"/>
          </p:cNvPicPr>
          <p:nvPr/>
        </p:nvPicPr>
        <p:blipFill>
          <a:blip r:embed="rId7"/>
          <a:stretch>
            <a:fillRect/>
          </a:stretch>
        </p:blipFill>
        <p:spPr>
          <a:xfrm>
            <a:off x="184503" y="4285767"/>
            <a:ext cx="1687471" cy="2356527"/>
          </a:xfrm>
          <a:prstGeom prst="rect">
            <a:avLst/>
          </a:prstGeom>
        </p:spPr>
      </p:pic>
      <p:pic>
        <p:nvPicPr>
          <p:cNvPr id="15" name="Picture 14">
            <a:extLst>
              <a:ext uri="{FF2B5EF4-FFF2-40B4-BE49-F238E27FC236}">
                <a16:creationId xmlns:a16="http://schemas.microsoft.com/office/drawing/2014/main" id="{555EFC4A-F3DC-3D5E-83E4-ACE95BCCFA53}"/>
              </a:ext>
            </a:extLst>
          </p:cNvPr>
          <p:cNvPicPr>
            <a:picLocks noChangeAspect="1"/>
          </p:cNvPicPr>
          <p:nvPr/>
        </p:nvPicPr>
        <p:blipFill>
          <a:blip r:embed="rId8"/>
          <a:stretch>
            <a:fillRect/>
          </a:stretch>
        </p:blipFill>
        <p:spPr>
          <a:xfrm>
            <a:off x="184989" y="1630280"/>
            <a:ext cx="1686985" cy="2356528"/>
          </a:xfrm>
          <a:prstGeom prst="rect">
            <a:avLst/>
          </a:prstGeom>
        </p:spPr>
      </p:pic>
      <p:pic>
        <p:nvPicPr>
          <p:cNvPr id="16" name="Picture 15">
            <a:extLst>
              <a:ext uri="{FF2B5EF4-FFF2-40B4-BE49-F238E27FC236}">
                <a16:creationId xmlns:a16="http://schemas.microsoft.com/office/drawing/2014/main" id="{46FBD135-9484-51C2-7F1A-68658E144161}"/>
              </a:ext>
            </a:extLst>
          </p:cNvPr>
          <p:cNvPicPr>
            <a:picLocks noChangeAspect="1"/>
          </p:cNvPicPr>
          <p:nvPr/>
        </p:nvPicPr>
        <p:blipFill rotWithShape="1">
          <a:blip r:embed="rId9"/>
          <a:srcRect l="74902"/>
          <a:stretch/>
        </p:blipFill>
        <p:spPr>
          <a:xfrm>
            <a:off x="7991856" y="1589998"/>
            <a:ext cx="2779022" cy="5141785"/>
          </a:xfrm>
          <a:prstGeom prst="rect">
            <a:avLst/>
          </a:prstGeom>
        </p:spPr>
      </p:pic>
      <p:pic>
        <p:nvPicPr>
          <p:cNvPr id="17" name="Picture 16">
            <a:extLst>
              <a:ext uri="{FF2B5EF4-FFF2-40B4-BE49-F238E27FC236}">
                <a16:creationId xmlns:a16="http://schemas.microsoft.com/office/drawing/2014/main" id="{52A4E37E-F8DB-8C5F-4365-97377AA4D5BD}"/>
              </a:ext>
            </a:extLst>
          </p:cNvPr>
          <p:cNvPicPr>
            <a:picLocks noChangeAspect="1"/>
          </p:cNvPicPr>
          <p:nvPr/>
        </p:nvPicPr>
        <p:blipFill>
          <a:blip r:embed="rId10"/>
          <a:stretch>
            <a:fillRect/>
          </a:stretch>
        </p:blipFill>
        <p:spPr>
          <a:xfrm>
            <a:off x="1403480" y="3287928"/>
            <a:ext cx="1108201" cy="1503537"/>
          </a:xfrm>
          <a:prstGeom prst="rect">
            <a:avLst/>
          </a:prstGeom>
        </p:spPr>
      </p:pic>
      <p:sp>
        <p:nvSpPr>
          <p:cNvPr id="18" name="TextBox 17">
            <a:extLst>
              <a:ext uri="{FF2B5EF4-FFF2-40B4-BE49-F238E27FC236}">
                <a16:creationId xmlns:a16="http://schemas.microsoft.com/office/drawing/2014/main" id="{F94278A4-4211-C8D4-CE8C-15793F1B3799}"/>
              </a:ext>
            </a:extLst>
          </p:cNvPr>
          <p:cNvSpPr txBox="1"/>
          <p:nvPr/>
        </p:nvSpPr>
        <p:spPr>
          <a:xfrm>
            <a:off x="1395116" y="2995295"/>
            <a:ext cx="1296140" cy="369332"/>
          </a:xfrm>
          <a:prstGeom prst="rect">
            <a:avLst/>
          </a:prstGeom>
          <a:noFill/>
        </p:spPr>
        <p:txBody>
          <a:bodyPr wrap="square" rtlCol="0">
            <a:spAutoFit/>
          </a:bodyPr>
          <a:lstStyle/>
          <a:p>
            <a:r>
              <a:rPr lang="en-US" dirty="0"/>
              <a:t>True Labels</a:t>
            </a:r>
          </a:p>
        </p:txBody>
      </p:sp>
      <p:sp>
        <p:nvSpPr>
          <p:cNvPr id="19" name="TextBox 18">
            <a:extLst>
              <a:ext uri="{FF2B5EF4-FFF2-40B4-BE49-F238E27FC236}">
                <a16:creationId xmlns:a16="http://schemas.microsoft.com/office/drawing/2014/main" id="{5508B998-C079-E041-410C-78A23350F6DC}"/>
              </a:ext>
            </a:extLst>
          </p:cNvPr>
          <p:cNvSpPr txBox="1"/>
          <p:nvPr/>
        </p:nvSpPr>
        <p:spPr>
          <a:xfrm>
            <a:off x="499437" y="1296135"/>
            <a:ext cx="1296140" cy="369332"/>
          </a:xfrm>
          <a:prstGeom prst="rect">
            <a:avLst/>
          </a:prstGeom>
          <a:noFill/>
        </p:spPr>
        <p:txBody>
          <a:bodyPr wrap="square" rtlCol="0">
            <a:spAutoFit/>
          </a:bodyPr>
          <a:lstStyle/>
          <a:p>
            <a:r>
              <a:rPr lang="en-US" dirty="0"/>
              <a:t>TA labels</a:t>
            </a:r>
          </a:p>
        </p:txBody>
      </p:sp>
      <p:sp>
        <p:nvSpPr>
          <p:cNvPr id="20" name="TextBox 19">
            <a:extLst>
              <a:ext uri="{FF2B5EF4-FFF2-40B4-BE49-F238E27FC236}">
                <a16:creationId xmlns:a16="http://schemas.microsoft.com/office/drawing/2014/main" id="{AFB03BB7-30EE-E69D-FE47-F4CF1CAA2759}"/>
              </a:ext>
            </a:extLst>
          </p:cNvPr>
          <p:cNvSpPr txBox="1"/>
          <p:nvPr/>
        </p:nvSpPr>
        <p:spPr>
          <a:xfrm>
            <a:off x="2378183" y="4025019"/>
            <a:ext cx="1703593" cy="369332"/>
          </a:xfrm>
          <a:prstGeom prst="rect">
            <a:avLst/>
          </a:prstGeom>
          <a:noFill/>
        </p:spPr>
        <p:txBody>
          <a:bodyPr wrap="square" rtlCol="0">
            <a:spAutoFit/>
          </a:bodyPr>
          <a:lstStyle/>
          <a:p>
            <a:r>
              <a:rPr lang="en-US" dirty="0"/>
              <a:t>Ensemble labels</a:t>
            </a:r>
          </a:p>
        </p:txBody>
      </p:sp>
      <p:sp>
        <p:nvSpPr>
          <p:cNvPr id="21" name="TextBox 20">
            <a:extLst>
              <a:ext uri="{FF2B5EF4-FFF2-40B4-BE49-F238E27FC236}">
                <a16:creationId xmlns:a16="http://schemas.microsoft.com/office/drawing/2014/main" id="{02E09C61-9FE2-A4A5-DD31-07B499DB2FBC}"/>
              </a:ext>
            </a:extLst>
          </p:cNvPr>
          <p:cNvSpPr txBox="1"/>
          <p:nvPr/>
        </p:nvSpPr>
        <p:spPr>
          <a:xfrm>
            <a:off x="177912" y="3951621"/>
            <a:ext cx="1296140" cy="369332"/>
          </a:xfrm>
          <a:prstGeom prst="rect">
            <a:avLst/>
          </a:prstGeom>
          <a:noFill/>
        </p:spPr>
        <p:txBody>
          <a:bodyPr wrap="square" rtlCol="0">
            <a:spAutoFit/>
          </a:bodyPr>
          <a:lstStyle/>
          <a:p>
            <a:r>
              <a:rPr lang="en-US" dirty="0"/>
              <a:t>NEIC + TA</a:t>
            </a:r>
          </a:p>
        </p:txBody>
      </p:sp>
      <p:sp>
        <p:nvSpPr>
          <p:cNvPr id="22" name="TextBox 21">
            <a:extLst>
              <a:ext uri="{FF2B5EF4-FFF2-40B4-BE49-F238E27FC236}">
                <a16:creationId xmlns:a16="http://schemas.microsoft.com/office/drawing/2014/main" id="{5564CB27-564D-F108-0503-9DC58C166207}"/>
              </a:ext>
            </a:extLst>
          </p:cNvPr>
          <p:cNvSpPr txBox="1"/>
          <p:nvPr/>
        </p:nvSpPr>
        <p:spPr>
          <a:xfrm>
            <a:off x="2451739" y="1296135"/>
            <a:ext cx="1296140" cy="369332"/>
          </a:xfrm>
          <a:prstGeom prst="rect">
            <a:avLst/>
          </a:prstGeom>
          <a:noFill/>
        </p:spPr>
        <p:txBody>
          <a:bodyPr wrap="square" rtlCol="0">
            <a:spAutoFit/>
          </a:bodyPr>
          <a:lstStyle/>
          <a:p>
            <a:r>
              <a:rPr lang="en-US" dirty="0"/>
              <a:t>NEIC labels</a:t>
            </a:r>
          </a:p>
        </p:txBody>
      </p:sp>
      <p:sp>
        <p:nvSpPr>
          <p:cNvPr id="23" name="TextBox 22">
            <a:extLst>
              <a:ext uri="{FF2B5EF4-FFF2-40B4-BE49-F238E27FC236}">
                <a16:creationId xmlns:a16="http://schemas.microsoft.com/office/drawing/2014/main" id="{0FF93530-2F8C-1584-FF19-E26858AE8DF9}"/>
              </a:ext>
            </a:extLst>
          </p:cNvPr>
          <p:cNvSpPr txBox="1"/>
          <p:nvPr/>
        </p:nvSpPr>
        <p:spPr>
          <a:xfrm>
            <a:off x="4050460" y="1454163"/>
            <a:ext cx="3868378" cy="3539430"/>
          </a:xfrm>
          <a:prstGeom prst="rect">
            <a:avLst/>
          </a:prstGeom>
          <a:noFill/>
        </p:spPr>
        <p:txBody>
          <a:bodyPr wrap="square" rtlCol="0">
            <a:spAutoFit/>
          </a:bodyPr>
          <a:lstStyle/>
          <a:p>
            <a:r>
              <a:rPr lang="en-US" sz="1600" dirty="0"/>
              <a:t>NEIC knows what explosions look like in the west, and what earthquakes look like in the east</a:t>
            </a:r>
          </a:p>
          <a:p>
            <a:endParaRPr lang="en-US" sz="1600" dirty="0"/>
          </a:p>
          <a:p>
            <a:r>
              <a:rPr lang="en-US" sz="1600" dirty="0"/>
              <a:t>TA knows what earthquakes look like in the west, but little about explosions in the west</a:t>
            </a:r>
          </a:p>
          <a:p>
            <a:endParaRPr lang="en-US" sz="1600" dirty="0"/>
          </a:p>
          <a:p>
            <a:r>
              <a:rPr lang="en-US" sz="1600" dirty="0"/>
              <a:t>NEIC + TA is behaviors mimic NEIC, which is 10x more abundant in training</a:t>
            </a:r>
          </a:p>
          <a:p>
            <a:endParaRPr lang="en-US" sz="1600" dirty="0"/>
          </a:p>
          <a:p>
            <a:r>
              <a:rPr lang="en-US" sz="1600" dirty="0"/>
              <a:t>Ensembles with TA and NEIC are good at saying ‘I don’t know’ (yellow labels), but have poor coverage (they abstain from most decisions)</a:t>
            </a:r>
          </a:p>
        </p:txBody>
      </p:sp>
      <p:sp>
        <p:nvSpPr>
          <p:cNvPr id="24" name="Frame 23">
            <a:extLst>
              <a:ext uri="{FF2B5EF4-FFF2-40B4-BE49-F238E27FC236}">
                <a16:creationId xmlns:a16="http://schemas.microsoft.com/office/drawing/2014/main" id="{CC7A39E9-6DE3-E358-FBC7-C2BB44BAE8FC}"/>
              </a:ext>
            </a:extLst>
          </p:cNvPr>
          <p:cNvSpPr/>
          <p:nvPr/>
        </p:nvSpPr>
        <p:spPr>
          <a:xfrm>
            <a:off x="4067185" y="1454164"/>
            <a:ext cx="3825064" cy="3512892"/>
          </a:xfrm>
          <a:prstGeom prst="frame">
            <a:avLst>
              <a:gd name="adj1" fmla="val 34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a:extLst>
              <a:ext uri="{FF2B5EF4-FFF2-40B4-BE49-F238E27FC236}">
                <a16:creationId xmlns:a16="http://schemas.microsoft.com/office/drawing/2014/main" id="{2DC44314-1CCA-880C-88C9-960FFE88484A}"/>
              </a:ext>
            </a:extLst>
          </p:cNvPr>
          <p:cNvSpPr/>
          <p:nvPr/>
        </p:nvSpPr>
        <p:spPr>
          <a:xfrm>
            <a:off x="3916825" y="5566298"/>
            <a:ext cx="3975424" cy="1075995"/>
          </a:xfrm>
          <a:prstGeom prst="frame">
            <a:avLst>
              <a:gd name="adj1" fmla="val 340"/>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Elbow Connector 25">
            <a:extLst>
              <a:ext uri="{FF2B5EF4-FFF2-40B4-BE49-F238E27FC236}">
                <a16:creationId xmlns:a16="http://schemas.microsoft.com/office/drawing/2014/main" id="{6616EDEF-3701-8E61-89DB-D49122506685}"/>
              </a:ext>
            </a:extLst>
          </p:cNvPr>
          <p:cNvCxnSpPr/>
          <p:nvPr/>
        </p:nvCxnSpPr>
        <p:spPr>
          <a:xfrm rot="10800000" flipV="1">
            <a:off x="3843807" y="4967056"/>
            <a:ext cx="1944905" cy="22194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C1769D1-E422-B72A-79A2-5BB1F8C303BE}"/>
              </a:ext>
            </a:extLst>
          </p:cNvPr>
          <p:cNvSpPr txBox="1"/>
          <p:nvPr/>
        </p:nvSpPr>
        <p:spPr>
          <a:xfrm>
            <a:off x="4004031" y="5666529"/>
            <a:ext cx="3914807" cy="1107996"/>
          </a:xfrm>
          <a:prstGeom prst="rect">
            <a:avLst/>
          </a:prstGeom>
          <a:noFill/>
        </p:spPr>
        <p:txBody>
          <a:bodyPr wrap="square" rtlCol="0">
            <a:spAutoFit/>
          </a:bodyPr>
          <a:lstStyle/>
          <a:p>
            <a:r>
              <a:rPr lang="en-US" sz="1600" dirty="0"/>
              <a:t>Exotic events are typically assigned to class 2 (the model is unsure) with a bias toward earthquake prediction (class 0)</a:t>
            </a:r>
          </a:p>
          <a:p>
            <a:endParaRPr lang="en-US" sz="1600" dirty="0"/>
          </a:p>
        </p:txBody>
      </p:sp>
      <p:cxnSp>
        <p:nvCxnSpPr>
          <p:cNvPr id="28" name="Elbow Connector 27">
            <a:extLst>
              <a:ext uri="{FF2B5EF4-FFF2-40B4-BE49-F238E27FC236}">
                <a16:creationId xmlns:a16="http://schemas.microsoft.com/office/drawing/2014/main" id="{A76AB946-C90E-2BA2-0ABE-21E77C20C97E}"/>
              </a:ext>
            </a:extLst>
          </p:cNvPr>
          <p:cNvCxnSpPr/>
          <p:nvPr/>
        </p:nvCxnSpPr>
        <p:spPr>
          <a:xfrm flipV="1">
            <a:off x="5841508" y="5227782"/>
            <a:ext cx="2050741" cy="338516"/>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C205609-C1F4-60C5-06DD-87FA2F9B32EB}"/>
              </a:ext>
            </a:extLst>
          </p:cNvPr>
          <p:cNvSpPr txBox="1"/>
          <p:nvPr/>
        </p:nvSpPr>
        <p:spPr>
          <a:xfrm rot="16200000">
            <a:off x="6664359" y="3370308"/>
            <a:ext cx="2885718" cy="307777"/>
          </a:xfrm>
          <a:prstGeom prst="rect">
            <a:avLst/>
          </a:prstGeom>
          <a:solidFill>
            <a:schemeClr val="bg1"/>
          </a:solidFill>
        </p:spPr>
        <p:txBody>
          <a:bodyPr wrap="square" rtlCol="0">
            <a:spAutoFit/>
          </a:bodyPr>
          <a:lstStyle/>
          <a:p>
            <a:r>
              <a:rPr lang="en-US" sz="1400" dirty="0"/>
              <a:t>prediction probability</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38E3FED-1879-2CA4-4D01-204BABA7E2A8}"/>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816C8EF-2141-76B3-C09F-BD5068D665B5}"/>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P3.5-319</a:t>
            </a:r>
            <a:endParaRPr lang="en-AT" sz="24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B71784A-F7BD-4ABD-8036-B032BA6709E5}"/>
              </a:ext>
            </a:extLst>
          </p:cNvPr>
          <p:cNvPicPr>
            <a:picLocks noChangeAspect="1"/>
          </p:cNvPicPr>
          <p:nvPr/>
        </p:nvPicPr>
        <p:blipFill>
          <a:blip r:embed="rId2"/>
          <a:stretch>
            <a:fillRect/>
          </a:stretch>
        </p:blipFill>
        <p:spPr>
          <a:xfrm>
            <a:off x="9676973" y="354582"/>
            <a:ext cx="1513173" cy="577757"/>
          </a:xfrm>
          <a:prstGeom prst="rect">
            <a:avLst/>
          </a:prstGeom>
        </p:spPr>
      </p:pic>
      <p:pic>
        <p:nvPicPr>
          <p:cNvPr id="10" name="Picture 9">
            <a:extLst>
              <a:ext uri="{FF2B5EF4-FFF2-40B4-BE49-F238E27FC236}">
                <a16:creationId xmlns:a16="http://schemas.microsoft.com/office/drawing/2014/main" id="{9937AB2E-F751-B86A-40C3-B421286DFC92}"/>
              </a:ext>
            </a:extLst>
          </p:cNvPr>
          <p:cNvPicPr>
            <a:picLocks noChangeAspect="1"/>
          </p:cNvPicPr>
          <p:nvPr/>
        </p:nvPicPr>
        <p:blipFill>
          <a:blip r:embed="rId3"/>
          <a:stretch>
            <a:fillRect/>
          </a:stretch>
        </p:blipFill>
        <p:spPr>
          <a:xfrm>
            <a:off x="11358052" y="768752"/>
            <a:ext cx="655318" cy="188404"/>
          </a:xfrm>
          <a:prstGeom prst="rect">
            <a:avLst/>
          </a:prstGeom>
        </p:spPr>
      </p:pic>
      <p:pic>
        <p:nvPicPr>
          <p:cNvPr id="11" name="Picture 10">
            <a:extLst>
              <a:ext uri="{FF2B5EF4-FFF2-40B4-BE49-F238E27FC236}">
                <a16:creationId xmlns:a16="http://schemas.microsoft.com/office/drawing/2014/main" id="{17BA51EE-8B63-241F-CF03-196D5F1DB99C}"/>
              </a:ext>
            </a:extLst>
          </p:cNvPr>
          <p:cNvPicPr>
            <a:picLocks noChangeAspect="1"/>
          </p:cNvPicPr>
          <p:nvPr/>
        </p:nvPicPr>
        <p:blipFill>
          <a:blip r:embed="rId4"/>
          <a:stretch>
            <a:fillRect/>
          </a:stretch>
        </p:blipFill>
        <p:spPr>
          <a:xfrm>
            <a:off x="11061836" y="265989"/>
            <a:ext cx="1062980" cy="266671"/>
          </a:xfrm>
          <a:prstGeom prst="rect">
            <a:avLst/>
          </a:prstGeom>
        </p:spPr>
      </p:pic>
      <p:sp>
        <p:nvSpPr>
          <p:cNvPr id="12" name="TextBox 11">
            <a:extLst>
              <a:ext uri="{FF2B5EF4-FFF2-40B4-BE49-F238E27FC236}">
                <a16:creationId xmlns:a16="http://schemas.microsoft.com/office/drawing/2014/main" id="{3593235C-1119-7D34-DCC2-0B07549B1BB6}"/>
              </a:ext>
            </a:extLst>
          </p:cNvPr>
          <p:cNvSpPr txBox="1"/>
          <p:nvPr/>
        </p:nvSpPr>
        <p:spPr>
          <a:xfrm>
            <a:off x="670723" y="1502688"/>
            <a:ext cx="9762836" cy="5355312"/>
          </a:xfrm>
          <a:prstGeom prst="rect">
            <a:avLst/>
          </a:prstGeom>
          <a:noFill/>
        </p:spPr>
        <p:txBody>
          <a:bodyPr wrap="square" rtlCol="0">
            <a:spAutoFit/>
          </a:bodyPr>
          <a:lstStyle/>
          <a:p>
            <a:r>
              <a:rPr lang="en-US" dirty="0"/>
              <a:t>Deep Learning is good at discrimination on specific catalogs (96-98% accuracy)</a:t>
            </a:r>
          </a:p>
          <a:p>
            <a:endParaRPr lang="en-US" dirty="0"/>
          </a:p>
          <a:p>
            <a:r>
              <a:rPr lang="en-US" dirty="0"/>
              <a:t>Trained models do not typically generalize well beyond a specific catalog, even in the same geographic area if the station distributions are significantly different (96% accuracy drops to 82% in Utah)</a:t>
            </a:r>
          </a:p>
          <a:p>
            <a:endParaRPr lang="en-US" dirty="0"/>
          </a:p>
          <a:p>
            <a:r>
              <a:rPr lang="en-US" dirty="0"/>
              <a:t>In exploring U.S. scale discrimination we found that certain catalogs lead to certain bias likely related to propagation paths and training dynamics.</a:t>
            </a:r>
          </a:p>
          <a:p>
            <a:endParaRPr lang="en-US" dirty="0"/>
          </a:p>
          <a:p>
            <a:r>
              <a:rPr lang="en-US" dirty="0"/>
              <a:t>When models have opposing bias, it is more powerful to ensemble than to merge datasets and train jointly. And we find that ensembles provide the same value that Bayesian Neural Networks can under practical implementations.</a:t>
            </a:r>
          </a:p>
          <a:p>
            <a:endParaRPr lang="en-US" dirty="0"/>
          </a:p>
          <a:p>
            <a:r>
              <a:rPr lang="en-US" dirty="0"/>
              <a:t>However, more work is necessary to retain performance, coverage, and acceptable prediction confidence.</a:t>
            </a:r>
          </a:p>
          <a:p>
            <a:endParaRPr lang="en-US" dirty="0"/>
          </a:p>
          <a:p>
            <a:r>
              <a:rPr lang="en-US" dirty="0"/>
              <a:t>We are assessing the use of post-hoc decision modelling across catalogs to assess which catalog decisions will be the most trustworthy. </a:t>
            </a:r>
          </a:p>
          <a:p>
            <a:endParaRPr lang="en-US" dirty="0"/>
          </a:p>
          <a:p>
            <a:endParaRPr lang="en-US" dirty="0"/>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35F8C-2F0E-7045-2EBF-3539A34C548C}"/>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Acknowledgements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13F4144-49F8-5D85-7F74-59E02311B556}"/>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P3.5-319</a:t>
            </a:r>
            <a:endParaRPr lang="en-AT" sz="24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892CD23-792A-2E2B-E215-E38B3833FC30}"/>
              </a:ext>
            </a:extLst>
          </p:cNvPr>
          <p:cNvPicPr>
            <a:picLocks noChangeAspect="1"/>
          </p:cNvPicPr>
          <p:nvPr/>
        </p:nvPicPr>
        <p:blipFill>
          <a:blip r:embed="rId2"/>
          <a:stretch>
            <a:fillRect/>
          </a:stretch>
        </p:blipFill>
        <p:spPr>
          <a:xfrm>
            <a:off x="9676973" y="354582"/>
            <a:ext cx="1513173" cy="577757"/>
          </a:xfrm>
          <a:prstGeom prst="rect">
            <a:avLst/>
          </a:prstGeom>
        </p:spPr>
      </p:pic>
      <p:pic>
        <p:nvPicPr>
          <p:cNvPr id="10" name="Picture 9">
            <a:extLst>
              <a:ext uri="{FF2B5EF4-FFF2-40B4-BE49-F238E27FC236}">
                <a16:creationId xmlns:a16="http://schemas.microsoft.com/office/drawing/2014/main" id="{3942EF0D-7B1B-94F4-8C5F-A2C21AD60A15}"/>
              </a:ext>
            </a:extLst>
          </p:cNvPr>
          <p:cNvPicPr>
            <a:picLocks noChangeAspect="1"/>
          </p:cNvPicPr>
          <p:nvPr/>
        </p:nvPicPr>
        <p:blipFill>
          <a:blip r:embed="rId3"/>
          <a:stretch>
            <a:fillRect/>
          </a:stretch>
        </p:blipFill>
        <p:spPr>
          <a:xfrm>
            <a:off x="11358052" y="768752"/>
            <a:ext cx="655318" cy="188404"/>
          </a:xfrm>
          <a:prstGeom prst="rect">
            <a:avLst/>
          </a:prstGeom>
        </p:spPr>
      </p:pic>
      <p:pic>
        <p:nvPicPr>
          <p:cNvPr id="11" name="Picture 10">
            <a:extLst>
              <a:ext uri="{FF2B5EF4-FFF2-40B4-BE49-F238E27FC236}">
                <a16:creationId xmlns:a16="http://schemas.microsoft.com/office/drawing/2014/main" id="{19C2FE29-40DD-5DE1-254F-3D373293C461}"/>
              </a:ext>
            </a:extLst>
          </p:cNvPr>
          <p:cNvPicPr>
            <a:picLocks noChangeAspect="1"/>
          </p:cNvPicPr>
          <p:nvPr/>
        </p:nvPicPr>
        <p:blipFill>
          <a:blip r:embed="rId4"/>
          <a:stretch>
            <a:fillRect/>
          </a:stretch>
        </p:blipFill>
        <p:spPr>
          <a:xfrm>
            <a:off x="11061836" y="265989"/>
            <a:ext cx="1062980" cy="266671"/>
          </a:xfrm>
          <a:prstGeom prst="rect">
            <a:avLst/>
          </a:prstGeom>
        </p:spPr>
      </p:pic>
      <p:sp>
        <p:nvSpPr>
          <p:cNvPr id="12" name="TextBox 11">
            <a:extLst>
              <a:ext uri="{FF2B5EF4-FFF2-40B4-BE49-F238E27FC236}">
                <a16:creationId xmlns:a16="http://schemas.microsoft.com/office/drawing/2014/main" id="{2C99EE83-4083-DCD0-3154-EEB44454CAAE}"/>
              </a:ext>
            </a:extLst>
          </p:cNvPr>
          <p:cNvSpPr txBox="1"/>
          <p:nvPr/>
        </p:nvSpPr>
        <p:spPr>
          <a:xfrm>
            <a:off x="670723" y="1502688"/>
            <a:ext cx="9762836" cy="646331"/>
          </a:xfrm>
          <a:prstGeom prst="rect">
            <a:avLst/>
          </a:prstGeom>
          <a:noFill/>
        </p:spPr>
        <p:txBody>
          <a:bodyPr wrap="square" rtlCol="0">
            <a:spAutoFit/>
          </a:bodyPr>
          <a:lstStyle/>
          <a:p>
            <a:endParaRPr lang="en-US" dirty="0"/>
          </a:p>
          <a:p>
            <a:endParaRPr lang="en-US" dirty="0"/>
          </a:p>
        </p:txBody>
      </p:sp>
      <p:sp>
        <p:nvSpPr>
          <p:cNvPr id="13" name="TextBox 12">
            <a:extLst>
              <a:ext uri="{FF2B5EF4-FFF2-40B4-BE49-F238E27FC236}">
                <a16:creationId xmlns:a16="http://schemas.microsoft.com/office/drawing/2014/main" id="{3ED3AA24-BBA7-648D-C0CE-998B25BB30B6}"/>
              </a:ext>
            </a:extLst>
          </p:cNvPr>
          <p:cNvSpPr txBox="1"/>
          <p:nvPr/>
        </p:nvSpPr>
        <p:spPr>
          <a:xfrm>
            <a:off x="1117601" y="5355312"/>
            <a:ext cx="5735782" cy="738664"/>
          </a:xfrm>
          <a:prstGeom prst="rect">
            <a:avLst/>
          </a:prstGeom>
          <a:noFill/>
        </p:spPr>
        <p:txBody>
          <a:bodyPr wrap="square">
            <a:spAutoFit/>
          </a:bodyPr>
          <a:lstStyle/>
          <a:p>
            <a:r>
              <a:rPr lang="en-US" sz="1400" dirty="0"/>
              <a:t>1. CNN</a:t>
            </a:r>
          </a:p>
          <a:p>
            <a:r>
              <a:rPr lang="en-US" sz="1400" dirty="0"/>
              <a:t>Huh, M., Agrawal, P., &amp; </a:t>
            </a:r>
            <a:r>
              <a:rPr lang="en-US" sz="1400" dirty="0" err="1"/>
              <a:t>Efros</a:t>
            </a:r>
            <a:r>
              <a:rPr lang="en-US" sz="1400" dirty="0"/>
              <a:t>, A. A. (2016). What makes ImageNet good for transfer learning? </a:t>
            </a:r>
            <a:r>
              <a:rPr lang="en-US" sz="1400" dirty="0" err="1"/>
              <a:t>arXiv</a:t>
            </a:r>
            <a:r>
              <a:rPr lang="en-US" sz="1400" dirty="0"/>
              <a:t> preprint arXiv:1608.08614.</a:t>
            </a:r>
          </a:p>
        </p:txBody>
      </p:sp>
      <p:sp>
        <p:nvSpPr>
          <p:cNvPr id="14" name="TextBox 13">
            <a:extLst>
              <a:ext uri="{FF2B5EF4-FFF2-40B4-BE49-F238E27FC236}">
                <a16:creationId xmlns:a16="http://schemas.microsoft.com/office/drawing/2014/main" id="{1EB3C8DF-7546-07F4-A642-A2E230EB6794}"/>
              </a:ext>
            </a:extLst>
          </p:cNvPr>
          <p:cNvSpPr txBox="1"/>
          <p:nvPr/>
        </p:nvSpPr>
        <p:spPr>
          <a:xfrm>
            <a:off x="1043710" y="2461519"/>
            <a:ext cx="8183418" cy="1569660"/>
          </a:xfrm>
          <a:prstGeom prst="rect">
            <a:avLst/>
          </a:prstGeom>
          <a:noFill/>
        </p:spPr>
        <p:txBody>
          <a:bodyPr wrap="square">
            <a:spAutoFit/>
          </a:bodyPr>
          <a:lstStyle/>
          <a:p>
            <a:r>
              <a:rPr lang="en-US" sz="1600" dirty="0"/>
              <a:t>Sandia National Laboratories is a </a:t>
            </a:r>
            <a:r>
              <a:rPr lang="en-US" sz="1600" dirty="0" err="1"/>
              <a:t>multimission</a:t>
            </a:r>
            <a:r>
              <a:rPr lang="en-US" sz="1600" dirty="0"/>
              <a:t> laboratory operated by National Technology and Engineering Solutions of Sandia LLC, a wholly owned subsidiary of Honeywell International Inc., for the U.S. Department of Energy’s National Nuclear Security Administration. Sandia Labs has major research and development responsibilities in nuclear deterrence, global security, defense, energy technologies and economic competitiveness, with main facilities in Albuquerque, New Mexico, and Livermore, California.</a:t>
            </a:r>
          </a:p>
        </p:txBody>
      </p:sp>
      <p:sp>
        <p:nvSpPr>
          <p:cNvPr id="15" name="TextBox 14">
            <a:extLst>
              <a:ext uri="{FF2B5EF4-FFF2-40B4-BE49-F238E27FC236}">
                <a16:creationId xmlns:a16="http://schemas.microsoft.com/office/drawing/2014/main" id="{13C219DD-E6EF-2D4C-A3C4-322EEEC646CA}"/>
              </a:ext>
            </a:extLst>
          </p:cNvPr>
          <p:cNvSpPr txBox="1"/>
          <p:nvPr/>
        </p:nvSpPr>
        <p:spPr>
          <a:xfrm>
            <a:off x="1043710" y="4241119"/>
            <a:ext cx="8478982" cy="830997"/>
          </a:xfrm>
          <a:prstGeom prst="rect">
            <a:avLst/>
          </a:prstGeom>
          <a:noFill/>
        </p:spPr>
        <p:txBody>
          <a:bodyPr wrap="square" rtlCol="0">
            <a:spAutoFit/>
          </a:bodyPr>
          <a:lstStyle/>
          <a:p>
            <a:r>
              <a:rPr lang="en-US" sz="1600" dirty="0"/>
              <a:t>This research was funded by the National Nuclear Security Administration, Defense Nuclear Nonproliferation Research and Development (NNSA DNN R&amp;D). The authors acknowledge important interdisciplinary collaboration with scientists and engineers from LANL, LLNL, MSTS, PNNL, and SNL</a:t>
            </a:r>
          </a:p>
        </p:txBody>
      </p:sp>
      <p:pic>
        <p:nvPicPr>
          <p:cNvPr id="16" name="Picture 15">
            <a:extLst>
              <a:ext uri="{FF2B5EF4-FFF2-40B4-BE49-F238E27FC236}">
                <a16:creationId xmlns:a16="http://schemas.microsoft.com/office/drawing/2014/main" id="{CDAFB4F3-509F-7622-333B-07CB63F1FD1E}"/>
              </a:ext>
            </a:extLst>
          </p:cNvPr>
          <p:cNvPicPr>
            <a:picLocks noChangeAspect="1"/>
          </p:cNvPicPr>
          <p:nvPr/>
        </p:nvPicPr>
        <p:blipFill>
          <a:blip r:embed="rId3"/>
          <a:stretch>
            <a:fillRect/>
          </a:stretch>
        </p:blipFill>
        <p:spPr>
          <a:xfrm>
            <a:off x="7897090" y="5458910"/>
            <a:ext cx="2410691" cy="1123621"/>
          </a:xfrm>
          <a:prstGeom prst="rect">
            <a:avLst/>
          </a:prstGeom>
        </p:spPr>
      </p:pic>
      <p:pic>
        <p:nvPicPr>
          <p:cNvPr id="17" name="Picture 16">
            <a:extLst>
              <a:ext uri="{FF2B5EF4-FFF2-40B4-BE49-F238E27FC236}">
                <a16:creationId xmlns:a16="http://schemas.microsoft.com/office/drawing/2014/main" id="{889869B7-7F2F-9860-03E4-770391EF4377}"/>
              </a:ext>
            </a:extLst>
          </p:cNvPr>
          <p:cNvPicPr>
            <a:picLocks noChangeAspect="1"/>
          </p:cNvPicPr>
          <p:nvPr/>
        </p:nvPicPr>
        <p:blipFill>
          <a:blip r:embed="rId4"/>
          <a:stretch>
            <a:fillRect/>
          </a:stretch>
        </p:blipFill>
        <p:spPr>
          <a:xfrm>
            <a:off x="261014" y="1257375"/>
            <a:ext cx="3595567" cy="902024"/>
          </a:xfrm>
          <a:prstGeom prst="rect">
            <a:avLst/>
          </a:prstGeom>
        </p:spPr>
      </p:pic>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22853</TotalTime>
  <Words>1132</Words>
  <Application>Microsoft Macintosh PowerPoint</Application>
  <PresentationFormat>Widescreen</PresentationFormat>
  <Paragraphs>87</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linville, Lisa</cp:lastModifiedBy>
  <cp:revision>34</cp:revision>
  <dcterms:created xsi:type="dcterms:W3CDTF">2023-04-18T13:25:54Z</dcterms:created>
  <dcterms:modified xsi:type="dcterms:W3CDTF">2023-06-15T17:49:44Z</dcterms:modified>
</cp:coreProperties>
</file>