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2" r:id="rId5"/>
    <p:sldId id="263" r:id="rId6"/>
    <p:sldId id="267" r:id="rId7"/>
    <p:sldId id="268" r:id="rId8"/>
    <p:sldId id="264" r:id="rId9"/>
    <p:sldId id="270" r:id="rId10"/>
    <p:sldId id="269" r:id="rId11"/>
    <p:sldId id="265" r:id="rId12"/>
    <p:sldId id="266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7"/>
            <p14:sldId id="268"/>
            <p14:sldId id="264"/>
            <p14:sldId id="270"/>
            <p14:sldId id="269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9"/>
    <p:restoredTop sz="94685"/>
  </p:normalViewPr>
  <p:slideViewPr>
    <p:cSldViewPr snapToGrid="0">
      <p:cViewPr>
        <p:scale>
          <a:sx n="62" d="100"/>
          <a:sy n="62" d="100"/>
        </p:scale>
        <p:origin x="140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xmlns="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xmlns="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11/06/2023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11/06/2023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11/06/2023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11/06/2023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11/06/2023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11/06/2023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11/06/2023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11/06/2023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11/06/2023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11/06/2023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11/06/2023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10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10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7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xmlns="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xmlns="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xmlns="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xmlns="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xmlns="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xmlns="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xmlns="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xmlns="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xmlns="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xmlns="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xmlns="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xmlns="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xmlns="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xmlns="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xmlns="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xmlns="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xmlns="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xmlns="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xmlns="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xmlns="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xmlns="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xmlns="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xmlns="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xmlns="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xmlns="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xmlns="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xmlns="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Document_Microsoft_Word2.docx"/><Relationship Id="rId5" Type="http://schemas.openxmlformats.org/officeDocument/2006/relationships/image" Target="../media/image28.emf"/><Relationship Id="rId4" Type="http://schemas.openxmlformats.org/officeDocument/2006/relationships/package" Target="../embeddings/Document_Microsoft_Word1.doc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0ECAE0-79BD-21CF-C96D-4DD448C0663E}"/>
              </a:ext>
            </a:extLst>
          </p:cNvPr>
          <p:cNvSpPr txBox="1"/>
          <p:nvPr/>
        </p:nvSpPr>
        <p:spPr>
          <a:xfrm>
            <a:off x="2402007" y="156497"/>
            <a:ext cx="78132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seismic events using a cross-correlation based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  <a:p>
            <a:pPr algn="ctr"/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dirty="0" smtClean="0"/>
              <a:t> 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Atmani</a:t>
            </a:r>
            <a:r>
              <a:rPr lang="fr-FR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E.H. Ait </a:t>
            </a:r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Laasri</a:t>
            </a:r>
            <a:r>
              <a:rPr lang="fr-FR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Agliz</a:t>
            </a:r>
            <a:r>
              <a:rPr lang="fr-FR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E. Akhouayri</a:t>
            </a:r>
            <a:r>
              <a:rPr lang="fr-FR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FR" sz="1400" dirty="0"/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1,2,3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GEMS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Laboratory, National School of Applied Sciences,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Zohr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University, Agadir,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Morocco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LETSMP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of Sciences,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Zohr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University, Agadir, Morocco </a:t>
            </a:r>
            <a:endParaRPr lang="x-non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Continuous seismic activity  monitoring is one the methods used to detect nuclear explosions.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Due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the large amount of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recorded data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automatic classification task is mandatory. In this study we have proposed a straightforward approach. The later is evaluated using four event classes.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P3.5-758</a:t>
            </a:r>
            <a:endParaRPr lang="x-non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proposed approach is based on the so-called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cross-correlation 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function. Two variants of this method are presented. The former is used in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 domain and the later requires time-frequency domain.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performance of this approach is examined using volcano data composed of four classes.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method achieves a global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accuracy of 59,7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% in time domain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92,48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% in time-frequency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domain using the four classes of the database.</a:t>
            </a:r>
          </a:p>
          <a:p>
            <a:pPr marL="0" lvl="1" algn="ctr">
              <a:lnSpc>
                <a:spcPct val="90000"/>
              </a:lnSpc>
              <a:spcBef>
                <a:spcPct val="0"/>
              </a:spcBef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excluding the TC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class, we </a:t>
            </a:r>
            <a:r>
              <a:rPr lang="en-US" sz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obtain </a:t>
            </a:r>
            <a:r>
              <a:rPr lang="en-US" sz="1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global </a:t>
            </a:r>
            <a:r>
              <a:rPr lang="en-US" sz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accuracy </a:t>
            </a:r>
            <a:r>
              <a:rPr lang="en-US" sz="1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 86,3% in time domain and </a:t>
            </a:r>
            <a:r>
              <a:rPr lang="en-US" sz="1200" dirty="0"/>
              <a:t>96.53</a:t>
            </a:r>
            <a:r>
              <a:rPr lang="en-US" sz="1200" dirty="0" smtClean="0"/>
              <a:t>% in the time-frequency domain</a:t>
            </a:r>
            <a:r>
              <a:rPr lang="en-US" sz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lang="fr-FR" sz="1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lnSpc>
                <a:spcPct val="90000"/>
              </a:lnSpc>
              <a:spcBef>
                <a:spcPct val="0"/>
              </a:spcBef>
            </a:pP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obtained results showed that the proposed approach can achieve high performance, particularly in time-frequency domain. In this study, the method was tested on a volcano data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Nevertheless, we are confident that the method can reach high performance in any other types of classes.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cole Nationale des Sciences Appliquées d'Agad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144" y="329132"/>
            <a:ext cx="1165235" cy="105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P3.5-758</a:t>
            </a:r>
            <a:endParaRPr lang="x-none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Ecole Nationale des Sciences Appliquées d'Agad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993" y="129201"/>
            <a:ext cx="1165235" cy="105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594675"/>
            <a:ext cx="1083632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The classification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seismic events is the first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processing step before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 further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analysis.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use of cross correlation function is one of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simplest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also quite efficient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approach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especially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time-frequency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domain.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principal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 of this study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summarized below : </a:t>
            </a: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6872"/>
            <a:ext cx="1083632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time 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domain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fr-FR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tectonic events (TC) are not well identified by this method.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global accuracy of about 60% was reached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using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four classes.</a:t>
            </a:r>
            <a:endParaRPr lang="fr-F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Excluding the TC events improves the global accuracy to 86,3%. </a:t>
            </a:r>
            <a:endParaRPr lang="fr-F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16341"/>
            <a:ext cx="10836322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time-frequency domain :</a:t>
            </a:r>
            <a:endParaRPr lang="fr-FR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classification task 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significantly improved compared to time domain.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method allows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classification of all types of events in the seismic database including the TC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have obtained a global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accuracy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reaching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92,48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using all classes 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database,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96.53%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class is excluded.</a:t>
            </a:r>
            <a:endParaRPr lang="fr-F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A4625A7-A4FC-6B6E-2D16-2A1FEF584678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P3.5-758</a:t>
            </a:r>
            <a:endParaRPr lang="x-none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697553C-F754-7E6F-207D-38FFFBBDD78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Ecole Nationale des Sciences Appliquées d'Agad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993" y="129201"/>
            <a:ext cx="1165235" cy="105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7524" y="1092815"/>
            <a:ext cx="10522424" cy="5868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25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228600" algn="l"/>
              </a:tabLst>
            </a:pPr>
            <a:r>
              <a:rPr lang="en-US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A. </a:t>
            </a:r>
            <a:r>
              <a:rPr lang="en-US" sz="1400" dirty="0" err="1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Atmani</a:t>
            </a:r>
            <a:r>
              <a:rPr lang="en-US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E. H. </a:t>
            </a:r>
            <a:r>
              <a:rPr lang="en-US" sz="1400" dirty="0" err="1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Ait</a:t>
            </a:r>
            <a:r>
              <a:rPr lang="en-US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Laasri</a:t>
            </a:r>
            <a:r>
              <a:rPr lang="en-US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D. </a:t>
            </a:r>
            <a:r>
              <a:rPr lang="en-US" sz="1400" dirty="0" err="1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Agliz</a:t>
            </a:r>
            <a:r>
              <a:rPr lang="en-US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E. </a:t>
            </a:r>
            <a:r>
              <a:rPr lang="en-US" sz="1400" dirty="0" err="1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Akhouayri</a:t>
            </a:r>
            <a:r>
              <a:rPr lang="en-US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“</a:t>
            </a:r>
            <a:r>
              <a:rPr lang="en-US" sz="1400" dirty="0" err="1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Llaima’s</a:t>
            </a:r>
            <a:r>
              <a:rPr lang="en-US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Volcano </a:t>
            </a:r>
            <a:r>
              <a:rPr lang="en-US" sz="1400" dirty="0" err="1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Seismis</a:t>
            </a:r>
            <a:r>
              <a:rPr lang="en-US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Event</a:t>
            </a:r>
            <a:r>
              <a:rPr lang="en-US" sz="1400" i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Classification Using The Cross Correlation Function</a:t>
            </a:r>
            <a:r>
              <a:rPr lang="en-US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”, International Journal of Computer Sciences and Engineering, Vol. </a:t>
            </a:r>
            <a:r>
              <a:rPr lang="en-US" sz="1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10</a:t>
            </a:r>
            <a:r>
              <a:rPr lang="en-US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Issue. </a:t>
            </a:r>
            <a:r>
              <a:rPr lang="en-US" sz="1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3</a:t>
            </a:r>
            <a:r>
              <a:rPr lang="en-US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pp. </a:t>
            </a:r>
            <a:r>
              <a:rPr lang="en-US" sz="1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1</a:t>
            </a:r>
            <a:r>
              <a:rPr lang="en-US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–</a:t>
            </a:r>
            <a:r>
              <a:rPr lang="en-US" sz="1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7</a:t>
            </a:r>
            <a:r>
              <a:rPr lang="en-US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</a:t>
            </a:r>
            <a:r>
              <a:rPr lang="en-US" sz="1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2022</a:t>
            </a:r>
            <a:r>
              <a:rPr lang="en-US" sz="14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spcAft>
                <a:spcPts val="25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228600" algn="l"/>
              </a:tabLst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Theodorus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Permana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Takeshi Nishimura,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Hisashi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Nakahara and Nikolai Shapiro. </a:t>
            </a:r>
            <a:r>
              <a:rPr lang="en-US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“ </a:t>
            </a:r>
            <a:r>
              <a:rPr lang="en-US" sz="1400" i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Classification of volcanic tremors and earthquakes based on seismic correlation: application at </a:t>
            </a:r>
            <a:r>
              <a:rPr lang="en-US" sz="1400" i="1" dirty="0" err="1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Sakurajima</a:t>
            </a:r>
            <a:r>
              <a:rPr lang="en-US" sz="1400" i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 volcano, Japan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”. Geophysical Journal International. 229, 1077–1097,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25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2286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E.H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Ait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Laasri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Atmani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Agliz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E.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Akhouayri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“Application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Cross-Correlation to Seismic Signal Database of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Agadir”.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International Journal of Computer Sciences and Engineering. Vol. 9, Issue.6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2021.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25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228600" algn="l"/>
              </a:tabLst>
            </a:pPr>
            <a:r>
              <a:rPr lang="en-US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J. P. </a:t>
            </a:r>
            <a:r>
              <a:rPr lang="en-US" sz="1400" dirty="0" err="1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Canario</a:t>
            </a:r>
            <a:r>
              <a:rPr lang="en-US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R. Mello, M. </a:t>
            </a:r>
            <a:r>
              <a:rPr lang="en-US" sz="1400" dirty="0" err="1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Curilem</a:t>
            </a:r>
            <a:r>
              <a:rPr lang="en-US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F. </a:t>
            </a:r>
            <a:r>
              <a:rPr lang="en-US" sz="1400" dirty="0" err="1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Huenupan</a:t>
            </a:r>
            <a:r>
              <a:rPr lang="en-US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, and R. Rios, “</a:t>
            </a:r>
            <a:r>
              <a:rPr lang="en-US" sz="1400" i="1" dirty="0" err="1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Llaima</a:t>
            </a:r>
            <a:r>
              <a:rPr lang="en-US" sz="1400" i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Volcano Dataset: In-Depth Comparison of Deep Artificial Neural Network Architectures on Seismic Events Classification</a:t>
            </a:r>
            <a:r>
              <a:rPr lang="en-US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”, </a:t>
            </a:r>
            <a:r>
              <a:rPr lang="en-US" sz="1400" i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Data in Brief, </a:t>
            </a:r>
            <a:r>
              <a:rPr lang="en-US" sz="1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30</a:t>
            </a:r>
            <a:r>
              <a:rPr lang="en-US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</a:t>
            </a:r>
            <a:r>
              <a:rPr lang="en-US" sz="1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105627</a:t>
            </a:r>
            <a:r>
              <a:rPr lang="en-US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 </a:t>
            </a:r>
            <a:r>
              <a:rPr lang="en-US" sz="1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2020</a:t>
            </a:r>
            <a:r>
              <a:rPr lang="en-US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</a:t>
            </a:r>
            <a:endParaRPr lang="fr-FR" sz="1400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25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228600" algn="l"/>
              </a:tabLst>
            </a:pPr>
            <a:r>
              <a:rPr lang="en-US" sz="14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</a:t>
            </a:r>
            <a:r>
              <a:rPr lang="en-US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Curilem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R.F. de Mello, F.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Huenupan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C. San Martin, L. Franco, E. Hernández, R.A. Rios. “</a:t>
            </a:r>
            <a:r>
              <a:rPr lang="en-US" sz="1400" i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Discriminating seismic events of the </a:t>
            </a:r>
            <a:r>
              <a:rPr lang="en-US" sz="1400" i="1" dirty="0" err="1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Llaima</a:t>
            </a:r>
            <a:r>
              <a:rPr lang="en-US" sz="1400" i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volcano (Chile) based on spectrogram cross-correlations</a:t>
            </a:r>
            <a:r>
              <a:rPr lang="en-US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”,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Journal of Volcanology and Geothermal Research </a:t>
            </a:r>
            <a:r>
              <a:rPr lang="en-US" sz="1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367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pp.</a:t>
            </a:r>
            <a:r>
              <a:rPr lang="en-US" sz="1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63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–</a:t>
            </a:r>
            <a:r>
              <a:rPr lang="en-US" sz="1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78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</a:t>
            </a:r>
            <a:r>
              <a:rPr lang="en-US" sz="1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2018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spcAft>
                <a:spcPts val="25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228600" algn="l"/>
              </a:tabLst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Soto, R.,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Huenupan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F.,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Meza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P.,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Curilem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M., &amp; Franco, L.  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Spectro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-temporal features applied to the automatic classification of volcanic seismic events.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Journal of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Volcanology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Geothermal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358, 194–206. doi:10.1016/j.jvolgeores.2018.04.025, 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 algn="just">
              <a:lnSpc>
                <a:spcPct val="115000"/>
              </a:lnSpc>
              <a:spcAft>
                <a:spcPts val="25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228600" algn="l"/>
              </a:tabLs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David P.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Schaff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Won-Young Kim, Paul G. Richards,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Eunyoung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Jo, and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Yonggyu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Ryoo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Using Waveform Cross Correlation for Detection, Location, and Identification of Aftershocks of the 2017 Nuclear Explosion at the North Korea Test Site. Seismological Research Letters,  Volume 89, Number 6 pp. 2113-2119.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spcAft>
                <a:spcPts val="25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2286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4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.R</a:t>
            </a:r>
            <a:r>
              <a:rPr lang="en-US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 Julian, “Volcanic tremor: nonlinear excitation by fluid flow”. Int. J. </a:t>
            </a:r>
            <a:r>
              <a:rPr lang="en-US" sz="1400" dirty="0" err="1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Comput</a:t>
            </a:r>
            <a:r>
              <a:rPr lang="en-US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 Sci. </a:t>
            </a:r>
            <a:r>
              <a:rPr lang="en-US" sz="1400" dirty="0" err="1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Secur</a:t>
            </a:r>
            <a:r>
              <a:rPr lang="en-US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 99, 11859–11877.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1994</a:t>
            </a:r>
            <a:r>
              <a:rPr lang="en-US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</a:t>
            </a:r>
            <a:endParaRPr lang="fr-FR" sz="1400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25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228600" algn="l"/>
              </a:tabLst>
            </a:pPr>
            <a:r>
              <a:rPr lang="en-US" sz="14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</a:t>
            </a:r>
            <a:r>
              <a:rPr lang="en-US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Chouet</a:t>
            </a:r>
            <a:r>
              <a:rPr lang="en-US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“</a:t>
            </a:r>
            <a:r>
              <a:rPr lang="en-US" sz="1400" i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 seismic model for the source of long-period events and harmonic tremor</a:t>
            </a:r>
            <a:r>
              <a:rPr lang="en-US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”. Volcanic Seismology. Berlin, Heidelberg. pp. 133–156. </a:t>
            </a:r>
            <a:r>
              <a:rPr lang="en-US" sz="1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1992</a:t>
            </a:r>
            <a:r>
              <a:rPr lang="en-US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</a:t>
            </a:r>
            <a:endParaRPr lang="fr-FR" sz="1400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250"/>
              </a:spcAft>
              <a:buSzPts val="1200"/>
              <a:buFont typeface="Times New Roman" panose="02020603050405020304" pitchFamily="18" charset="0"/>
              <a:buAutoNum type="arabicPeriod"/>
              <a:tabLst>
                <a:tab pos="228600" algn="l"/>
              </a:tabLst>
            </a:pPr>
            <a:r>
              <a:rPr lang="en-US" sz="14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S.R</a:t>
            </a:r>
            <a:r>
              <a:rPr lang="en-US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 McNutt, “</a:t>
            </a:r>
            <a:r>
              <a:rPr lang="en-US" sz="1400" i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Volcanic tremor</a:t>
            </a:r>
            <a:r>
              <a:rPr lang="en-US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”. Encyclopedia of Earth System Science. 4. pp. 417–425. </a:t>
            </a:r>
            <a:r>
              <a:rPr lang="en-US" sz="1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1992</a:t>
            </a:r>
            <a:r>
              <a:rPr lang="en-US" sz="14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80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P3.5-758</a:t>
            </a:r>
            <a:endParaRPr lang="x-none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Ecole Nationale des Sciences Appliquées d'Agad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993" y="129201"/>
            <a:ext cx="1165235" cy="105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" y="1152993"/>
            <a:ext cx="10822675" cy="286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most efficient methods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used to survey continuously active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volcanoes is monitoring its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seismic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 goals of this monitoring are: </a:t>
            </a:r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fr-F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Studying the behavior of the active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volcano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order to understand different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physical processes occurring inside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(explosions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rock fracturing, degasification, magmatic intrusion, eruptions, pressurization, and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depressurization).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fr-F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Launching an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early alarm when an eruption is about to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 place</a:t>
            </a:r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60" y="4225797"/>
            <a:ext cx="10822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achieve this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goal,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numerous seismic stations are deployed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around the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volcano, forming a seismic network.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Every station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transmits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its recorded signal to a central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observatory where they are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retrieved, classified and stored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subsequent analysis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94788"/>
            <a:ext cx="10822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classification task of volcano seismic events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be achieved using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different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methods.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 of them use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sophisticated techniques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" y="6215510"/>
            <a:ext cx="10822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this work, we propose an easy and straightforward method to classify volcano seismic events using the cross-correlation function in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 and time-frequency domains.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P3.5-758</a:t>
            </a:r>
            <a:endParaRPr lang="x-none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Ecole Nationale des Sciences Appliquées d'Agad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993" y="129201"/>
            <a:ext cx="1165235" cy="105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8099" y="1960032"/>
            <a:ext cx="99274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 objective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this work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developing a c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lassification approach for seismic signal classification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using the cross-correlation function in time and time-frequency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domains. Indeed, 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automatic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classification task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becomes nowadays necessary due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the large amount of data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recorded on a daily basis. This task can significantly h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elp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scientists and especially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seismic analysts to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classify their databases to a predetermined number of classes depending on the diversity of the physical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sources generating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goal is to develop 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easy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straightforward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method, avoiding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complex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processing steps generally needed in many other proposed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methods in the literature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P3.5-758</a:t>
            </a:r>
            <a:endParaRPr lang="x-none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Ecole Nationale des Sciences Appliquées d'Agad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993" y="129201"/>
            <a:ext cx="1165235" cy="105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991" y="1855137"/>
            <a:ext cx="45968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estimate the degree of similarity between two signals </a:t>
            </a: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u(t)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v(t)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we use the Maximum Normalized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Cross-Correlation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(MNCC) function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defined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 :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88642" y="3123922"/>
                <a:ext cx="2306081" cy="600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𝑀𝑁𝐶𝐶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𝑢𝑣</m:t>
                          </m:r>
                        </m:sub>
                      </m:sSub>
                      <m:r>
                        <a:rPr lang="fr-FR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  <m:r>
                                <a:rPr lang="fr-FR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  <m:t>𝑢𝑣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fun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𝑢𝑢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𝑣𝑣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42" y="3123922"/>
                <a:ext cx="2306081" cy="6008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8571" y="4015824"/>
            <a:ext cx="4599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1400" i="1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uv</a:t>
            </a:r>
            <a:r>
              <a:rPr lang="en-US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(k)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the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cross-correlation function of the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sampled signals 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u(m)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v(m)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deduced from the continuous signals 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u(t)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v(t),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respectively. It is defined as :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37865" y="4981676"/>
                <a:ext cx="2607637" cy="698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𝑢𝑣</m:t>
                          </m:r>
                        </m:sub>
                      </m:sSub>
                      <m:d>
                        <m:d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fr-FR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4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fr-FR" sz="14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"/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fr-FR" sz="14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fr-FR" sz="1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65" y="4981676"/>
                <a:ext cx="2607637" cy="6981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8570" y="5946828"/>
            <a:ext cx="4599296" cy="555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the number of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samples in the signal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1400" i="1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uu</a:t>
            </a:r>
            <a:r>
              <a:rPr lang="en-US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(0)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the autocorrelation of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signal 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u(m)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290652" y="2233157"/>
                <a:ext cx="3323987" cy="819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fr-FR" sz="1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fr-FR" sz="1400" i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fr-FR" sz="140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d>
                                        <m:dPr>
                                          <m:ctrlP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fr-FR" sz="1400" i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fr-FR" sz="14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nary>
                              <m:sSup>
                                <m:sSup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sz="1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fr-FR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fr-FR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652" y="2233157"/>
                <a:ext cx="3323987" cy="8195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307571" y="1731170"/>
            <a:ext cx="5392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this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domain, we p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erform a 2D cross-correlation using the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spectrogram 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U(</a:t>
            </a:r>
            <a:r>
              <a:rPr lang="en-US" sz="14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n,p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signal 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u(m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07573" y="3162747"/>
            <a:ext cx="5392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W(m-n)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a time-sliding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Hamming window with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length of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N/4, centered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discrete time 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normalized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unit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energy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456243" y="3751460"/>
                <a:ext cx="2992807" cy="696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𝑈𝑉</m:t>
                          </m:r>
                        </m:sub>
                      </m:sSub>
                      <m:d>
                        <m:d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fr-FR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14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"/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d>
                                <m:d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fr-FR" sz="14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fr-FR" sz="14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FR" sz="14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FR" sz="140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243" y="3751460"/>
                <a:ext cx="2992807" cy="6969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307572" y="4540636"/>
            <a:ext cx="539285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then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calculate the average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each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row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obtained cross-correlation matrix corresponding to frequency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bins M :   </a:t>
            </a:r>
            <a:endParaRPr lang="fr-FR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848628" y="5166338"/>
                <a:ext cx="2208040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𝑈𝑉</m:t>
                          </m:r>
                        </m:sub>
                      </m:sSub>
                      <m:d>
                        <m:d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fr-FR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sz="14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𝑈𝑉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628" y="5166338"/>
                <a:ext cx="2208040" cy="72180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5307570" y="5808534"/>
            <a:ext cx="53928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finally calculate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MNCC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the two spectrograms 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: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717469" y="6240841"/>
                <a:ext cx="2470356" cy="600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𝑀𝑁𝐶𝐶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𝑈𝑉</m:t>
                          </m:r>
                        </m:sub>
                      </m:sSub>
                      <m:r>
                        <a:rPr lang="fr-FR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  <m:r>
                                <a:rPr lang="fr-FR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fr-F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𝑈𝑉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fun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469" y="6240841"/>
                <a:ext cx="2470356" cy="60087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409524" y="1228396"/>
            <a:ext cx="1857388" cy="307777"/>
          </a:xfrm>
          <a:prstGeom prst="rect">
            <a:avLst/>
          </a:prstGeom>
          <a:solidFill>
            <a:srgbClr val="99FF66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cs typeface="Times New Roman" pitchFamily="18" charset="0"/>
              </a:rPr>
              <a:t>Time Domain</a:t>
            </a:r>
            <a:endParaRPr lang="fr-FR" sz="1400" b="1" dirty="0"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99893" y="1228396"/>
            <a:ext cx="2428892" cy="307777"/>
          </a:xfrm>
          <a:prstGeom prst="rect">
            <a:avLst/>
          </a:prstGeom>
          <a:solidFill>
            <a:srgbClr val="99FF66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 smtClean="0">
                <a:cs typeface="Times New Roman" pitchFamily="18" charset="0"/>
              </a:rPr>
              <a:t>Time-Frequency</a:t>
            </a:r>
            <a:r>
              <a:rPr lang="fr-FR" sz="1400" b="1" dirty="0" smtClean="0">
                <a:cs typeface="Times New Roman" pitchFamily="18" charset="0"/>
              </a:rPr>
              <a:t> </a:t>
            </a:r>
            <a:r>
              <a:rPr lang="en-GB" sz="1400" b="1" dirty="0" smtClean="0">
                <a:cs typeface="Times New Roman" pitchFamily="18" charset="0"/>
              </a:rPr>
              <a:t>domain</a:t>
            </a:r>
            <a:endParaRPr lang="en-GB" sz="14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P3.5-758</a:t>
            </a:r>
            <a:endParaRPr lang="x-none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Ecole Nationale des Sciences Appliquées d'Agad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993" y="129201"/>
            <a:ext cx="1165235" cy="105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564132"/>
              </p:ext>
            </p:extLst>
          </p:nvPr>
        </p:nvGraphicFramePr>
        <p:xfrm>
          <a:off x="847342" y="5134756"/>
          <a:ext cx="4307005" cy="11408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61401"/>
                <a:gridCol w="861401"/>
                <a:gridCol w="861401"/>
                <a:gridCol w="861401"/>
                <a:gridCol w="861401"/>
              </a:tblGrid>
              <a:tr h="570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VT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0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events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1310</a:t>
                      </a:r>
                      <a:endParaRPr lang="fr-F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1488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1" y="2230351"/>
            <a:ext cx="68511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Recording period : between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2010 and 2016.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Sampling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frequency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100 Hz.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Frequency range 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 and 10 Hz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(Filtered with 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numerical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l0</a:t>
            </a:r>
            <a:r>
              <a:rPr lang="en-US" sz="16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order Butterworth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bandpass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Normalization : maximum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 classes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 Period (LP), Tremor (TR), Volcano-Tectonic (VT), and Tectonic (TC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8758" y="6385300"/>
            <a:ext cx="3890873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Total of 3592 events in the database</a:t>
            </a:r>
            <a:endParaRPr lang="fr-F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1075042"/>
            <a:ext cx="108090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evaluate the performance of the proposed approach, we have used a dataset of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Llaima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volcano 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located in Chile.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These data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are composed of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vertical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component of the LAV station (marked by a red triangle in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image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 the right)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the OVDAS (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Observatorio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Vulcanológico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de los Andes Sur)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seismic monitoring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network.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1995" y="2374663"/>
            <a:ext cx="4067032" cy="433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717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P3.5-758</a:t>
            </a:r>
            <a:endParaRPr lang="x-none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Ecole Nationale des Sciences Appliquées d'Agad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993" y="129201"/>
            <a:ext cx="1165235" cy="105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625" y="1709601"/>
            <a:ext cx="4484820" cy="44848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6913" y="2407423"/>
            <a:ext cx="4641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clearly present the results,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obtained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MNCC</a:t>
            </a:r>
            <a:r>
              <a:rPr lang="en-US" baseline="-25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ij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values are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presented in a squared and symmetrical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matrix (Figure on the right), where the index </a:t>
            </a:r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j correspond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the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MNCC value between events </a:t>
            </a:r>
            <a:r>
              <a:rPr lang="en-US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shown by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colorbar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events that are perfectly correlated (MNCC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1)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indicated by brown color. These events should be in the same class. whereas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uncorrelated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events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MNCC = 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are presented in a blue color. These events should be in different classes.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22641" y="1709601"/>
            <a:ext cx="654374" cy="448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51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P3.5-758</a:t>
            </a:r>
            <a:endParaRPr lang="x-none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Ecole Nationale des Sciences Appliquées d'Agad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993" y="129201"/>
            <a:ext cx="1165235" cy="105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èche vers le bas 9"/>
          <p:cNvSpPr/>
          <p:nvPr/>
        </p:nvSpPr>
        <p:spPr>
          <a:xfrm>
            <a:off x="7864685" y="4376330"/>
            <a:ext cx="756994" cy="69574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MNCC </a:t>
            </a:r>
            <a:r>
              <a:rPr lang="fr-FR" sz="1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mean</a:t>
            </a:r>
            <a:endParaRPr lang="fr-FR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èche vers le bas 10"/>
          <p:cNvSpPr/>
          <p:nvPr/>
        </p:nvSpPr>
        <p:spPr>
          <a:xfrm>
            <a:off x="3078339" y="4376330"/>
            <a:ext cx="756994" cy="69574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MNCC </a:t>
            </a:r>
            <a:r>
              <a:rPr lang="fr-FR" sz="1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mean</a:t>
            </a:r>
            <a:endParaRPr lang="fr-FR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Image 11" descr="Figure8-1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1502" y="1776332"/>
            <a:ext cx="3214710" cy="2500330"/>
          </a:xfrm>
          <a:prstGeom prst="rect">
            <a:avLst/>
          </a:prstGeom>
        </p:spPr>
      </p:pic>
      <p:pic>
        <p:nvPicPr>
          <p:cNvPr id="13" name="Image 12" descr="Figure3_MNCC_whole_Llaima_databaseV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4106" y="1704894"/>
            <a:ext cx="3185804" cy="25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884417"/>
              </p:ext>
            </p:extLst>
          </p:nvPr>
        </p:nvGraphicFramePr>
        <p:xfrm>
          <a:off x="2599580" y="5143512"/>
          <a:ext cx="1714515" cy="1643070"/>
        </p:xfrm>
        <a:graphic>
          <a:graphicData uri="http://schemas.openxmlformats.org/drawingml/2006/table">
            <a:tbl>
              <a:tblPr/>
              <a:tblGrid>
                <a:gridCol w="342903"/>
                <a:gridCol w="342903"/>
                <a:gridCol w="342903"/>
                <a:gridCol w="342903"/>
                <a:gridCol w="342903"/>
              </a:tblGrid>
              <a:tr h="328614">
                <a:tc>
                  <a:txBody>
                    <a:bodyPr/>
                    <a:lstStyle/>
                    <a:p>
                      <a:endParaRPr lang="fr-FR" sz="10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LP</a:t>
                      </a:r>
                      <a:endParaRPr lang="fr-FR" sz="1000" b="1" dirty="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endParaRPr lang="fr-FR" sz="1000" b="1" dirty="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VT</a:t>
                      </a:r>
                      <a:endParaRPr lang="fr-FR" sz="1000" b="1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TC</a:t>
                      </a:r>
                      <a:endParaRPr lang="fr-FR" sz="1000" b="1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LP</a:t>
                      </a:r>
                      <a:endParaRPr lang="fr-FR" sz="1000" b="1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0,21</a:t>
                      </a:r>
                      <a:endParaRPr lang="fr-FR" sz="1000" b="1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0,15</a:t>
                      </a:r>
                      <a:endParaRPr lang="fr-FR" sz="1000" b="1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0,14</a:t>
                      </a:r>
                      <a:endParaRPr lang="fr-FR" sz="1000" b="1" dirty="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0,15</a:t>
                      </a:r>
                      <a:endParaRPr lang="fr-FR" sz="1000" b="1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TR</a:t>
                      </a:r>
                      <a:endParaRPr lang="fr-FR" sz="1000" b="1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0,15</a:t>
                      </a:r>
                      <a:endParaRPr lang="fr-FR" sz="1000" b="1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0,22</a:t>
                      </a:r>
                      <a:endParaRPr lang="fr-FR" sz="1000" b="1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0,07</a:t>
                      </a:r>
                      <a:endParaRPr lang="fr-FR" sz="1000" b="1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0,13</a:t>
                      </a:r>
                      <a:endParaRPr lang="fr-FR" sz="1000" b="1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VT</a:t>
                      </a:r>
                      <a:endParaRPr lang="fr-FR" sz="1000" b="1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0,14</a:t>
                      </a:r>
                      <a:endParaRPr lang="fr-FR" sz="1000" b="1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0,07</a:t>
                      </a:r>
                      <a:endParaRPr lang="fr-FR" sz="1000" b="1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0,23</a:t>
                      </a:r>
                      <a:endParaRPr lang="fr-FR" sz="1000" b="1" dirty="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0,13</a:t>
                      </a:r>
                      <a:endParaRPr lang="fr-FR" sz="1000" b="1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TC</a:t>
                      </a:r>
                      <a:endParaRPr lang="fr-FR" sz="1000" b="1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0,15</a:t>
                      </a:r>
                      <a:endParaRPr lang="fr-FR" sz="1000" b="1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0,13</a:t>
                      </a:r>
                      <a:endParaRPr lang="fr-FR" sz="1000" b="1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0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0,13</a:t>
                      </a:r>
                      <a:endParaRPr lang="fr-FR" sz="1000" b="1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0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0,13</a:t>
                      </a:r>
                      <a:endParaRPr lang="fr-FR" sz="1000" b="1" dirty="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291959"/>
              </p:ext>
            </p:extLst>
          </p:nvPr>
        </p:nvGraphicFramePr>
        <p:xfrm>
          <a:off x="7370222" y="5143512"/>
          <a:ext cx="1762115" cy="1643050"/>
        </p:xfrm>
        <a:graphic>
          <a:graphicData uri="http://schemas.openxmlformats.org/drawingml/2006/table">
            <a:tbl>
              <a:tblPr/>
              <a:tblGrid>
                <a:gridCol w="352423"/>
                <a:gridCol w="352423"/>
                <a:gridCol w="352423"/>
                <a:gridCol w="352423"/>
                <a:gridCol w="352423"/>
              </a:tblGrid>
              <a:tr h="334997">
                <a:tc>
                  <a:txBody>
                    <a:bodyPr/>
                    <a:lstStyle/>
                    <a:p>
                      <a:pPr algn="just"/>
                      <a:endParaRPr lang="fr-FR" sz="1000" dirty="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LP</a:t>
                      </a:r>
                      <a:endParaRPr lang="fr-FR" sz="10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TR</a:t>
                      </a:r>
                      <a:endParaRPr lang="fr-FR" sz="10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VT</a:t>
                      </a:r>
                      <a:endParaRPr lang="fr-FR" sz="10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TC</a:t>
                      </a:r>
                      <a:endParaRPr lang="fr-FR" sz="10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LP</a:t>
                      </a:r>
                      <a:endParaRPr lang="fr-FR" sz="10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0,74</a:t>
                      </a:r>
                      <a:endParaRPr lang="fr-FR" sz="10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0,51</a:t>
                      </a:r>
                      <a:endParaRPr lang="fr-FR" sz="10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0,53</a:t>
                      </a:r>
                      <a:endParaRPr lang="fr-FR" sz="10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0,61</a:t>
                      </a:r>
                      <a:endParaRPr lang="fr-FR" sz="10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TR</a:t>
                      </a:r>
                      <a:endParaRPr lang="fr-FR" sz="10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0,51</a:t>
                      </a:r>
                      <a:endParaRPr lang="fr-FR" sz="10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0,72</a:t>
                      </a:r>
                      <a:endParaRPr lang="fr-FR" sz="10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0,25</a:t>
                      </a:r>
                      <a:endParaRPr lang="fr-FR" sz="10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0,51</a:t>
                      </a:r>
                      <a:endParaRPr lang="fr-FR" sz="10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VT</a:t>
                      </a:r>
                      <a:endParaRPr lang="fr-FR" sz="10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0,53</a:t>
                      </a:r>
                      <a:endParaRPr lang="fr-FR" sz="10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0,25</a:t>
                      </a:r>
                      <a:endParaRPr lang="fr-FR" sz="10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0,74</a:t>
                      </a:r>
                      <a:endParaRPr lang="fr-FR" sz="10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0,52</a:t>
                      </a:r>
                      <a:endParaRPr lang="fr-FR" sz="10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TC</a:t>
                      </a:r>
                      <a:endParaRPr lang="fr-FR" sz="10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0,61</a:t>
                      </a:r>
                      <a:endParaRPr lang="fr-FR" sz="10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0,51</a:t>
                      </a:r>
                      <a:endParaRPr lang="fr-FR" sz="10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0,52</a:t>
                      </a:r>
                      <a:endParaRPr lang="fr-FR" sz="10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0,71</a:t>
                      </a:r>
                      <a:endParaRPr lang="fr-FR" sz="10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2583244" y="1185812"/>
            <a:ext cx="1857388" cy="307777"/>
          </a:xfrm>
          <a:prstGeom prst="rect">
            <a:avLst/>
          </a:prstGeom>
          <a:solidFill>
            <a:srgbClr val="99FF66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 Domain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46948" y="1185812"/>
            <a:ext cx="2428892" cy="307777"/>
          </a:xfrm>
          <a:prstGeom prst="rect">
            <a:avLst/>
          </a:prstGeom>
          <a:solidFill>
            <a:srgbClr val="99FF66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Time-Frequency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7418" y="5562133"/>
            <a:ext cx="1310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MNCC Global mean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545" y="2764887"/>
            <a:ext cx="1050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MNCC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heat map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P3.5-758</a:t>
            </a:r>
            <a:endParaRPr lang="x-none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Ecole Nationale des Sciences Appliquées d'Agad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993" y="129201"/>
            <a:ext cx="1165235" cy="105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429983" y="2699329"/>
            <a:ext cx="359537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Cross-</a:t>
            </a:r>
            <a:r>
              <a:rPr lang="fr-FR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class model</a:t>
            </a:r>
            <a:endParaRPr 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70287" y="5721912"/>
            <a:ext cx="964624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LP Class</a:t>
            </a:r>
            <a:endParaRPr 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necteur droit avec flèche 19"/>
          <p:cNvCxnSpPr>
            <a:stCxn id="25" idx="1"/>
            <a:endCxn id="19" idx="0"/>
          </p:cNvCxnSpPr>
          <p:nvPr/>
        </p:nvCxnSpPr>
        <p:spPr>
          <a:xfrm flipH="1">
            <a:off x="6152599" y="4300904"/>
            <a:ext cx="1246294" cy="14210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25" idx="2"/>
            <a:endCxn id="27" idx="0"/>
          </p:cNvCxnSpPr>
          <p:nvPr/>
        </p:nvCxnSpPr>
        <p:spPr>
          <a:xfrm flipH="1">
            <a:off x="7537339" y="5068841"/>
            <a:ext cx="690333" cy="6530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25" idx="3"/>
            <a:endCxn id="28" idx="0"/>
          </p:cNvCxnSpPr>
          <p:nvPr/>
        </p:nvCxnSpPr>
        <p:spPr>
          <a:xfrm>
            <a:off x="9056451" y="4300904"/>
            <a:ext cx="1230899" cy="14044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656168" y="1641030"/>
            <a:ext cx="114300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fr-FR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endParaRPr lang="fr-FR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onnecteur droit avec flèche 23"/>
          <p:cNvCxnSpPr>
            <a:stCxn id="23" idx="2"/>
            <a:endCxn id="18" idx="0"/>
          </p:cNvCxnSpPr>
          <p:nvPr/>
        </p:nvCxnSpPr>
        <p:spPr>
          <a:xfrm>
            <a:off x="8227672" y="1948807"/>
            <a:ext cx="0" cy="7505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rganigramme : Décision 24"/>
          <p:cNvSpPr/>
          <p:nvPr/>
        </p:nvSpPr>
        <p:spPr>
          <a:xfrm>
            <a:off x="7398893" y="3532967"/>
            <a:ext cx="1657558" cy="1535874"/>
          </a:xfrm>
          <a:prstGeom prst="flowChartDecisi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MNCC is </a:t>
            </a:r>
            <a:r>
              <a:rPr lang="en-GB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maximal?</a:t>
            </a:r>
            <a:endParaRPr lang="en-GB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necteur droit avec flèche 25"/>
          <p:cNvCxnSpPr>
            <a:endCxn id="25" idx="0"/>
          </p:cNvCxnSpPr>
          <p:nvPr/>
        </p:nvCxnSpPr>
        <p:spPr>
          <a:xfrm flipH="1">
            <a:off x="8227672" y="3001879"/>
            <a:ext cx="1588" cy="5310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965835" y="5721914"/>
            <a:ext cx="114300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TR Class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793379" y="5705343"/>
            <a:ext cx="987941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VT </a:t>
            </a:r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endParaRPr 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rganigramme : Données 52"/>
          <p:cNvSpPr/>
          <p:nvPr/>
        </p:nvSpPr>
        <p:spPr>
          <a:xfrm>
            <a:off x="1544974" y="1328247"/>
            <a:ext cx="2714644" cy="428628"/>
          </a:xfrm>
          <a:prstGeom prst="flowChartInputOutpu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MNCC</a:t>
            </a:r>
            <a:r>
              <a:rPr lang="fr-FR" sz="1400" i="1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lang="fr-FR" sz="1400" i="1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i,j</a:t>
            </a:r>
            <a:r>
              <a:rPr lang="fr-FR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global matrix</a:t>
            </a:r>
            <a:endParaRPr lang="fr-FR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rganigramme : Processus 53"/>
          <p:cNvSpPr/>
          <p:nvPr/>
        </p:nvSpPr>
        <p:spPr>
          <a:xfrm>
            <a:off x="2060030" y="2399817"/>
            <a:ext cx="1714512" cy="428628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MNCC</a:t>
            </a:r>
            <a:r>
              <a:rPr lang="fr-FR" sz="1400" i="1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fr-FR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1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i,j</a:t>
            </a:r>
            <a:r>
              <a:rPr lang="fr-FR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Class matrix</a:t>
            </a:r>
          </a:p>
        </p:txBody>
      </p:sp>
      <p:graphicFrame>
        <p:nvGraphicFramePr>
          <p:cNvPr id="5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5821"/>
              </p:ext>
            </p:extLst>
          </p:nvPr>
        </p:nvGraphicFramePr>
        <p:xfrm>
          <a:off x="1619250" y="3621486"/>
          <a:ext cx="25479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Document" r:id="rId4" imgW="2532520" imgH="437365" progId="Word.Document.12">
                  <p:embed/>
                </p:oleObj>
              </mc:Choice>
              <mc:Fallback>
                <p:oleObj name="Document" r:id="rId4" imgW="2532520" imgH="43736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621486"/>
                        <a:ext cx="2547938" cy="434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Organigramme : Processus 55"/>
          <p:cNvSpPr/>
          <p:nvPr/>
        </p:nvSpPr>
        <p:spPr>
          <a:xfrm>
            <a:off x="1800746" y="5689492"/>
            <a:ext cx="2214578" cy="428628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(Cl</a:t>
            </a:r>
            <a:r>
              <a:rPr lang="fr-FR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I</a:t>
            </a:r>
          </a:p>
        </p:txBody>
      </p:sp>
      <p:graphicFrame>
        <p:nvGraphicFramePr>
          <p:cNvPr id="5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947284"/>
              </p:ext>
            </p:extLst>
          </p:nvPr>
        </p:nvGraphicFramePr>
        <p:xfrm>
          <a:off x="1889125" y="4731149"/>
          <a:ext cx="1993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Document" r:id="rId6" imgW="1696846" imgH="218862" progId="Word.Document.12">
                  <p:embed/>
                </p:oleObj>
              </mc:Choice>
              <mc:Fallback>
                <p:oleObj name="Document" r:id="rId6" imgW="1696846" imgH="21886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4731149"/>
                        <a:ext cx="1993900" cy="25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Connecteur droit avec flèche 57"/>
          <p:cNvCxnSpPr/>
          <p:nvPr/>
        </p:nvCxnSpPr>
        <p:spPr>
          <a:xfrm rot="5400000">
            <a:off x="2581619" y="2078346"/>
            <a:ext cx="64294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rot="5400000">
            <a:off x="2510181" y="3220560"/>
            <a:ext cx="78581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 rot="5400000">
            <a:off x="2578899" y="4373061"/>
            <a:ext cx="64294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rot="5400000">
            <a:off x="2581619" y="5333360"/>
            <a:ext cx="64294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910115" y="6247775"/>
            <a:ext cx="3951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each class, we extract the most correlated event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the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others to represent the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51711" y="6247775"/>
            <a:ext cx="3951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obtained models are then used to classify any new event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lèche vers le bas 29"/>
          <p:cNvSpPr/>
          <p:nvPr/>
        </p:nvSpPr>
        <p:spPr>
          <a:xfrm rot="16200000">
            <a:off x="4765999" y="3567308"/>
            <a:ext cx="756994" cy="695744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fr-FR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Connecteur droit avec flèche 32"/>
          <p:cNvCxnSpPr>
            <a:stCxn id="25" idx="2"/>
            <a:endCxn id="34" idx="0"/>
          </p:cNvCxnSpPr>
          <p:nvPr/>
        </p:nvCxnSpPr>
        <p:spPr>
          <a:xfrm>
            <a:off x="8227672" y="5068841"/>
            <a:ext cx="709134" cy="6530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365302" y="5721912"/>
            <a:ext cx="1143008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TC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</a:p>
        </p:txBody>
      </p:sp>
    </p:spTree>
    <p:extLst>
      <p:ext uri="{BB962C8B-B14F-4D97-AF65-F5344CB8AC3E}">
        <p14:creationId xmlns:p14="http://schemas.microsoft.com/office/powerpoint/2010/main" val="337945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P3.5-758</a:t>
            </a:r>
            <a:endParaRPr lang="x-none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Ecole Nationale des Sciences Appliquées d'Agad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993" y="129201"/>
            <a:ext cx="1165235" cy="105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801622" y="1185812"/>
            <a:ext cx="1857388" cy="307777"/>
          </a:xfrm>
          <a:prstGeom prst="rect">
            <a:avLst/>
          </a:prstGeom>
          <a:solidFill>
            <a:srgbClr val="99FF66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 Domain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65326" y="1185812"/>
            <a:ext cx="2428892" cy="307777"/>
          </a:xfrm>
          <a:prstGeom prst="rect">
            <a:avLst/>
          </a:prstGeom>
          <a:solidFill>
            <a:srgbClr val="99FF66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Time-Frequency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729353"/>
              </p:ext>
            </p:extLst>
          </p:nvPr>
        </p:nvGraphicFramePr>
        <p:xfrm>
          <a:off x="2499220" y="1585324"/>
          <a:ext cx="2282612" cy="2060258"/>
        </p:xfrm>
        <a:graphic>
          <a:graphicData uri="http://schemas.openxmlformats.org/drawingml/2006/table">
            <a:tbl>
              <a:tblPr firstRow="1" firstCol="1" bandRow="1"/>
              <a:tblGrid>
                <a:gridCol w="344392"/>
                <a:gridCol w="387644"/>
                <a:gridCol w="387644"/>
                <a:gridCol w="387644"/>
                <a:gridCol w="387644"/>
                <a:gridCol w="387644"/>
              </a:tblGrid>
              <a:tr h="273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Target </a:t>
                      </a:r>
                      <a:r>
                        <a:rPr lang="fr-FR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classes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3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LP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VT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TC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2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Predicted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classes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LP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969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408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TC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441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329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VT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531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181987"/>
              </p:ext>
            </p:extLst>
          </p:nvPr>
        </p:nvGraphicFramePr>
        <p:xfrm>
          <a:off x="1776584" y="4018920"/>
          <a:ext cx="3759200" cy="2175501"/>
        </p:xfrm>
        <a:graphic>
          <a:graphicData uri="http://schemas.openxmlformats.org/drawingml/2006/table">
            <a:tbl>
              <a:tblPr firstRow="1" firstCol="1" bandRow="1"/>
              <a:tblGrid>
                <a:gridCol w="677333"/>
                <a:gridCol w="621898"/>
                <a:gridCol w="618132"/>
                <a:gridCol w="600337"/>
                <a:gridCol w="600337"/>
                <a:gridCol w="641163"/>
              </a:tblGrid>
              <a:tr h="933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Sensitivity (%)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Specificity (%)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Precision (%)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Accuracy (%)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Error (%)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LP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79,40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67,34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77,42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22,58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84,46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47,78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85,22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4,78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VT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66,8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92,67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45,72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90,48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9,52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TC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35,7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87,88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67,56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66,26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33,74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2711832" y="6311653"/>
            <a:ext cx="23423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Global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accuracy of 59,7%</a:t>
            </a:r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427852"/>
              </p:ext>
            </p:extLst>
          </p:nvPr>
        </p:nvGraphicFramePr>
        <p:xfrm>
          <a:off x="7265326" y="1524366"/>
          <a:ext cx="2286002" cy="2165064"/>
        </p:xfrm>
        <a:graphic>
          <a:graphicData uri="http://schemas.openxmlformats.org/drawingml/2006/table">
            <a:tbl>
              <a:tblPr firstRow="1" firstCol="1" bandRow="1"/>
              <a:tblGrid>
                <a:gridCol w="372213"/>
                <a:gridCol w="385394"/>
                <a:gridCol w="385394"/>
                <a:gridCol w="372213"/>
                <a:gridCol w="385394"/>
                <a:gridCol w="385394"/>
              </a:tblGrid>
              <a:tr h="360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 classes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0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LP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VT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TC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844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noProof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Predicted</a:t>
                      </a:r>
                      <a:r>
                        <a:rPr lang="fr-FR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Classes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LP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1264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VT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TC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1309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au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543371"/>
              </p:ext>
            </p:extLst>
          </p:nvPr>
        </p:nvGraphicFramePr>
        <p:xfrm>
          <a:off x="6628724" y="4020674"/>
          <a:ext cx="3535505" cy="2173747"/>
        </p:xfrm>
        <a:graphic>
          <a:graphicData uri="http://schemas.openxmlformats.org/drawingml/2006/table">
            <a:tbl>
              <a:tblPr firstRow="1" firstCol="1" bandRow="1"/>
              <a:tblGrid>
                <a:gridCol w="662426"/>
                <a:gridCol w="581976"/>
                <a:gridCol w="581976"/>
                <a:gridCol w="581976"/>
                <a:gridCol w="581976"/>
                <a:gridCol w="545175"/>
              </a:tblGrid>
              <a:tr h="1102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2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Sensitivity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(%)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Specificity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(%)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Precision (%)</a:t>
                      </a:r>
                      <a:endParaRPr lang="fr-FR" sz="12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Eccuracy   (%)</a:t>
                      </a:r>
                      <a:endParaRPr lang="fr-FR" sz="12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Error (%)</a:t>
                      </a:r>
                      <a:endParaRPr lang="fr-FR" sz="12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LP</a:t>
                      </a:r>
                      <a:endParaRPr lang="fr-FR" sz="12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96,49</a:t>
                      </a:r>
                      <a:endParaRPr lang="fr-FR" sz="12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97,81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96,19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97,33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2,67</a:t>
                      </a:r>
                      <a:endParaRPr lang="fr-FR" sz="12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</a:t>
                      </a:r>
                      <a:endParaRPr lang="fr-FR" sz="12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96,94</a:t>
                      </a:r>
                      <a:endParaRPr lang="fr-FR" sz="12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96,45</a:t>
                      </a:r>
                      <a:endParaRPr lang="fr-FR" sz="12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81,20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96,52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3,48</a:t>
                      </a:r>
                      <a:endParaRPr lang="fr-FR" sz="12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VT</a:t>
                      </a:r>
                      <a:endParaRPr lang="fr-FR" sz="12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90,13</a:t>
                      </a:r>
                      <a:endParaRPr lang="fr-FR" sz="12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97,60</a:t>
                      </a:r>
                      <a:endParaRPr lang="fr-FR" sz="12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77,62</a:t>
                      </a:r>
                      <a:endParaRPr lang="fr-FR" sz="12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96,97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3,03</a:t>
                      </a:r>
                      <a:endParaRPr lang="fr-FR" sz="12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TC</a:t>
                      </a:r>
                      <a:endParaRPr lang="fr-FR" sz="12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87,97</a:t>
                      </a:r>
                      <a:endParaRPr lang="fr-FR" sz="12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98,53</a:t>
                      </a:r>
                      <a:endParaRPr lang="fr-FR" sz="12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97,69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94,15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5,85</a:t>
                      </a:r>
                      <a:endParaRPr lang="fr-FR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7461288" y="6311652"/>
            <a:ext cx="24416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Global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accuracy of 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92,48%</a:t>
            </a:r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8364" y="2493707"/>
            <a:ext cx="1351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confusion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matrix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2012" y="4913080"/>
            <a:ext cx="13238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Performance evaluation of the classifier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70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6340</TotalTime>
  <Words>1544</Words>
  <Application>Microsoft Office PowerPoint</Application>
  <PresentationFormat>Grand écran</PresentationFormat>
  <Paragraphs>289</Paragraphs>
  <Slides>11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3" baseType="lpstr">
      <vt:lpstr>SimSun</vt:lpstr>
      <vt:lpstr>Arial</vt:lpstr>
      <vt:lpstr>Calibri</vt:lpstr>
      <vt:lpstr>Calibri Light</vt:lpstr>
      <vt:lpstr>Cambria Math</vt:lpstr>
      <vt:lpstr>MS Mincho</vt:lpstr>
      <vt:lpstr>Symbol</vt:lpstr>
      <vt:lpstr>Times New Roman</vt:lpstr>
      <vt:lpstr>Wingdings</vt:lpstr>
      <vt:lpstr>Custom Design</vt:lpstr>
      <vt:lpstr>Office Theme</vt:lpstr>
      <vt:lpstr>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Compte Microsoft</cp:lastModifiedBy>
  <cp:revision>135</cp:revision>
  <dcterms:created xsi:type="dcterms:W3CDTF">2023-04-18T13:25:54Z</dcterms:created>
  <dcterms:modified xsi:type="dcterms:W3CDTF">2023-06-11T19:19:48Z</dcterms:modified>
</cp:coreProperties>
</file>