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iKRSXtEcJPWwTX7cYMbBdTG/E4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0b68b307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50b68b3077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50b68b307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50b68b3077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2" name="Shape 32"/>
        <p:cNvGrpSpPr/>
        <p:nvPr/>
      </p:nvGrpSpPr>
      <p:grpSpPr>
        <a:xfrm>
          <a:off x="0" y="0"/>
          <a:ext cx="0" cy="0"/>
          <a:chOff x="0" y="0"/>
          <a:chExt cx="0" cy="0"/>
        </a:xfrm>
      </p:grpSpPr>
      <p:grpSp>
        <p:nvGrpSpPr>
          <p:cNvPr id="33" name="Google Shape;33;p9"/>
          <p:cNvGrpSpPr/>
          <p:nvPr/>
        </p:nvGrpSpPr>
        <p:grpSpPr>
          <a:xfrm>
            <a:off x="11020425" y="5397498"/>
            <a:ext cx="1003300" cy="1219199"/>
            <a:chOff x="6942" y="3400"/>
            <a:chExt cx="632" cy="768"/>
          </a:xfrm>
        </p:grpSpPr>
        <p:sp>
          <p:nvSpPr>
            <p:cNvPr id="34" name="Google Shape;34;p9"/>
            <p:cNvSpPr/>
            <p:nvPr/>
          </p:nvSpPr>
          <p:spPr>
            <a:xfrm>
              <a:off x="6942" y="3403"/>
              <a:ext cx="632" cy="7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9"/>
            <p:cNvSpPr/>
            <p:nvPr/>
          </p:nvSpPr>
          <p:spPr>
            <a:xfrm>
              <a:off x="7000" y="3407"/>
              <a:ext cx="518" cy="516"/>
            </a:xfrm>
            <a:custGeom>
              <a:rect b="b" l="l" r="r" t="t"/>
              <a:pathLst>
                <a:path extrusionOk="0" h="1542" w="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 name="Google Shape;36;p9"/>
            <p:cNvSpPr/>
            <p:nvPr/>
          </p:nvSpPr>
          <p:spPr>
            <a:xfrm>
              <a:off x="6993" y="3400"/>
              <a:ext cx="532" cy="530"/>
            </a:xfrm>
            <a:custGeom>
              <a:rect b="b" l="l" r="r" t="t"/>
              <a:pathLst>
                <a:path extrusionOk="0" h="1581" w="1582">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 name="Google Shape;104;p19"/>
          <p:cNvSpPr/>
          <p:nvPr>
            <p:ph idx="2" type="pic"/>
          </p:nvPr>
        </p:nvSpPr>
        <p:spPr>
          <a:xfrm>
            <a:off x="5183188" y="987425"/>
            <a:ext cx="6172200" cy="4873625"/>
          </a:xfrm>
          <a:prstGeom prst="rect">
            <a:avLst/>
          </a:prstGeom>
          <a:noFill/>
          <a:ln>
            <a:noFill/>
          </a:ln>
        </p:spPr>
      </p:sp>
      <p:sp>
        <p:nvSpPr>
          <p:cNvPr id="105" name="Google Shape;105;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06" name="Google Shape;106;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9" name="Shape 109"/>
        <p:cNvGrpSpPr/>
        <p:nvPr/>
      </p:nvGrpSpPr>
      <p:grpSpPr>
        <a:xfrm>
          <a:off x="0" y="0"/>
          <a:ext cx="0" cy="0"/>
          <a:chOff x="0" y="0"/>
          <a:chExt cx="0" cy="0"/>
        </a:xfrm>
      </p:grpSpPr>
      <p:sp>
        <p:nvSpPr>
          <p:cNvPr id="110" name="Google Shape;110;p2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1" name="Google Shape;111;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5" name="Shape 115"/>
        <p:cNvGrpSpPr/>
        <p:nvPr/>
      </p:nvGrpSpPr>
      <p:grpSpPr>
        <a:xfrm>
          <a:off x="0" y="0"/>
          <a:ext cx="0" cy="0"/>
          <a:chOff x="0" y="0"/>
          <a:chExt cx="0" cy="0"/>
        </a:xfrm>
      </p:grpSpPr>
      <p:sp>
        <p:nvSpPr>
          <p:cNvPr id="116" name="Google Shape;116;p21"/>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
        <p:nvSpPr>
          <p:cNvPr id="53" name="Google Shape;53;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5" name="Google Shape;55;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7" name="Google Shape;67;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15"/>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0" name="Google Shape;80;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2" name="Google Shape;82;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Google Shape;98;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9" name="Google Shape;99;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1.png"/><Relationship Id="rId13" Type="http://schemas.openxmlformats.org/officeDocument/2006/relationships/theme" Target="../theme/theme2.xml"/><Relationship Id="rId12" Type="http://schemas.openxmlformats.org/officeDocument/2006/relationships/slideLayout" Target="../slideLayouts/slideLayout1.xml"/><Relationship Id="rId1" Type="http://schemas.openxmlformats.org/officeDocument/2006/relationships/image" Target="../media/image13.jpg"/><Relationship Id="rId2" Type="http://schemas.openxmlformats.org/officeDocument/2006/relationships/image" Target="../media/image6.png"/><Relationship Id="rId3" Type="http://schemas.openxmlformats.org/officeDocument/2006/relationships/slide" Target="/ppt/slides/slide2.xml"/><Relationship Id="rId4" Type="http://schemas.openxmlformats.org/officeDocument/2006/relationships/image" Target="../media/image7.png"/><Relationship Id="rId9" Type="http://schemas.openxmlformats.org/officeDocument/2006/relationships/slide" Target="/ppt/slides/slide8.xml"/><Relationship Id="rId5" Type="http://schemas.openxmlformats.org/officeDocument/2006/relationships/slide" Target="/ppt/slides/slide4.xml"/><Relationship Id="rId6" Type="http://schemas.openxmlformats.org/officeDocument/2006/relationships/image" Target="../media/image17.png"/><Relationship Id="rId7" Type="http://schemas.openxmlformats.org/officeDocument/2006/relationships/slide" Target="/ppt/slides/slide5.xml"/><Relationship Id="rId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7.xml"/><Relationship Id="rId22" Type="http://schemas.openxmlformats.org/officeDocument/2006/relationships/slideLayout" Target="../slideLayouts/slideLayout9.xml"/><Relationship Id="rId21" Type="http://schemas.openxmlformats.org/officeDocument/2006/relationships/slideLayout" Target="../slideLayouts/slideLayout8.xml"/><Relationship Id="rId24" Type="http://schemas.openxmlformats.org/officeDocument/2006/relationships/slideLayout" Target="../slideLayouts/slideLayout11.xml"/><Relationship Id="rId23" Type="http://schemas.openxmlformats.org/officeDocument/2006/relationships/slideLayout" Target="../slideLayouts/slideLayout10.xml"/><Relationship Id="rId1" Type="http://schemas.openxmlformats.org/officeDocument/2006/relationships/image" Target="../media/image21.pn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slide" Target="/ppt/slides/slide4.xml"/><Relationship Id="rId26" Type="http://schemas.openxmlformats.org/officeDocument/2006/relationships/theme" Target="../theme/theme3.xml"/><Relationship Id="rId25" Type="http://schemas.openxmlformats.org/officeDocument/2006/relationships/slideLayout" Target="../slideLayouts/slideLayout12.xml"/><Relationship Id="rId5" Type="http://schemas.openxmlformats.org/officeDocument/2006/relationships/slide" Target="/ppt/slides/slide2.xml"/><Relationship Id="rId6"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image" Target="../media/image12.png"/><Relationship Id="rId11" Type="http://schemas.openxmlformats.org/officeDocument/2006/relationships/slide" Target="/ppt/slides/slide5.xml"/><Relationship Id="rId10" Type="http://schemas.openxmlformats.org/officeDocument/2006/relationships/image" Target="../media/image11.png"/><Relationship Id="rId13" Type="http://schemas.openxmlformats.org/officeDocument/2006/relationships/slide" Target="/ppt/slides/slide8.xml"/><Relationship Id="rId12" Type="http://schemas.openxmlformats.org/officeDocument/2006/relationships/image" Target="../media/image14.png"/><Relationship Id="rId15" Type="http://schemas.openxmlformats.org/officeDocument/2006/relationships/slideLayout" Target="../slideLayouts/slideLayout2.xml"/><Relationship Id="rId14" Type="http://schemas.openxmlformats.org/officeDocument/2006/relationships/image" Target="../media/image9.png"/><Relationship Id="rId17" Type="http://schemas.openxmlformats.org/officeDocument/2006/relationships/slideLayout" Target="../slideLayouts/slideLayout4.xml"/><Relationship Id="rId16" Type="http://schemas.openxmlformats.org/officeDocument/2006/relationships/slideLayout" Target="../slideLayouts/slideLayout3.xml"/><Relationship Id="rId19" Type="http://schemas.openxmlformats.org/officeDocument/2006/relationships/slideLayout" Target="../slideLayouts/slideLayout6.xml"/><Relationship Id="rId1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8"/>
          <p:cNvPicPr preferRelativeResize="0"/>
          <p:nvPr/>
        </p:nvPicPr>
        <p:blipFill rotWithShape="1">
          <a:blip r:embed="rId2">
            <a:alphaModFix/>
          </a:blip>
          <a:srcRect b="0" l="0" r="0" t="0"/>
          <a:stretch/>
        </p:blipFill>
        <p:spPr>
          <a:xfrm>
            <a:off x="197124" y="400850"/>
            <a:ext cx="2039389" cy="1019695"/>
          </a:xfrm>
          <a:prstGeom prst="rect">
            <a:avLst/>
          </a:prstGeom>
          <a:noFill/>
          <a:ln>
            <a:noFill/>
          </a:ln>
        </p:spPr>
      </p:pic>
      <p:pic>
        <p:nvPicPr>
          <p:cNvPr id="7" name="Google Shape;7;p8">
            <a:hlinkClick action="ppaction://hlinksldjump" r:id="rId3"/>
          </p:cNvPr>
          <p:cNvPicPr preferRelativeResize="0"/>
          <p:nvPr/>
        </p:nvPicPr>
        <p:blipFill rotWithShape="1">
          <a:blip r:embed="rId4">
            <a:alphaModFix/>
          </a:blip>
          <a:srcRect b="0" l="0" r="0" t="0"/>
          <a:stretch/>
        </p:blipFill>
        <p:spPr>
          <a:xfrm>
            <a:off x="315118" y="1927567"/>
            <a:ext cx="1803400" cy="723900"/>
          </a:xfrm>
          <a:prstGeom prst="rect">
            <a:avLst/>
          </a:prstGeom>
          <a:noFill/>
          <a:ln>
            <a:noFill/>
          </a:ln>
        </p:spPr>
      </p:pic>
      <p:pic>
        <p:nvPicPr>
          <p:cNvPr id="8" name="Google Shape;8;p8">
            <a:hlinkClick action="ppaction://hlinksldjump" r:id="rId5"/>
          </p:cNvPr>
          <p:cNvPicPr preferRelativeResize="0"/>
          <p:nvPr/>
        </p:nvPicPr>
        <p:blipFill rotWithShape="1">
          <a:blip r:embed="rId6">
            <a:alphaModFix/>
          </a:blip>
          <a:srcRect b="0" l="0" r="0" t="0"/>
          <a:stretch/>
        </p:blipFill>
        <p:spPr>
          <a:xfrm>
            <a:off x="2819167" y="1927567"/>
            <a:ext cx="1803400" cy="723900"/>
          </a:xfrm>
          <a:prstGeom prst="rect">
            <a:avLst/>
          </a:prstGeom>
          <a:noFill/>
          <a:ln>
            <a:noFill/>
          </a:ln>
        </p:spPr>
      </p:pic>
      <p:pic>
        <p:nvPicPr>
          <p:cNvPr id="9" name="Google Shape;9;p8">
            <a:hlinkClick action="ppaction://hlinksldjump" r:id="rId7"/>
          </p:cNvPr>
          <p:cNvPicPr preferRelativeResize="0"/>
          <p:nvPr/>
        </p:nvPicPr>
        <p:blipFill rotWithShape="1">
          <a:blip r:embed="rId8">
            <a:alphaModFix/>
          </a:blip>
          <a:srcRect b="0" l="0" r="0" t="0"/>
          <a:stretch/>
        </p:blipFill>
        <p:spPr>
          <a:xfrm>
            <a:off x="7569433" y="1927567"/>
            <a:ext cx="1803400" cy="723900"/>
          </a:xfrm>
          <a:prstGeom prst="rect">
            <a:avLst/>
          </a:prstGeom>
          <a:noFill/>
          <a:ln>
            <a:noFill/>
          </a:ln>
        </p:spPr>
      </p:pic>
      <p:pic>
        <p:nvPicPr>
          <p:cNvPr id="10" name="Google Shape;10;p8">
            <a:hlinkClick action="ppaction://hlinksldjump" r:id="rId9"/>
          </p:cNvPr>
          <p:cNvPicPr preferRelativeResize="0"/>
          <p:nvPr/>
        </p:nvPicPr>
        <p:blipFill rotWithShape="1">
          <a:blip r:embed="rId10">
            <a:alphaModFix/>
          </a:blip>
          <a:srcRect b="0" l="0" r="0" t="0"/>
          <a:stretch/>
        </p:blipFill>
        <p:spPr>
          <a:xfrm>
            <a:off x="10073482" y="1927567"/>
            <a:ext cx="1803400" cy="723900"/>
          </a:xfrm>
          <a:prstGeom prst="rect">
            <a:avLst/>
          </a:prstGeom>
          <a:noFill/>
          <a:ln>
            <a:noFill/>
          </a:ln>
        </p:spPr>
      </p:pic>
      <p:pic>
        <p:nvPicPr>
          <p:cNvPr id="11" name="Google Shape;11;p8">
            <a:hlinkClick action="ppaction://hlinkshowjump?jump=nextslide"/>
          </p:cNvPr>
          <p:cNvPicPr preferRelativeResize="0"/>
          <p:nvPr/>
        </p:nvPicPr>
        <p:blipFill rotWithShape="1">
          <a:blip r:embed="rId11">
            <a:alphaModFix/>
          </a:blip>
          <a:srcRect b="0" l="0" r="0" t="0"/>
          <a:stretch/>
        </p:blipFill>
        <p:spPr>
          <a:xfrm>
            <a:off x="5379720" y="3624775"/>
            <a:ext cx="1432560" cy="396240"/>
          </a:xfrm>
          <a:prstGeom prst="rect">
            <a:avLst/>
          </a:prstGeom>
          <a:noFill/>
          <a:ln>
            <a:noFill/>
          </a:ln>
          <a:effectLst>
            <a:outerShdw blurRad="50800" rotWithShape="0" algn="tl" dir="2700000" dist="38100">
              <a:srgbClr val="000000">
                <a:alpha val="40000"/>
              </a:srgbClr>
            </a:outerShdw>
          </a:effectLst>
        </p:spPr>
      </p:pic>
      <p:grpSp>
        <p:nvGrpSpPr>
          <p:cNvPr id="12" name="Google Shape;12;p8"/>
          <p:cNvGrpSpPr/>
          <p:nvPr/>
        </p:nvGrpSpPr>
        <p:grpSpPr>
          <a:xfrm>
            <a:off x="2640003" y="2912198"/>
            <a:ext cx="2161727" cy="2160000"/>
            <a:chOff x="1720" y="1835"/>
            <a:chExt cx="1253" cy="1252"/>
          </a:xfrm>
        </p:grpSpPr>
        <p:sp>
          <p:nvSpPr>
            <p:cNvPr id="13" name="Google Shape;13;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 name="Google Shape;15;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 name="Google Shape;16;p8"/>
          <p:cNvGrpSpPr/>
          <p:nvPr/>
        </p:nvGrpSpPr>
        <p:grpSpPr>
          <a:xfrm>
            <a:off x="7390269" y="2932111"/>
            <a:ext cx="2161727" cy="2160000"/>
            <a:chOff x="1720" y="1835"/>
            <a:chExt cx="1253" cy="1252"/>
          </a:xfrm>
        </p:grpSpPr>
        <p:sp>
          <p:nvSpPr>
            <p:cNvPr id="17" name="Google Shape;17;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 name="Google Shape;18;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 name="Google Shape;20;p8"/>
          <p:cNvGrpSpPr/>
          <p:nvPr/>
        </p:nvGrpSpPr>
        <p:grpSpPr>
          <a:xfrm>
            <a:off x="9894318" y="2912198"/>
            <a:ext cx="2161727" cy="2160000"/>
            <a:chOff x="1720" y="1835"/>
            <a:chExt cx="1253" cy="1252"/>
          </a:xfrm>
        </p:grpSpPr>
        <p:sp>
          <p:nvSpPr>
            <p:cNvPr id="21" name="Google Shape;21;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 name="Google Shape;24;p8"/>
          <p:cNvGrpSpPr/>
          <p:nvPr/>
        </p:nvGrpSpPr>
        <p:grpSpPr>
          <a:xfrm>
            <a:off x="135955" y="2932111"/>
            <a:ext cx="2161727" cy="2160000"/>
            <a:chOff x="1720" y="1835"/>
            <a:chExt cx="1253" cy="1252"/>
          </a:xfrm>
        </p:grpSpPr>
        <p:sp>
          <p:nvSpPr>
            <p:cNvPr id="25" name="Google Shape;25;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 name="Google Shape;26;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 name="Google Shape;27;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 name="Google Shape;28;p8"/>
          <p:cNvGrpSpPr/>
          <p:nvPr/>
        </p:nvGrpSpPr>
        <p:grpSpPr>
          <a:xfrm>
            <a:off x="5162550" y="4986338"/>
            <a:ext cx="1866900" cy="1625600"/>
            <a:chOff x="3252" y="3141"/>
            <a:chExt cx="1176" cy="1024"/>
          </a:xfrm>
        </p:grpSpPr>
        <p:sp>
          <p:nvSpPr>
            <p:cNvPr id="29" name="Google Shape;29;p8"/>
            <p:cNvSpPr/>
            <p:nvPr/>
          </p:nvSpPr>
          <p:spPr>
            <a:xfrm>
              <a:off x="3252" y="3141"/>
              <a:ext cx="1176" cy="10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 name="Google Shape;30;p8"/>
            <p:cNvSpPr/>
            <p:nvPr/>
          </p:nvSpPr>
          <p:spPr>
            <a:xfrm>
              <a:off x="3389" y="4004"/>
              <a:ext cx="902" cy="149"/>
            </a:xfrm>
            <a:custGeom>
              <a:rect b="b" l="l" r="r" t="t"/>
              <a:pathLst>
                <a:path extrusionOk="0" h="349" w="1913">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8"/>
            <p:cNvSpPr/>
            <p:nvPr/>
          </p:nvSpPr>
          <p:spPr>
            <a:xfrm>
              <a:off x="3365" y="3987"/>
              <a:ext cx="959" cy="159"/>
            </a:xfrm>
            <a:custGeom>
              <a:rect b="b" l="l" r="r" t="t"/>
              <a:pathLst>
                <a:path extrusionOk="0" h="388" w="1953">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7" name="Shape 37"/>
        <p:cNvGrpSpPr/>
        <p:nvPr/>
      </p:nvGrpSpPr>
      <p:grpSpPr>
        <a:xfrm>
          <a:off x="0" y="0"/>
          <a:ext cx="0" cy="0"/>
          <a:chOff x="0" y="0"/>
          <a:chExt cx="0" cy="0"/>
        </a:xfrm>
      </p:grpSpPr>
      <p:pic>
        <p:nvPicPr>
          <p:cNvPr id="38" name="Google Shape;38;p10">
            <a:hlinkClick action="ppaction://hlinkshowjump?jump=firstslide"/>
          </p:cNvPr>
          <p:cNvPicPr preferRelativeResize="0"/>
          <p:nvPr/>
        </p:nvPicPr>
        <p:blipFill rotWithShape="1">
          <a:blip r:embed="rId2">
            <a:alphaModFix/>
          </a:blip>
          <a:srcRect b="0" l="0" r="0" t="0"/>
          <a:stretch/>
        </p:blipFill>
        <p:spPr>
          <a:xfrm>
            <a:off x="11416375" y="2263000"/>
            <a:ext cx="213360" cy="213360"/>
          </a:xfrm>
          <a:prstGeom prst="rect">
            <a:avLst/>
          </a:prstGeom>
          <a:noFill/>
          <a:ln>
            <a:noFill/>
          </a:ln>
        </p:spPr>
      </p:pic>
      <p:pic>
        <p:nvPicPr>
          <p:cNvPr id="39" name="Google Shape;39;p10">
            <a:hlinkClick action="ppaction://hlinkshowjump?jump=nextslide"/>
          </p:cNvPr>
          <p:cNvPicPr preferRelativeResize="0"/>
          <p:nvPr/>
        </p:nvPicPr>
        <p:blipFill rotWithShape="1">
          <a:blip r:embed="rId3">
            <a:alphaModFix/>
          </a:blip>
          <a:srcRect b="0" l="0" r="0" t="0"/>
          <a:stretch/>
        </p:blipFill>
        <p:spPr>
          <a:xfrm>
            <a:off x="11629735" y="4211192"/>
            <a:ext cx="209550" cy="209550"/>
          </a:xfrm>
          <a:prstGeom prst="rect">
            <a:avLst/>
          </a:prstGeom>
          <a:noFill/>
          <a:ln>
            <a:noFill/>
          </a:ln>
        </p:spPr>
      </p:pic>
      <p:pic>
        <p:nvPicPr>
          <p:cNvPr id="40" name="Google Shape;40;p10">
            <a:hlinkClick action="ppaction://hlinkshowjump?jump=previousslide"/>
          </p:cNvPr>
          <p:cNvPicPr preferRelativeResize="0"/>
          <p:nvPr/>
        </p:nvPicPr>
        <p:blipFill rotWithShape="1">
          <a:blip r:embed="rId4">
            <a:alphaModFix/>
          </a:blip>
          <a:srcRect b="0" l="0" r="0" t="0"/>
          <a:stretch/>
        </p:blipFill>
        <p:spPr>
          <a:xfrm>
            <a:off x="11206825" y="4216497"/>
            <a:ext cx="209550" cy="209550"/>
          </a:xfrm>
          <a:prstGeom prst="rect">
            <a:avLst/>
          </a:prstGeom>
          <a:noFill/>
          <a:ln>
            <a:noFill/>
          </a:ln>
        </p:spPr>
      </p:pic>
      <p:grpSp>
        <p:nvGrpSpPr>
          <p:cNvPr id="41" name="Google Shape;41;p10"/>
          <p:cNvGrpSpPr/>
          <p:nvPr/>
        </p:nvGrpSpPr>
        <p:grpSpPr>
          <a:xfrm>
            <a:off x="11020425" y="5397501"/>
            <a:ext cx="1008063" cy="1219199"/>
            <a:chOff x="6942" y="3400"/>
            <a:chExt cx="635" cy="768"/>
          </a:xfrm>
        </p:grpSpPr>
        <p:sp>
          <p:nvSpPr>
            <p:cNvPr id="42" name="Google Shape;42;p10"/>
            <p:cNvSpPr/>
            <p:nvPr/>
          </p:nvSpPr>
          <p:spPr>
            <a:xfrm>
              <a:off x="6942" y="3403"/>
              <a:ext cx="632" cy="7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 name="Google Shape;43;p10"/>
            <p:cNvSpPr/>
            <p:nvPr/>
          </p:nvSpPr>
          <p:spPr>
            <a:xfrm>
              <a:off x="6949" y="4028"/>
              <a:ext cx="621" cy="133"/>
            </a:xfrm>
            <a:custGeom>
              <a:rect b="b" l="l" r="r" t="t"/>
              <a:pathLst>
                <a:path extrusionOk="0" h="397" w="1849">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 name="Google Shape;44;p10"/>
            <p:cNvSpPr/>
            <p:nvPr/>
          </p:nvSpPr>
          <p:spPr>
            <a:xfrm>
              <a:off x="6942" y="4022"/>
              <a:ext cx="635" cy="146"/>
            </a:xfrm>
            <a:custGeom>
              <a:rect b="b" l="l" r="r" t="t"/>
              <a:pathLst>
                <a:path extrusionOk="0" h="436" w="1889">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10"/>
            <p:cNvSpPr/>
            <p:nvPr/>
          </p:nvSpPr>
          <p:spPr>
            <a:xfrm>
              <a:off x="7000" y="3407"/>
              <a:ext cx="518" cy="516"/>
            </a:xfrm>
            <a:custGeom>
              <a:rect b="b" l="l" r="r" t="t"/>
              <a:pathLst>
                <a:path extrusionOk="0" h="1542" w="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10"/>
            <p:cNvSpPr/>
            <p:nvPr/>
          </p:nvSpPr>
          <p:spPr>
            <a:xfrm>
              <a:off x="6993" y="3400"/>
              <a:ext cx="532" cy="530"/>
            </a:xfrm>
            <a:custGeom>
              <a:rect b="b" l="l" r="r" t="t"/>
              <a:pathLst>
                <a:path extrusionOk="0" h="1581" w="1582">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7" name="Google Shape;47;p10">
            <a:hlinkClick action="ppaction://hlinksldjump" r:id="rId5"/>
          </p:cNvPr>
          <p:cNvPicPr preferRelativeResize="0"/>
          <p:nvPr/>
        </p:nvPicPr>
        <p:blipFill rotWithShape="1">
          <a:blip r:embed="rId6">
            <a:alphaModFix/>
          </a:blip>
          <a:srcRect b="0" l="0" r="0" t="0"/>
          <a:stretch/>
        </p:blipFill>
        <p:spPr>
          <a:xfrm>
            <a:off x="11060217" y="2647996"/>
            <a:ext cx="933450" cy="184150"/>
          </a:xfrm>
          <a:prstGeom prst="rect">
            <a:avLst/>
          </a:prstGeom>
          <a:noFill/>
          <a:ln>
            <a:noFill/>
          </a:ln>
        </p:spPr>
      </p:pic>
      <p:pic>
        <p:nvPicPr>
          <p:cNvPr id="48" name="Google Shape;48;p10">
            <a:hlinkClick action="ppaction://hlinksldjump" r:id="rId7"/>
          </p:cNvPr>
          <p:cNvPicPr preferRelativeResize="0"/>
          <p:nvPr/>
        </p:nvPicPr>
        <p:blipFill rotWithShape="1">
          <a:blip r:embed="rId8">
            <a:alphaModFix/>
          </a:blip>
          <a:srcRect b="0" l="0" r="0" t="0"/>
          <a:stretch/>
        </p:blipFill>
        <p:spPr>
          <a:xfrm>
            <a:off x="11060217" y="2954826"/>
            <a:ext cx="933450" cy="184150"/>
          </a:xfrm>
          <a:prstGeom prst="rect">
            <a:avLst/>
          </a:prstGeom>
          <a:noFill/>
          <a:ln>
            <a:noFill/>
          </a:ln>
        </p:spPr>
      </p:pic>
      <p:pic>
        <p:nvPicPr>
          <p:cNvPr id="49" name="Google Shape;49;p10">
            <a:hlinkClick action="ppaction://hlinksldjump" r:id="rId9"/>
          </p:cNvPr>
          <p:cNvPicPr preferRelativeResize="0"/>
          <p:nvPr/>
        </p:nvPicPr>
        <p:blipFill rotWithShape="1">
          <a:blip r:embed="rId10">
            <a:alphaModFix/>
          </a:blip>
          <a:srcRect b="0" l="0" r="0" t="0"/>
          <a:stretch/>
        </p:blipFill>
        <p:spPr>
          <a:xfrm>
            <a:off x="11060217" y="3261656"/>
            <a:ext cx="933450" cy="184150"/>
          </a:xfrm>
          <a:prstGeom prst="rect">
            <a:avLst/>
          </a:prstGeom>
          <a:noFill/>
          <a:ln>
            <a:noFill/>
          </a:ln>
        </p:spPr>
      </p:pic>
      <p:pic>
        <p:nvPicPr>
          <p:cNvPr id="50" name="Google Shape;50;p10">
            <a:hlinkClick action="ppaction://hlinksldjump" r:id="rId11"/>
          </p:cNvPr>
          <p:cNvPicPr preferRelativeResize="0"/>
          <p:nvPr/>
        </p:nvPicPr>
        <p:blipFill rotWithShape="1">
          <a:blip r:embed="rId12">
            <a:alphaModFix/>
          </a:blip>
          <a:srcRect b="0" l="0" r="0" t="0"/>
          <a:stretch/>
        </p:blipFill>
        <p:spPr>
          <a:xfrm>
            <a:off x="11060217" y="3568486"/>
            <a:ext cx="933450" cy="184150"/>
          </a:xfrm>
          <a:prstGeom prst="rect">
            <a:avLst/>
          </a:prstGeom>
          <a:noFill/>
          <a:ln>
            <a:noFill/>
          </a:ln>
        </p:spPr>
      </p:pic>
      <p:pic>
        <p:nvPicPr>
          <p:cNvPr id="51" name="Google Shape;51;p10">
            <a:hlinkClick action="ppaction://hlinksldjump" r:id="rId13"/>
          </p:cNvPr>
          <p:cNvPicPr preferRelativeResize="0"/>
          <p:nvPr/>
        </p:nvPicPr>
        <p:blipFill rotWithShape="1">
          <a:blip r:embed="rId14">
            <a:alphaModFix/>
          </a:blip>
          <a:srcRect b="0" l="0" r="0" t="0"/>
          <a:stretch/>
        </p:blipFill>
        <p:spPr>
          <a:xfrm>
            <a:off x="11060217" y="3872988"/>
            <a:ext cx="933450" cy="1841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 id="2147483660" r:id="rId24"/>
    <p:sldLayoutId id="214748366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
          <p:cNvSpPr txBox="1"/>
          <p:nvPr/>
        </p:nvSpPr>
        <p:spPr>
          <a:xfrm>
            <a:off x="2682932" y="278271"/>
            <a:ext cx="6826200" cy="14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rPr>
              <a:t>The Effects of Uniform Prior and Event Definition Criteria on the NET-VISA Bulletin</a:t>
            </a:r>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lang="en-US" sz="1800">
                <a:solidFill>
                  <a:schemeClr val="lt1"/>
                </a:solidFill>
              </a:rPr>
              <a:t>Nimar Arora</a:t>
            </a:r>
            <a:endParaRPr/>
          </a:p>
          <a:p>
            <a:pPr indent="0" lvl="0" marL="0" marR="0" rtl="0" algn="ctr">
              <a:spcBef>
                <a:spcPts val="0"/>
              </a:spcBef>
              <a:spcAft>
                <a:spcPts val="0"/>
              </a:spcAft>
              <a:buNone/>
            </a:pPr>
            <a:r>
              <a:rPr lang="en-US">
                <a:solidFill>
                  <a:schemeClr val="lt1"/>
                </a:solidFill>
              </a:rPr>
              <a:t>Bayesian Logic, Inc.</a:t>
            </a:r>
            <a:endParaRPr/>
          </a:p>
        </p:txBody>
      </p:sp>
      <p:sp>
        <p:nvSpPr>
          <p:cNvPr id="126" name="Google Shape;126;p1"/>
          <p:cNvSpPr txBox="1"/>
          <p:nvPr/>
        </p:nvSpPr>
        <p:spPr>
          <a:xfrm>
            <a:off x="178629" y="2958859"/>
            <a:ext cx="2086776" cy="2066221"/>
          </a:xfrm>
          <a:prstGeom prst="rect">
            <a:avLst/>
          </a:prstGeom>
          <a:noFill/>
          <a:ln>
            <a:noFill/>
          </a:ln>
        </p:spPr>
        <p:txBody>
          <a:bodyPr anchorCtr="1" anchor="ctr" bIns="108000" lIns="108000" spcFirstLastPara="1" rIns="108000" wrap="square" tIns="108000">
            <a:normAutofit lnSpcReduction="20000"/>
          </a:bodyPr>
          <a:lstStyle/>
          <a:p>
            <a:pPr indent="0" lvl="0" marL="0" marR="0" rtl="0" algn="ctr">
              <a:lnSpc>
                <a:spcPct val="90000"/>
              </a:lnSpc>
              <a:spcBef>
                <a:spcPts val="0"/>
              </a:spcBef>
              <a:spcAft>
                <a:spcPts val="0"/>
              </a:spcAft>
              <a:buClr>
                <a:schemeClr val="dk1"/>
              </a:buClr>
              <a:buSzPts val="1200"/>
              <a:buFont typeface="Arial"/>
              <a:buNone/>
            </a:pPr>
            <a:r>
              <a:rPr lang="en-US" sz="1200">
                <a:solidFill>
                  <a:schemeClr val="dk1"/>
                </a:solidFill>
              </a:rPr>
              <a:t>A common criticism for NET-VISA in past years has been that it uses an event location prior which somehow induces a bias in event formation. Also, the fact that NET-VISA doesn’t use the Event Definition Criteria (EDC) gives it an advantage over GA and </a:t>
            </a:r>
            <a:r>
              <a:rPr lang="en-US" sz="1200">
                <a:solidFill>
                  <a:schemeClr val="dk1"/>
                </a:solidFill>
              </a:rPr>
              <a:t>hence</a:t>
            </a:r>
            <a:r>
              <a:rPr lang="en-US" sz="1200">
                <a:solidFill>
                  <a:schemeClr val="dk1"/>
                </a:solidFill>
              </a:rPr>
              <a:t> the comparisons with GA are unfair. In this work we dispel both of these myths.</a:t>
            </a:r>
            <a:endParaRPr/>
          </a:p>
        </p:txBody>
      </p:sp>
      <p:sp>
        <p:nvSpPr>
          <p:cNvPr id="127" name="Google Shape;127;p1"/>
          <p:cNvSpPr txBox="1"/>
          <p:nvPr/>
        </p:nvSpPr>
        <p:spPr>
          <a:xfrm>
            <a:off x="5338029" y="6313980"/>
            <a:ext cx="1531435" cy="28052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P</a:t>
            </a:r>
            <a:r>
              <a:rPr b="1" lang="en-US" sz="1200">
                <a:solidFill>
                  <a:schemeClr val="lt1"/>
                </a:solidFill>
              </a:rPr>
              <a:t>3.5-892</a:t>
            </a:r>
            <a:endParaRPr b="1" sz="1200">
              <a:solidFill>
                <a:schemeClr val="lt1"/>
              </a:solidFill>
              <a:latin typeface="Arial"/>
              <a:ea typeface="Arial"/>
              <a:cs typeface="Arial"/>
              <a:sym typeface="Arial"/>
            </a:endParaRPr>
          </a:p>
        </p:txBody>
      </p:sp>
      <p:sp>
        <p:nvSpPr>
          <p:cNvPr id="128" name="Google Shape;128;p1"/>
          <p:cNvSpPr txBox="1"/>
          <p:nvPr/>
        </p:nvSpPr>
        <p:spPr>
          <a:xfrm>
            <a:off x="2682932" y="2958859"/>
            <a:ext cx="2086776" cy="2066221"/>
          </a:xfrm>
          <a:prstGeom prst="rect">
            <a:avLst/>
          </a:prstGeom>
          <a:noFill/>
          <a:ln>
            <a:noFill/>
          </a:ln>
        </p:spPr>
        <p:txBody>
          <a:bodyPr anchorCtr="1" anchor="ctr" bIns="108000" lIns="108000" spcFirstLastPara="1" rIns="108000" wrap="square" tIns="108000">
            <a:normAutofit fontScale="92500" lnSpcReduction="10000"/>
          </a:bodyPr>
          <a:lstStyle/>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We analyzed IDC data from Jan 1, 2017 to July 1 2017 using various versions of NET-VISA as well as GA (Global Assoc). The versions of NET-VISA were</a:t>
            </a:r>
            <a:endParaRPr sz="1200">
              <a:solidFill>
                <a:schemeClr val="dk1"/>
              </a:solidFill>
            </a:endParaRPr>
          </a:p>
          <a:p>
            <a:pPr indent="-299085" lvl="0" marL="457200" marR="0" rtl="0" algn="l">
              <a:lnSpc>
                <a:spcPct val="90000"/>
              </a:lnSpc>
              <a:spcBef>
                <a:spcPts val="0"/>
              </a:spcBef>
              <a:spcAft>
                <a:spcPts val="0"/>
              </a:spcAft>
              <a:buClr>
                <a:schemeClr val="dk1"/>
              </a:buClr>
              <a:buSzPct val="100000"/>
              <a:buChar char="-"/>
            </a:pPr>
            <a:r>
              <a:rPr lang="en-US" sz="1200">
                <a:solidFill>
                  <a:schemeClr val="dk1"/>
                </a:solidFill>
              </a:rPr>
              <a:t>plain NET-VISA (NV)</a:t>
            </a:r>
            <a:endParaRPr sz="1200">
              <a:solidFill>
                <a:schemeClr val="dk1"/>
              </a:solidFill>
            </a:endParaRPr>
          </a:p>
          <a:p>
            <a:pPr indent="-299085" lvl="0" marL="457200" marR="0" rtl="0" algn="l">
              <a:lnSpc>
                <a:spcPct val="90000"/>
              </a:lnSpc>
              <a:spcBef>
                <a:spcPts val="0"/>
              </a:spcBef>
              <a:spcAft>
                <a:spcPts val="0"/>
              </a:spcAft>
              <a:buClr>
                <a:schemeClr val="dk1"/>
              </a:buClr>
              <a:buSzPct val="100000"/>
              <a:buChar char="-"/>
            </a:pPr>
            <a:r>
              <a:rPr lang="en-US" sz="1200">
                <a:solidFill>
                  <a:schemeClr val="dk1"/>
                </a:solidFill>
              </a:rPr>
              <a:t>NV with a Uniform Location (UL) prior</a:t>
            </a:r>
            <a:endParaRPr sz="1200">
              <a:solidFill>
                <a:schemeClr val="dk1"/>
              </a:solidFill>
            </a:endParaRPr>
          </a:p>
          <a:p>
            <a:pPr indent="-299085" lvl="0" marL="457200" marR="0" rtl="0" algn="l">
              <a:lnSpc>
                <a:spcPct val="90000"/>
              </a:lnSpc>
              <a:spcBef>
                <a:spcPts val="0"/>
              </a:spcBef>
              <a:spcAft>
                <a:spcPts val="0"/>
              </a:spcAft>
              <a:buClr>
                <a:schemeClr val="dk1"/>
              </a:buClr>
              <a:buSzPct val="100000"/>
              <a:buChar char="-"/>
            </a:pPr>
            <a:r>
              <a:rPr lang="en-US" sz="1200">
                <a:solidFill>
                  <a:schemeClr val="dk1"/>
                </a:solidFill>
              </a:rPr>
              <a:t>NV with the EDC</a:t>
            </a:r>
            <a:endParaRPr sz="1200">
              <a:solidFill>
                <a:schemeClr val="dk1"/>
              </a:solidFill>
            </a:endParaRPr>
          </a:p>
          <a:p>
            <a:pPr indent="-299085" lvl="0" marL="457200" marR="0" rtl="0" algn="l">
              <a:lnSpc>
                <a:spcPct val="90000"/>
              </a:lnSpc>
              <a:spcBef>
                <a:spcPts val="0"/>
              </a:spcBef>
              <a:spcAft>
                <a:spcPts val="0"/>
              </a:spcAft>
              <a:buClr>
                <a:schemeClr val="dk1"/>
              </a:buClr>
              <a:buSzPct val="100000"/>
              <a:buChar char="-"/>
            </a:pPr>
            <a:r>
              <a:rPr lang="en-US" sz="1200">
                <a:solidFill>
                  <a:schemeClr val="dk1"/>
                </a:solidFill>
              </a:rPr>
              <a:t>NV with UL + EDC</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p:txBody>
      </p:sp>
      <p:sp>
        <p:nvSpPr>
          <p:cNvPr id="129" name="Google Shape;129;p1"/>
          <p:cNvSpPr txBox="1"/>
          <p:nvPr/>
        </p:nvSpPr>
        <p:spPr>
          <a:xfrm>
            <a:off x="7422294" y="2958858"/>
            <a:ext cx="2086773" cy="2066221"/>
          </a:xfrm>
          <a:prstGeom prst="rect">
            <a:avLst/>
          </a:prstGeom>
          <a:noFill/>
          <a:ln>
            <a:noFill/>
          </a:ln>
        </p:spPr>
        <p:txBody>
          <a:bodyPr anchorCtr="1" anchor="ctr" bIns="108000" lIns="108000" spcFirstLastPara="1" rIns="108000" wrap="square" tIns="108000">
            <a:normAutofit fontScale="77500" lnSpcReduction="10000"/>
          </a:bodyPr>
          <a:lstStyle/>
          <a:p>
            <a:pPr indent="0" lvl="0" marL="0" marR="0" rtl="0" algn="ctr">
              <a:lnSpc>
                <a:spcPct val="90000"/>
              </a:lnSpc>
              <a:spcBef>
                <a:spcPts val="0"/>
              </a:spcBef>
              <a:spcAft>
                <a:spcPts val="0"/>
              </a:spcAft>
              <a:buClr>
                <a:schemeClr val="dk1"/>
              </a:buClr>
              <a:buSzPct val="100000"/>
              <a:buFont typeface="Arial"/>
              <a:buNone/>
            </a:pPr>
            <a:r>
              <a:rPr lang="en-US" sz="1200">
                <a:solidFill>
                  <a:schemeClr val="dk1"/>
                </a:solidFill>
              </a:rPr>
              <a:t>The introduction of EDC causes the bulletin to produce far fewer events, even less than the current GA (or SEL3) bulletin, while having higher overlap with LEB and REB. However, the overlap is less than the current NET-VISA model. Introducing uniform location causes the NET-VISA bulletin to produce many more events and a higher overlap with LEB and REB, but at the cost of very many spurious events. Introducing both EDC and uniform location produces results that are similar but worse than the current NET-VISA model.</a:t>
            </a:r>
            <a:endParaRPr/>
          </a:p>
        </p:txBody>
      </p:sp>
      <p:sp>
        <p:nvSpPr>
          <p:cNvPr id="130" name="Google Shape;130;p1"/>
          <p:cNvSpPr txBox="1"/>
          <p:nvPr/>
        </p:nvSpPr>
        <p:spPr>
          <a:xfrm>
            <a:off x="9926597" y="2958859"/>
            <a:ext cx="2086773" cy="2066220"/>
          </a:xfrm>
          <a:prstGeom prst="rect">
            <a:avLst/>
          </a:prstGeom>
          <a:noFill/>
          <a:ln>
            <a:noFill/>
          </a:ln>
        </p:spPr>
        <p:txBody>
          <a:bodyPr anchorCtr="1" anchor="ctr" bIns="108000" lIns="108000" spcFirstLastPara="1" rIns="108000" wrap="square" tIns="108000">
            <a:normAutofit lnSpcReduction="20000"/>
          </a:bodyPr>
          <a:lstStyle/>
          <a:p>
            <a:pPr indent="0" lvl="0" marL="0" marR="0" rtl="0" algn="ctr">
              <a:lnSpc>
                <a:spcPct val="90000"/>
              </a:lnSpc>
              <a:spcBef>
                <a:spcPts val="0"/>
              </a:spcBef>
              <a:spcAft>
                <a:spcPts val="0"/>
              </a:spcAft>
              <a:buClr>
                <a:schemeClr val="dk1"/>
              </a:buClr>
              <a:buSzPts val="1200"/>
              <a:buFont typeface="Arial"/>
              <a:buNone/>
            </a:pPr>
            <a:r>
              <a:rPr lang="en-US" sz="1200">
                <a:solidFill>
                  <a:schemeClr val="dk1"/>
                </a:solidFill>
              </a:rPr>
              <a:t>The NET-VISA model naturally produces an event bulletin with high overlap with LEB and REB while producing few spurious events. On the one hand there is nothing to be gained by adding UL or EDC and on the other hand even with the EDC the performance of NET-VISA is far superior to that of GA.</a:t>
            </a:r>
            <a:endParaRPr/>
          </a:p>
        </p:txBody>
      </p:sp>
      <p:sp>
        <p:nvSpPr>
          <p:cNvPr id="131" name="Google Shape;131;p1"/>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32" name="Google Shape;132;p1"/>
          <p:cNvPicPr preferRelativeResize="0"/>
          <p:nvPr/>
        </p:nvPicPr>
        <p:blipFill rotWithShape="1">
          <a:blip r:embed="rId3">
            <a:alphaModFix/>
          </a:blip>
          <a:srcRect b="0" l="0" r="0" t="0"/>
          <a:stretch/>
        </p:blipFill>
        <p:spPr>
          <a:xfrm>
            <a:off x="9509125" y="0"/>
            <a:ext cx="2682874" cy="11532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rPr>
              <a:t>Key Questions</a:t>
            </a:r>
            <a:endParaRPr sz="4800">
              <a:solidFill>
                <a:schemeClr val="lt1"/>
              </a:solidFill>
              <a:latin typeface="Arial"/>
              <a:ea typeface="Arial"/>
              <a:cs typeface="Arial"/>
              <a:sym typeface="Arial"/>
            </a:endParaRPr>
          </a:p>
        </p:txBody>
      </p:sp>
      <p:sp>
        <p:nvSpPr>
          <p:cNvPr id="138" name="Google Shape;138;p2"/>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3.5-892</a:t>
            </a:r>
            <a:endParaRPr b="1" sz="2400">
              <a:solidFill>
                <a:schemeClr val="lt1"/>
              </a:solidFill>
              <a:latin typeface="Arial"/>
              <a:ea typeface="Arial"/>
              <a:cs typeface="Arial"/>
              <a:sym typeface="Arial"/>
            </a:endParaRPr>
          </a:p>
        </p:txBody>
      </p:sp>
      <p:sp>
        <p:nvSpPr>
          <p:cNvPr id="139" name="Google Shape;139;p2"/>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40" name="Google Shape;140;p2"/>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sp>
        <p:nvSpPr>
          <p:cNvPr id="141" name="Google Shape;141;p2"/>
          <p:cNvSpPr txBox="1"/>
          <p:nvPr/>
        </p:nvSpPr>
        <p:spPr>
          <a:xfrm>
            <a:off x="172200" y="1262825"/>
            <a:ext cx="9918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Authors:  Nimar Arora (Bayesian Logic, Inc.), Geeta Arora (Bayesian Logic Inc.), Noriyuki Kushida (CTBTO Preparatory Commission), Ronan Le Bras (Former CTBTO Preparatory Commission)</a:t>
            </a:r>
            <a:endParaRPr/>
          </a:p>
        </p:txBody>
      </p:sp>
      <p:sp>
        <p:nvSpPr>
          <p:cNvPr id="142" name="Google Shape;142;p2"/>
          <p:cNvSpPr txBox="1"/>
          <p:nvPr/>
        </p:nvSpPr>
        <p:spPr>
          <a:xfrm>
            <a:off x="287000" y="2009050"/>
            <a:ext cx="9918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t>We attempt to answer two questions in this work.</a:t>
            </a:r>
            <a:endParaRPr i="1" sz="3000"/>
          </a:p>
        </p:txBody>
      </p:sp>
      <p:sp>
        <p:nvSpPr>
          <p:cNvPr id="143" name="Google Shape;143;p2"/>
          <p:cNvSpPr txBox="1"/>
          <p:nvPr/>
        </p:nvSpPr>
        <p:spPr>
          <a:xfrm>
            <a:off x="605350" y="3054562"/>
            <a:ext cx="4695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What is the effect of the NET-VISA event location prior on the resultant NET-VISA bulletin?</a:t>
            </a:r>
            <a:endParaRPr sz="1800"/>
          </a:p>
        </p:txBody>
      </p:sp>
      <p:pic>
        <p:nvPicPr>
          <p:cNvPr id="144" name="Google Shape;144;p2"/>
          <p:cNvPicPr preferRelativeResize="0"/>
          <p:nvPr/>
        </p:nvPicPr>
        <p:blipFill>
          <a:blip r:embed="rId4">
            <a:alphaModFix/>
          </a:blip>
          <a:stretch>
            <a:fillRect/>
          </a:stretch>
        </p:blipFill>
        <p:spPr>
          <a:xfrm>
            <a:off x="5889375" y="2655550"/>
            <a:ext cx="3590424" cy="2175475"/>
          </a:xfrm>
          <a:prstGeom prst="rect">
            <a:avLst/>
          </a:prstGeom>
          <a:noFill/>
          <a:ln>
            <a:noFill/>
          </a:ln>
        </p:spPr>
      </p:pic>
      <p:sp>
        <p:nvSpPr>
          <p:cNvPr id="145" name="Google Shape;145;p2"/>
          <p:cNvSpPr txBox="1"/>
          <p:nvPr/>
        </p:nvSpPr>
        <p:spPr>
          <a:xfrm>
            <a:off x="605350" y="4940500"/>
            <a:ext cx="4867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What if we filter out NET-VISA events that don’t satisfy the EDC (Event Definition Criteria)?</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rPr>
              <a:t>Why these specific questions?</a:t>
            </a:r>
            <a:endParaRPr sz="4800">
              <a:solidFill>
                <a:schemeClr val="lt1"/>
              </a:solidFill>
              <a:latin typeface="Arial"/>
              <a:ea typeface="Arial"/>
              <a:cs typeface="Arial"/>
              <a:sym typeface="Arial"/>
            </a:endParaRPr>
          </a:p>
        </p:txBody>
      </p:sp>
      <p:sp>
        <p:nvSpPr>
          <p:cNvPr id="151" name="Google Shape;151;p3"/>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3.5-892</a:t>
            </a:r>
            <a:endParaRPr b="1" sz="2400">
              <a:solidFill>
                <a:schemeClr val="lt1"/>
              </a:solidFill>
              <a:latin typeface="Arial"/>
              <a:ea typeface="Arial"/>
              <a:cs typeface="Arial"/>
              <a:sym typeface="Arial"/>
            </a:endParaRPr>
          </a:p>
        </p:txBody>
      </p:sp>
      <p:sp>
        <p:nvSpPr>
          <p:cNvPr id="152" name="Google Shape;152;p3"/>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53" name="Google Shape;153;p3"/>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sp>
        <p:nvSpPr>
          <p:cNvPr id="154" name="Google Shape;154;p3"/>
          <p:cNvSpPr txBox="1"/>
          <p:nvPr/>
        </p:nvSpPr>
        <p:spPr>
          <a:xfrm>
            <a:off x="424775" y="1536813"/>
            <a:ext cx="9723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Regarding the Event Location Prior, A frequent concern is that this can somehow bias NET-VISA towards producing more events in certain parts of the world where there is a historic record of natural seismicity.</a:t>
            </a:r>
            <a:endParaRPr sz="1800"/>
          </a:p>
        </p:txBody>
      </p:sp>
      <p:sp>
        <p:nvSpPr>
          <p:cNvPr id="155" name="Google Shape;155;p3"/>
          <p:cNvSpPr txBox="1"/>
          <p:nvPr/>
        </p:nvSpPr>
        <p:spPr>
          <a:xfrm>
            <a:off x="424775" y="2921100"/>
            <a:ext cx="9528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Regarding the Event Definition Criteria, Since this is used by the existing GA (Global Association) algorithm there is a concern that we are making an unfair comparison with GA which has to abide by the EDC.</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rPr>
              <a:t>The Experiment</a:t>
            </a:r>
            <a:endParaRPr sz="4800">
              <a:solidFill>
                <a:schemeClr val="lt1"/>
              </a:solidFill>
              <a:latin typeface="Arial"/>
              <a:ea typeface="Arial"/>
              <a:cs typeface="Arial"/>
              <a:sym typeface="Arial"/>
            </a:endParaRPr>
          </a:p>
        </p:txBody>
      </p:sp>
      <p:sp>
        <p:nvSpPr>
          <p:cNvPr id="161" name="Google Shape;161;p4"/>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3.5-892</a:t>
            </a:r>
            <a:endParaRPr b="1" sz="2400">
              <a:solidFill>
                <a:schemeClr val="lt1"/>
              </a:solidFill>
              <a:latin typeface="Arial"/>
              <a:ea typeface="Arial"/>
              <a:cs typeface="Arial"/>
              <a:sym typeface="Arial"/>
            </a:endParaRPr>
          </a:p>
        </p:txBody>
      </p:sp>
      <p:sp>
        <p:nvSpPr>
          <p:cNvPr id="162" name="Google Shape;162;p4"/>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63" name="Google Shape;163;p4"/>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sp>
        <p:nvSpPr>
          <p:cNvPr id="164" name="Google Shape;164;p4"/>
          <p:cNvSpPr txBox="1"/>
          <p:nvPr/>
        </p:nvSpPr>
        <p:spPr>
          <a:xfrm>
            <a:off x="390325" y="1607225"/>
            <a:ext cx="99762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We ran NET-VISA on the IDC data for 2017 in 3 configurations.</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US" sz="1800"/>
              <a:t>Plain NET-VISA (NV)</a:t>
            </a:r>
            <a:endParaRPr sz="1800"/>
          </a:p>
          <a:p>
            <a:pPr indent="-342900" lvl="0" marL="457200" rtl="0" algn="l">
              <a:spcBef>
                <a:spcPts val="0"/>
              </a:spcBef>
              <a:spcAft>
                <a:spcPts val="0"/>
              </a:spcAft>
              <a:buSzPts val="1800"/>
              <a:buChar char="-"/>
            </a:pPr>
            <a:r>
              <a:rPr lang="en-US" sz="1800"/>
              <a:t>NV with a uniform event location prior (UL). The value of the prior was set to the maximum value on earth that is used in the plain NET-VISA model.</a:t>
            </a:r>
            <a:endParaRPr sz="1800"/>
          </a:p>
          <a:p>
            <a:pPr indent="-342900" lvl="0" marL="457200" rtl="0" algn="l">
              <a:spcBef>
                <a:spcPts val="0"/>
              </a:spcBef>
              <a:spcAft>
                <a:spcPts val="0"/>
              </a:spcAft>
              <a:buSzPts val="1800"/>
              <a:buChar char="-"/>
            </a:pPr>
            <a:r>
              <a:rPr lang="en-US" sz="1800"/>
              <a:t>NV bulletin filtered with the Event Definition Criteria (EDC)</a:t>
            </a:r>
            <a:endParaRPr sz="1800"/>
          </a:p>
          <a:p>
            <a:pPr indent="-342900" lvl="0" marL="457200" rtl="0" algn="l">
              <a:spcBef>
                <a:spcPts val="0"/>
              </a:spcBef>
              <a:spcAft>
                <a:spcPts val="0"/>
              </a:spcAft>
              <a:buSzPts val="1800"/>
              <a:buChar char="-"/>
            </a:pPr>
            <a:r>
              <a:rPr lang="en-US" sz="1800"/>
              <a:t>NV with both UL and EDC</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These bulletins were compared with Global Association (current SEL3 bulletin).</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We used LEB or REB as the reference and computed overlap and inconsistency with the reference bulletin.</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rPr>
              <a:t>Results</a:t>
            </a:r>
            <a:endParaRPr sz="1800">
              <a:solidFill>
                <a:schemeClr val="lt1"/>
              </a:solidFill>
            </a:endParaRPr>
          </a:p>
        </p:txBody>
      </p:sp>
      <p:sp>
        <p:nvSpPr>
          <p:cNvPr id="170" name="Google Shape;170;p5"/>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3.5-892</a:t>
            </a:r>
            <a:endParaRPr b="1" sz="2400">
              <a:solidFill>
                <a:schemeClr val="lt1"/>
              </a:solidFill>
              <a:latin typeface="Arial"/>
              <a:ea typeface="Arial"/>
              <a:cs typeface="Arial"/>
              <a:sym typeface="Arial"/>
            </a:endParaRPr>
          </a:p>
        </p:txBody>
      </p:sp>
      <p:sp>
        <p:nvSpPr>
          <p:cNvPr id="171" name="Google Shape;171;p5"/>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72" name="Google Shape;172;p5"/>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pic>
        <p:nvPicPr>
          <p:cNvPr id="173" name="Google Shape;173;p5" title="Points scored"/>
          <p:cNvPicPr preferRelativeResize="0"/>
          <p:nvPr/>
        </p:nvPicPr>
        <p:blipFill>
          <a:blip r:embed="rId4">
            <a:alphaModFix/>
          </a:blip>
          <a:stretch>
            <a:fillRect/>
          </a:stretch>
        </p:blipFill>
        <p:spPr>
          <a:xfrm>
            <a:off x="2085238" y="1234450"/>
            <a:ext cx="8021526" cy="49599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50b68b3077_0_44"/>
          <p:cNvSpPr txBox="1"/>
          <p:nvPr/>
        </p:nvSpPr>
        <p:spPr>
          <a:xfrm>
            <a:off x="2193009" y="266330"/>
            <a:ext cx="8021400" cy="559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rPr>
              <a:t>Results</a:t>
            </a:r>
            <a:endParaRPr sz="1800">
              <a:solidFill>
                <a:schemeClr val="lt1"/>
              </a:solidFill>
            </a:endParaRPr>
          </a:p>
        </p:txBody>
      </p:sp>
      <p:sp>
        <p:nvSpPr>
          <p:cNvPr id="179" name="Google Shape;179;g250b68b3077_0_44"/>
          <p:cNvSpPr txBox="1"/>
          <p:nvPr/>
        </p:nvSpPr>
        <p:spPr>
          <a:xfrm>
            <a:off x="11125514" y="6385300"/>
            <a:ext cx="817800" cy="234000"/>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3.5-892</a:t>
            </a:r>
            <a:endParaRPr b="1" sz="2400">
              <a:solidFill>
                <a:schemeClr val="lt1"/>
              </a:solidFill>
              <a:latin typeface="Arial"/>
              <a:ea typeface="Arial"/>
              <a:cs typeface="Arial"/>
              <a:sym typeface="Arial"/>
            </a:endParaRPr>
          </a:p>
        </p:txBody>
      </p:sp>
      <p:sp>
        <p:nvSpPr>
          <p:cNvPr id="180" name="Google Shape;180;g250b68b3077_0_44"/>
          <p:cNvSpPr txBox="1"/>
          <p:nvPr/>
        </p:nvSpPr>
        <p:spPr>
          <a:xfrm>
            <a:off x="11103778" y="5453065"/>
            <a:ext cx="837600" cy="7413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81" name="Google Shape;181;g250b68b3077_0_44"/>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pic>
        <p:nvPicPr>
          <p:cNvPr id="182" name="Google Shape;182;g250b68b3077_0_44" title="Points scored"/>
          <p:cNvPicPr preferRelativeResize="0"/>
          <p:nvPr/>
        </p:nvPicPr>
        <p:blipFill>
          <a:blip r:embed="rId4">
            <a:alphaModFix/>
          </a:blip>
          <a:stretch>
            <a:fillRect/>
          </a:stretch>
        </p:blipFill>
        <p:spPr>
          <a:xfrm>
            <a:off x="2085299" y="1234450"/>
            <a:ext cx="8021400" cy="49599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50b68b3077_0_53"/>
          <p:cNvSpPr txBox="1"/>
          <p:nvPr/>
        </p:nvSpPr>
        <p:spPr>
          <a:xfrm>
            <a:off x="2193009" y="266330"/>
            <a:ext cx="8021400" cy="559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rPr>
              <a:t>Results</a:t>
            </a:r>
            <a:endParaRPr sz="1800">
              <a:solidFill>
                <a:schemeClr val="lt1"/>
              </a:solidFill>
            </a:endParaRPr>
          </a:p>
        </p:txBody>
      </p:sp>
      <p:sp>
        <p:nvSpPr>
          <p:cNvPr id="188" name="Google Shape;188;g250b68b3077_0_53"/>
          <p:cNvSpPr txBox="1"/>
          <p:nvPr/>
        </p:nvSpPr>
        <p:spPr>
          <a:xfrm>
            <a:off x="11125514" y="6385300"/>
            <a:ext cx="817800" cy="234000"/>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3.5-892</a:t>
            </a:r>
            <a:endParaRPr b="1" sz="2400">
              <a:solidFill>
                <a:schemeClr val="lt1"/>
              </a:solidFill>
              <a:latin typeface="Arial"/>
              <a:ea typeface="Arial"/>
              <a:cs typeface="Arial"/>
              <a:sym typeface="Arial"/>
            </a:endParaRPr>
          </a:p>
        </p:txBody>
      </p:sp>
      <p:sp>
        <p:nvSpPr>
          <p:cNvPr id="189" name="Google Shape;189;g250b68b3077_0_53"/>
          <p:cNvSpPr txBox="1"/>
          <p:nvPr/>
        </p:nvSpPr>
        <p:spPr>
          <a:xfrm>
            <a:off x="11103778" y="5453065"/>
            <a:ext cx="837600" cy="7413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90" name="Google Shape;190;g250b68b3077_0_53"/>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pic>
        <p:nvPicPr>
          <p:cNvPr id="191" name="Google Shape;191;g250b68b3077_0_53" title="REB Reference"/>
          <p:cNvPicPr preferRelativeResize="0"/>
          <p:nvPr/>
        </p:nvPicPr>
        <p:blipFill>
          <a:blip r:embed="rId4">
            <a:alphaModFix/>
          </a:blip>
          <a:stretch>
            <a:fillRect/>
          </a:stretch>
        </p:blipFill>
        <p:spPr>
          <a:xfrm>
            <a:off x="1809750" y="1145825"/>
            <a:ext cx="8572500" cy="53006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Conclusion Slide Title goes here</a:t>
            </a:r>
            <a:br>
              <a:rPr lang="en-US" sz="1800">
                <a:solidFill>
                  <a:schemeClr val="lt1"/>
                </a:solidFill>
                <a:latin typeface="Arial"/>
                <a:ea typeface="Arial"/>
                <a:cs typeface="Arial"/>
                <a:sym typeface="Arial"/>
              </a:rPr>
            </a:br>
            <a:r>
              <a:rPr lang="en-US" sz="1800">
                <a:solidFill>
                  <a:schemeClr val="lt1"/>
                </a:solidFill>
                <a:latin typeface="Arial"/>
                <a:ea typeface="Arial"/>
                <a:cs typeface="Arial"/>
                <a:sym typeface="Arial"/>
              </a:rPr>
              <a:t>[Font: Arial Regular Size 20]</a:t>
            </a:r>
            <a:endParaRPr sz="4800">
              <a:solidFill>
                <a:schemeClr val="lt1"/>
              </a:solidFill>
              <a:latin typeface="Arial"/>
              <a:ea typeface="Arial"/>
              <a:cs typeface="Arial"/>
              <a:sym typeface="Arial"/>
            </a:endParaRPr>
          </a:p>
        </p:txBody>
      </p:sp>
      <p:sp>
        <p:nvSpPr>
          <p:cNvPr id="197" name="Google Shape;197;p6"/>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3.5-892</a:t>
            </a:r>
            <a:endParaRPr b="1" sz="2400">
              <a:solidFill>
                <a:schemeClr val="lt1"/>
              </a:solidFill>
              <a:latin typeface="Arial"/>
              <a:ea typeface="Arial"/>
              <a:cs typeface="Arial"/>
              <a:sym typeface="Arial"/>
            </a:endParaRPr>
          </a:p>
        </p:txBody>
      </p:sp>
      <p:sp>
        <p:nvSpPr>
          <p:cNvPr id="198" name="Google Shape;198;p6"/>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99" name="Google Shape;199;p6"/>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sp>
        <p:nvSpPr>
          <p:cNvPr id="200" name="Google Shape;200;p6"/>
          <p:cNvSpPr txBox="1"/>
          <p:nvPr/>
        </p:nvSpPr>
        <p:spPr>
          <a:xfrm>
            <a:off x="436250" y="1331700"/>
            <a:ext cx="97353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The Event Location Prior doesn’t really create a bias. It helps avoid building spurious events in areas of low seismicity with weak evidence of an event (for example a small number of defining phases).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Adding the </a:t>
            </a:r>
            <a:r>
              <a:rPr lang="en-US" sz="1800">
                <a:solidFill>
                  <a:schemeClr val="dk1"/>
                </a:solidFill>
              </a:rPr>
              <a:t>Event Definition Criteria (</a:t>
            </a:r>
            <a:r>
              <a:rPr lang="en-US" sz="1800"/>
              <a:t>EDC) results in a bulletin with worse overlap than the regular NET-VISA bulletin.</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Even with the EDC the overlap of NET-VISA (with either LEB or REB) is still far better than Global Association and it produces a fewer total number of events. </a:t>
            </a:r>
            <a:r>
              <a:rPr i="1" lang="en-US" sz="1800"/>
              <a:t>Note: that more recent work on coda improvements in NET-VISA have now resulted in NET-VISA producing fewer events than Global Association without any significant drop in overlap.</a:t>
            </a:r>
            <a:endParaRPr i="1"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2023-04-18T13:25:54Z</dcterms:created>
  <dc:creator>Moshir Kyrollos</dc:creator>
</cp:coreProperties>
</file>