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5" autoAdjust="0"/>
    <p:restoredTop sz="95064" autoAdjust="0"/>
  </p:normalViewPr>
  <p:slideViewPr>
    <p:cSldViewPr snapToGrid="0">
      <p:cViewPr varScale="1">
        <p:scale>
          <a:sx n="84" d="100"/>
          <a:sy n="8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881963" y="26169"/>
            <a:ext cx="89591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Artificial Intelligence Techniques to the mitigation of Anthropogenic Noise in Seismic Data from International Monitoring Stations in Rapidly urbanizing Areas like Nairobi, Kenya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 Mulehane Acholla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Nairobi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23" y="2521137"/>
            <a:ext cx="7786976" cy="338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03"/>
            <a:ext cx="4539244" cy="32095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4661164" y="1069976"/>
            <a:ext cx="7408915" cy="1490344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b="1" u="sng" dirty="0" smtClean="0">
                <a:latin typeface="Roboto"/>
              </a:rPr>
              <a:t>INTRODUCTION</a:t>
            </a:r>
            <a:endParaRPr lang="en-US" sz="1600" dirty="0" smtClean="0">
              <a:latin typeface="Roboto"/>
            </a:endParaRPr>
          </a:p>
          <a:p>
            <a:pPr algn="just"/>
            <a:r>
              <a:rPr lang="en-US" sz="1600" dirty="0" smtClean="0">
                <a:latin typeface="Roboto"/>
              </a:rPr>
              <a:t>The CTBTO operates an </a:t>
            </a:r>
            <a:r>
              <a:rPr lang="en-US" sz="1600" b="1" dirty="0" smtClean="0">
                <a:latin typeface="Roboto"/>
              </a:rPr>
              <a:t>infrasound station (IS32) at Karura Forest in Nairobi City</a:t>
            </a:r>
            <a:r>
              <a:rPr lang="en-US" sz="1600" dirty="0" smtClean="0">
                <a:latin typeface="Roboto"/>
              </a:rPr>
              <a:t>. With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5.32 million residents </a:t>
            </a:r>
            <a:r>
              <a:rPr lang="en-US" sz="1600" dirty="0" smtClean="0">
                <a:latin typeface="Roboto"/>
              </a:rPr>
              <a:t>increasing at a rate of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2.8%</a:t>
            </a:r>
            <a:r>
              <a:rPr lang="en-US" sz="1600" dirty="0" smtClean="0">
                <a:latin typeface="Roboto"/>
              </a:rPr>
              <a:t>, an upsurge in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civil works (road expansions) </a:t>
            </a:r>
            <a:r>
              <a:rPr lang="en-US" sz="1600" dirty="0" smtClean="0">
                <a:latin typeface="Roboto"/>
              </a:rPr>
              <a:t>and the associated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vehicular traffic</a:t>
            </a:r>
            <a:r>
              <a:rPr lang="en-US" sz="1600" dirty="0" smtClean="0">
                <a:latin typeface="Roboto"/>
              </a:rPr>
              <a:t> means increased </a:t>
            </a:r>
            <a:r>
              <a:rPr lang="en-US" sz="2000" b="1" dirty="0" smtClean="0">
                <a:solidFill>
                  <a:srgbClr val="FF0000"/>
                </a:solidFill>
                <a:latin typeface="Roboto"/>
              </a:rPr>
              <a:t>noise</a:t>
            </a:r>
            <a:r>
              <a:rPr lang="en-US" sz="1600" dirty="0" smtClean="0">
                <a:latin typeface="Roboto"/>
              </a:rPr>
              <a:t> in the vicinity of IS32 station.</a:t>
            </a:r>
            <a:r>
              <a:rPr lang="en-US" sz="1200" dirty="0" smtClean="0">
                <a:latin typeface="Roboto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52552" y="3997442"/>
            <a:ext cx="4125553" cy="2764302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600" dirty="0" smtClean="0">
              <a:latin typeface="Roboto"/>
            </a:endParaRPr>
          </a:p>
          <a:p>
            <a:pPr algn="just"/>
            <a:r>
              <a:rPr lang="en-US" sz="1800" b="1" u="sng" dirty="0" smtClean="0">
                <a:latin typeface="Roboto"/>
              </a:rPr>
              <a:t>DATA/RESULTS</a:t>
            </a:r>
          </a:p>
          <a:p>
            <a:pPr algn="just"/>
            <a:r>
              <a:rPr lang="en-US" sz="1600" dirty="0" smtClean="0">
                <a:latin typeface="Roboto"/>
              </a:rPr>
              <a:t>There are A.I &amp; M.L tools </a:t>
            </a:r>
            <a:r>
              <a:rPr lang="en-US" sz="1600" dirty="0">
                <a:latin typeface="Roboto"/>
              </a:rPr>
              <a:t>capable </a:t>
            </a:r>
            <a:r>
              <a:rPr lang="en-US" sz="1600" dirty="0" smtClean="0">
                <a:latin typeface="Roboto"/>
              </a:rPr>
              <a:t>of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separating </a:t>
            </a:r>
            <a:r>
              <a:rPr lang="en-US" sz="1600" dirty="0">
                <a:solidFill>
                  <a:srgbClr val="FF0000"/>
                </a:solidFill>
                <a:latin typeface="Roboto"/>
              </a:rPr>
              <a:t>noise from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seismic</a:t>
            </a:r>
            <a:r>
              <a:rPr lang="en-US" sz="1600" dirty="0" smtClean="0">
                <a:latin typeface="Roboto"/>
              </a:rPr>
              <a:t>, and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by extension</a:t>
            </a:r>
            <a:r>
              <a:rPr lang="en-US" sz="1600" dirty="0" smtClean="0">
                <a:latin typeface="Roboto"/>
              </a:rPr>
              <a:t>, </a:t>
            </a:r>
            <a:r>
              <a:rPr lang="en-US" sz="1600" b="1" dirty="0" smtClean="0">
                <a:latin typeface="Roboto"/>
              </a:rPr>
              <a:t>infrasound signals</a:t>
            </a:r>
            <a:r>
              <a:rPr lang="en-US" sz="1600" dirty="0" smtClean="0">
                <a:latin typeface="Roboto"/>
              </a:rPr>
              <a:t>.</a:t>
            </a:r>
          </a:p>
          <a:p>
            <a:pPr algn="just"/>
            <a:endParaRPr lang="en-US" sz="1600" dirty="0">
              <a:latin typeface="Roboto"/>
            </a:endParaRPr>
          </a:p>
          <a:p>
            <a:pPr algn="just"/>
            <a:r>
              <a:rPr lang="en-US" sz="1800" b="1" dirty="0" smtClean="0">
                <a:latin typeface="Roboto"/>
              </a:rPr>
              <a:t>DeepDenoiser</a:t>
            </a:r>
            <a:r>
              <a:rPr lang="en-US" sz="1600" dirty="0" smtClean="0">
                <a:latin typeface="Roboto"/>
              </a:rPr>
              <a:t> (Zhu et al. 2019) when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trained on noisy seismic data</a:t>
            </a:r>
            <a:r>
              <a:rPr lang="en-US" sz="1600" dirty="0" smtClean="0">
                <a:latin typeface="Roboto"/>
              </a:rPr>
              <a:t> from the North California Seismic Network, recovered </a:t>
            </a:r>
            <a:r>
              <a:rPr lang="en-US" sz="1600" b="1" dirty="0" smtClean="0">
                <a:solidFill>
                  <a:srgbClr val="FF0000"/>
                </a:solidFill>
                <a:latin typeface="Roboto"/>
              </a:rPr>
              <a:t>clean waveforms</a:t>
            </a:r>
            <a:r>
              <a:rPr lang="en-US" sz="1600" b="1" dirty="0" smtClean="0">
                <a:latin typeface="Roboto"/>
              </a:rPr>
              <a:t> </a:t>
            </a:r>
            <a:r>
              <a:rPr lang="en-US" sz="1600" dirty="0" smtClean="0">
                <a:latin typeface="Roboto"/>
              </a:rPr>
              <a:t>and improved </a:t>
            </a:r>
            <a:r>
              <a:rPr lang="en-US" sz="1600" b="1" dirty="0" smtClean="0">
                <a:solidFill>
                  <a:srgbClr val="FF0000"/>
                </a:solidFill>
                <a:latin typeface="Roboto"/>
              </a:rPr>
              <a:t>SNR by 15dB</a:t>
            </a:r>
            <a:r>
              <a:rPr lang="en-US" sz="1600" dirty="0" smtClean="0">
                <a:latin typeface="Roboto"/>
              </a:rPr>
              <a:t>. </a:t>
            </a:r>
            <a:endParaRPr lang="en-US" sz="1600" dirty="0">
              <a:latin typeface="Roboto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4661164" y="5426240"/>
            <a:ext cx="7408915" cy="1371599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b="1" u="sng" dirty="0" smtClean="0">
                <a:latin typeface="Roboto"/>
              </a:rPr>
              <a:t>CONCLUSION</a:t>
            </a:r>
          </a:p>
          <a:p>
            <a:pPr algn="just"/>
            <a:r>
              <a:rPr lang="en-US" sz="1600" dirty="0" smtClean="0">
                <a:latin typeface="Roboto"/>
              </a:rPr>
              <a:t>Intelligent </a:t>
            </a:r>
            <a:r>
              <a:rPr lang="en-US" sz="1600" dirty="0">
                <a:latin typeface="Roboto"/>
              </a:rPr>
              <a:t>algorithms can be a </a:t>
            </a:r>
            <a:r>
              <a:rPr lang="en-US" sz="1800" b="1" dirty="0">
                <a:solidFill>
                  <a:srgbClr val="FF0000"/>
                </a:solidFill>
                <a:latin typeface="Roboto"/>
              </a:rPr>
              <a:t>viable strategy</a:t>
            </a:r>
            <a:r>
              <a:rPr lang="en-US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Roboto"/>
              </a:rPr>
              <a:t>to reduce </a:t>
            </a:r>
            <a:r>
              <a:rPr lang="en-US" sz="1600" dirty="0">
                <a:solidFill>
                  <a:srgbClr val="FF0000"/>
                </a:solidFill>
                <a:latin typeface="Roboto"/>
              </a:rPr>
              <a:t>anthropogenic noise </a:t>
            </a:r>
            <a:r>
              <a:rPr lang="en-US" sz="1600" dirty="0">
                <a:latin typeface="Roboto"/>
              </a:rPr>
              <a:t>at </a:t>
            </a:r>
            <a:r>
              <a:rPr lang="en-US" sz="1600" dirty="0" smtClean="0">
                <a:latin typeface="Roboto"/>
              </a:rPr>
              <a:t>IMS infra-seismic </a:t>
            </a:r>
            <a:r>
              <a:rPr lang="en-US" sz="1600" dirty="0">
                <a:latin typeface="Roboto"/>
              </a:rPr>
              <a:t>stations</a:t>
            </a:r>
            <a:r>
              <a:rPr lang="en-US" sz="1600" dirty="0" smtClean="0">
                <a:latin typeface="Roboto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Roboto"/>
              </a:rPr>
              <a:t>R&amp;D/implementation </a:t>
            </a:r>
            <a:r>
              <a:rPr lang="en-US" sz="1800" b="1" dirty="0" smtClean="0">
                <a:solidFill>
                  <a:srgbClr val="FF0000"/>
                </a:solidFill>
                <a:latin typeface="Roboto"/>
              </a:rPr>
              <a:t>costs</a:t>
            </a:r>
            <a:r>
              <a:rPr lang="en-US" sz="1600" b="1" dirty="0" smtClean="0">
                <a:latin typeface="Roboto"/>
              </a:rPr>
              <a:t> </a:t>
            </a:r>
            <a:r>
              <a:rPr lang="en-US" sz="1600" dirty="0" smtClean="0">
                <a:latin typeface="Roboto"/>
              </a:rPr>
              <a:t>can be reduced through </a:t>
            </a:r>
            <a:r>
              <a:rPr lang="en-US" sz="2000" b="1" dirty="0" smtClean="0">
                <a:solidFill>
                  <a:srgbClr val="FF0000"/>
                </a:solidFill>
                <a:latin typeface="Roboto"/>
              </a:rPr>
              <a:t>collaboration</a:t>
            </a:r>
            <a:r>
              <a:rPr lang="en-US" sz="1600" dirty="0" smtClean="0">
                <a:latin typeface="Roboto"/>
              </a:rPr>
              <a:t> with institutions, researchers or States.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346" y="6629399"/>
            <a:ext cx="11889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Credits: </a:t>
            </a:r>
            <a:r>
              <a:rPr lang="en-US" sz="1200" i="1" dirty="0" err="1" smtClean="0"/>
              <a:t>Zhu,W</a:t>
            </a:r>
            <a:r>
              <a:rPr lang="en-US" sz="1200" i="1" dirty="0" smtClean="0"/>
              <a:t>., Mousavi, S.M., Beroza, G.C. (2019) Seismic Signal </a:t>
            </a:r>
            <a:r>
              <a:rPr lang="en-US" sz="1200" i="1" dirty="0" err="1" smtClean="0"/>
              <a:t>Denoising</a:t>
            </a:r>
            <a:r>
              <a:rPr lang="en-US" sz="1200" i="1" dirty="0" smtClean="0"/>
              <a:t> &amp; Decomposition Using Deep Neural Networks. IEEE Transactions in Geoscience &amp; Remote Sensing. DOI: 10.1109</a:t>
            </a:r>
            <a:endParaRPr lang="en-US" sz="12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420" y="2113783"/>
            <a:ext cx="2162531" cy="1305628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>
          <a:xfrm>
            <a:off x="9706970" y="2357562"/>
            <a:ext cx="152450" cy="927970"/>
          </a:xfrm>
          <a:prstGeom prst="leftBrace">
            <a:avLst>
              <a:gd name="adj1" fmla="val 8333"/>
              <a:gd name="adj2" fmla="val 5256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0" t="12376" r="11588" b="21740"/>
          <a:stretch/>
        </p:blipFill>
        <p:spPr>
          <a:xfrm>
            <a:off x="4539244" y="2367309"/>
            <a:ext cx="1230450" cy="957017"/>
          </a:xfrm>
          <a:prstGeom prst="rect">
            <a:avLst/>
          </a:prstGeom>
        </p:spPr>
      </p:pic>
      <p:sp>
        <p:nvSpPr>
          <p:cNvPr id="20" name="Left Brace 19"/>
          <p:cNvSpPr/>
          <p:nvPr/>
        </p:nvSpPr>
        <p:spPr>
          <a:xfrm rot="10800000">
            <a:off x="5772649" y="2427798"/>
            <a:ext cx="76861" cy="798096"/>
          </a:xfrm>
          <a:prstGeom prst="leftBrace">
            <a:avLst>
              <a:gd name="adj1" fmla="val 8333"/>
              <a:gd name="adj2" fmla="val 47332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204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User</cp:lastModifiedBy>
  <cp:revision>22</cp:revision>
  <dcterms:created xsi:type="dcterms:W3CDTF">2023-04-18T13:25:54Z</dcterms:created>
  <dcterms:modified xsi:type="dcterms:W3CDTF">2023-06-08T15:54:53Z</dcterms:modified>
</cp:coreProperties>
</file>