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6" autoAdjust="0"/>
    <p:restoredTop sz="95064" autoAdjust="0"/>
  </p:normalViewPr>
  <p:slideViewPr>
    <p:cSldViewPr snapToGrid="0">
      <p:cViewPr>
        <p:scale>
          <a:sx n="80" d="100"/>
          <a:sy n="80" d="100"/>
        </p:scale>
        <p:origin x="48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the-world-factbook/countries/kenya/#people-and-society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265405" y="278271"/>
            <a:ext cx="78974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Artificial Intelligence Techniques to the Mitigation of Anthropogenic Noise in Seismic Data from International Monitoring Stations in Rapidly urbanizing Areas like Nairobi, Kenya.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Emmanuel M. Acholla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Nairobi, Department of Earth &amp; Climate Sciences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prstClr val="black"/>
                </a:solidFill>
                <a:latin typeface="Roboto"/>
                <a:ea typeface="+mn-ea"/>
                <a:cs typeface="+mn-cs"/>
              </a:rPr>
              <a:t>The CTBTO operates an </a:t>
            </a:r>
            <a:r>
              <a:rPr lang="en-US" sz="1200" dirty="0">
                <a:solidFill>
                  <a:prstClr val="white"/>
                </a:solidFill>
                <a:latin typeface="Roboto"/>
                <a:ea typeface="+mn-ea"/>
                <a:cs typeface="+mn-cs"/>
              </a:rPr>
              <a:t>infrasound station (IS32) </a:t>
            </a:r>
            <a:r>
              <a:rPr lang="en-US" sz="1200" dirty="0">
                <a:solidFill>
                  <a:prstClr val="black"/>
                </a:solidFill>
                <a:latin typeface="Roboto"/>
                <a:ea typeface="+mn-ea"/>
                <a:cs typeface="+mn-cs"/>
              </a:rPr>
              <a:t>at </a:t>
            </a:r>
            <a:r>
              <a:rPr lang="en-US" sz="1200" dirty="0">
                <a:solidFill>
                  <a:prstClr val="white"/>
                </a:solidFill>
                <a:latin typeface="Roboto"/>
                <a:ea typeface="+mn-ea"/>
                <a:cs typeface="+mn-cs"/>
              </a:rPr>
              <a:t>Karura Forest </a:t>
            </a:r>
            <a:r>
              <a:rPr lang="en-US" sz="1200" dirty="0">
                <a:solidFill>
                  <a:prstClr val="black"/>
                </a:solidFill>
                <a:latin typeface="Roboto"/>
                <a:ea typeface="+mn-ea"/>
                <a:cs typeface="+mn-cs"/>
              </a:rPr>
              <a:t>in </a:t>
            </a:r>
            <a:r>
              <a:rPr lang="en-US" sz="1200" dirty="0">
                <a:solidFill>
                  <a:prstClr val="white"/>
                </a:solidFill>
                <a:latin typeface="Roboto"/>
                <a:ea typeface="+mn-ea"/>
                <a:cs typeface="+mn-cs"/>
              </a:rPr>
              <a:t>Nairobi City</a:t>
            </a:r>
            <a:r>
              <a:rPr lang="en-US" sz="1200" dirty="0">
                <a:solidFill>
                  <a:prstClr val="black"/>
                </a:solidFill>
                <a:latin typeface="Roboto"/>
                <a:ea typeface="+mn-ea"/>
                <a:cs typeface="+mn-cs"/>
              </a:rPr>
              <a:t>. With </a:t>
            </a:r>
            <a:r>
              <a:rPr lang="en-US" sz="1200" dirty="0">
                <a:solidFill>
                  <a:prstClr val="white"/>
                </a:solidFill>
                <a:latin typeface="Roboto"/>
                <a:ea typeface="+mn-ea"/>
                <a:cs typeface="+mn-cs"/>
              </a:rPr>
              <a:t>5.32 million residents</a:t>
            </a:r>
            <a:r>
              <a:rPr lang="en-US" sz="1200" dirty="0">
                <a:solidFill>
                  <a:prstClr val="black"/>
                </a:solidFill>
                <a:latin typeface="Roboto"/>
                <a:ea typeface="+mn-ea"/>
                <a:cs typeface="+mn-cs"/>
              </a:rPr>
              <a:t> increasing at a rate of 2.8%, an upsurge in </a:t>
            </a:r>
            <a:r>
              <a:rPr lang="en-US" sz="1200" dirty="0">
                <a:solidFill>
                  <a:prstClr val="white"/>
                </a:solidFill>
                <a:latin typeface="Roboto"/>
                <a:ea typeface="+mn-ea"/>
                <a:cs typeface="+mn-cs"/>
              </a:rPr>
              <a:t>civil works (road expansions) </a:t>
            </a:r>
            <a:r>
              <a:rPr lang="en-US" sz="1200" dirty="0">
                <a:solidFill>
                  <a:prstClr val="black"/>
                </a:solidFill>
                <a:latin typeface="Roboto"/>
                <a:ea typeface="+mn-ea"/>
                <a:cs typeface="+mn-cs"/>
              </a:rPr>
              <a:t>and the </a:t>
            </a:r>
            <a:r>
              <a:rPr lang="en-US" sz="1200" dirty="0">
                <a:solidFill>
                  <a:prstClr val="white"/>
                </a:solidFill>
                <a:latin typeface="Roboto"/>
                <a:ea typeface="+mn-ea"/>
                <a:cs typeface="+mn-cs"/>
              </a:rPr>
              <a:t>associated vehicular traffic </a:t>
            </a:r>
            <a:r>
              <a:rPr lang="en-US" sz="1200" dirty="0">
                <a:solidFill>
                  <a:prstClr val="black"/>
                </a:solidFill>
                <a:latin typeface="Roboto"/>
                <a:ea typeface="+mn-ea"/>
                <a:cs typeface="+mn-cs"/>
              </a:rPr>
              <a:t>means increased </a:t>
            </a:r>
            <a:r>
              <a:rPr lang="en-US" sz="1400" dirty="0">
                <a:solidFill>
                  <a:prstClr val="white"/>
                </a:solidFill>
                <a:latin typeface="Roboto"/>
                <a:ea typeface="+mn-ea"/>
                <a:cs typeface="+mn-cs"/>
              </a:rPr>
              <a:t>noise</a:t>
            </a:r>
            <a:r>
              <a:rPr lang="en-US" sz="1200" dirty="0">
                <a:solidFill>
                  <a:prstClr val="black"/>
                </a:solidFill>
                <a:latin typeface="Roboto"/>
                <a:ea typeface="+mn-ea"/>
                <a:cs typeface="+mn-cs"/>
              </a:rPr>
              <a:t> in the vicinity of IS32 station.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P3.5-119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review of </a:t>
            </a: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applicable A.I &amp;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M.L tools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capable of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reducing </a:t>
            </a: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noise at infra-seismic stations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Algorithms do exist which can: </a:t>
            </a:r>
          </a:p>
          <a:p>
            <a:pPr marL="171450" lvl="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separate noise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from signals</a:t>
            </a:r>
            <a:r>
              <a:rPr lang="en-US" sz="11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good example is </a:t>
            </a: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DeepDenoiser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(Zhu et al, 2019).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lvl="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DeepDenoiser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(Zhu et al. 2019) is based on a 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deep neural network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When trained on 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noisy seismic data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from the North California Seismic Network, it recovered 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clean waveforms and improved SNR by 15dB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Intelligent algorithms 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be a </a:t>
            </a: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viable strategy 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 anthropogenic noise 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IMS infra-seismic stations.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costs and technical challenges of implementation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could be mitigated through:</a:t>
            </a:r>
          </a:p>
          <a:p>
            <a:pPr marL="171450" lvl="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Partnerships/collaboration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with  </a:t>
            </a: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relevant institutions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researchers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Member State governments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A0112A-DD74-C918-5EE9-E39D97B30798}"/>
              </a:ext>
            </a:extLst>
          </p:cNvPr>
          <p:cNvSpPr txBox="1">
            <a:spLocks/>
          </p:cNvSpPr>
          <p:nvPr/>
        </p:nvSpPr>
        <p:spPr>
          <a:xfrm>
            <a:off x="10162829" y="520534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institution logo here </a:t>
            </a:r>
          </a:p>
          <a:p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(remove this text box)</a:t>
            </a:r>
            <a:endParaRPr lang="en-AT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207" y="478227"/>
            <a:ext cx="1967161" cy="983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P3.5-119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3" y="137263"/>
            <a:ext cx="1670833" cy="835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5345"/>
            <a:ext cx="3871256" cy="20324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45" y="4640309"/>
            <a:ext cx="3673193" cy="22176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0790" y="1111138"/>
            <a:ext cx="9991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Kenya </a:t>
            </a:r>
            <a:r>
              <a:rPr lang="en-US" sz="2000" dirty="0">
                <a:solidFill>
                  <a:srgbClr val="00B0F0"/>
                </a:solidFill>
              </a:rPr>
              <a:t>signed the </a:t>
            </a:r>
            <a:r>
              <a:rPr lang="en-US" sz="2000" dirty="0" smtClean="0">
                <a:solidFill>
                  <a:srgbClr val="00B0F0"/>
                </a:solidFill>
              </a:rPr>
              <a:t>CTBT  </a:t>
            </a:r>
            <a:r>
              <a:rPr lang="en-US" sz="2000" dirty="0"/>
              <a:t>in</a:t>
            </a:r>
            <a:r>
              <a:rPr lang="en-US" sz="2000" dirty="0">
                <a:solidFill>
                  <a:srgbClr val="00B0F0"/>
                </a:solidFill>
              </a:rPr>
              <a:t> 1996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F0"/>
                </a:solidFill>
              </a:rPr>
              <a:t>ratified it </a:t>
            </a:r>
            <a:r>
              <a:rPr lang="en-US" sz="2000" dirty="0"/>
              <a:t>in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2000 </a:t>
            </a:r>
            <a:r>
              <a:rPr lang="en-US" sz="2000" dirty="0" smtClean="0"/>
              <a:t>and hosts </a:t>
            </a:r>
            <a:r>
              <a:rPr lang="en-US" sz="2000" dirty="0"/>
              <a:t>an </a:t>
            </a:r>
            <a:r>
              <a:rPr lang="en-US" sz="2000" dirty="0" smtClean="0">
                <a:solidFill>
                  <a:srgbClr val="00B0F0"/>
                </a:solidFill>
              </a:rPr>
              <a:t>IMS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infrasound station (IS32) </a:t>
            </a:r>
            <a:r>
              <a:rPr lang="en-US" sz="2000" dirty="0" smtClean="0"/>
              <a:t>located </a:t>
            </a:r>
            <a:r>
              <a:rPr lang="en-US" sz="2000" dirty="0"/>
              <a:t>at</a:t>
            </a:r>
            <a:r>
              <a:rPr lang="en-US" dirty="0"/>
              <a:t> </a:t>
            </a:r>
            <a:r>
              <a:rPr lang="en-US" sz="2000" dirty="0">
                <a:solidFill>
                  <a:srgbClr val="00B0F0"/>
                </a:solidFill>
              </a:rPr>
              <a:t>Karura Forest </a:t>
            </a:r>
            <a:r>
              <a:rPr lang="en-US" sz="2000" dirty="0"/>
              <a:t>in </a:t>
            </a:r>
            <a:r>
              <a:rPr lang="en-US" sz="2000" dirty="0" smtClean="0"/>
              <a:t>the northern </a:t>
            </a:r>
            <a:r>
              <a:rPr lang="en-US" sz="2000" dirty="0"/>
              <a:t>part of her capital </a:t>
            </a:r>
            <a:r>
              <a:rPr lang="en-US" sz="2000" dirty="0" smtClean="0"/>
              <a:t>city, </a:t>
            </a:r>
            <a:r>
              <a:rPr lang="en-US" sz="2000" dirty="0"/>
              <a:t>Nairobi</a:t>
            </a:r>
            <a:r>
              <a:rPr lang="en-US" dirty="0"/>
              <a:t>.</a:t>
            </a:r>
            <a:r>
              <a:rPr lang="en-US" sz="2000" dirty="0" smtClean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Nairobi has a population of 5.32 </a:t>
            </a:r>
            <a:r>
              <a:rPr lang="en-US" sz="2000" dirty="0"/>
              <a:t>million </a:t>
            </a:r>
            <a:r>
              <a:rPr lang="en-US" sz="2000" dirty="0" smtClean="0"/>
              <a:t>residents (2023) increasing at a </a:t>
            </a:r>
            <a:r>
              <a:rPr lang="en-US" sz="2000" dirty="0"/>
              <a:t>rate of </a:t>
            </a:r>
            <a:r>
              <a:rPr lang="en-US" sz="2000" dirty="0" smtClean="0"/>
              <a:t>2.8%, and coupled with an upsurge in</a:t>
            </a:r>
            <a:r>
              <a:rPr lang="en-US" sz="2000" dirty="0" smtClean="0">
                <a:solidFill>
                  <a:srgbClr val="5D5D5D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civil projects (roads) </a:t>
            </a:r>
            <a:r>
              <a:rPr lang="en-US" sz="2000" dirty="0" smtClean="0"/>
              <a:t>and the associated </a:t>
            </a:r>
            <a:r>
              <a:rPr lang="en-US" sz="2000" dirty="0" smtClean="0">
                <a:solidFill>
                  <a:srgbClr val="FF0000"/>
                </a:solidFill>
              </a:rPr>
              <a:t>vehicular </a:t>
            </a:r>
            <a:r>
              <a:rPr lang="en-US" sz="2000" dirty="0">
                <a:solidFill>
                  <a:srgbClr val="FF0000"/>
                </a:solidFill>
              </a:rPr>
              <a:t>traffic </a:t>
            </a:r>
            <a:r>
              <a:rPr lang="en-US" sz="2000" dirty="0" smtClean="0"/>
              <a:t>means </a:t>
            </a:r>
            <a:r>
              <a:rPr lang="en-US" sz="2000" dirty="0"/>
              <a:t>increased </a:t>
            </a:r>
            <a:r>
              <a:rPr lang="en-US" sz="2000" u="sng" dirty="0" smtClean="0">
                <a:solidFill>
                  <a:srgbClr val="FF0000"/>
                </a:solidFill>
              </a:rPr>
              <a:t>noise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/>
              <a:t>in the vicinity of </a:t>
            </a:r>
            <a:r>
              <a:rPr lang="en-US" sz="2000" dirty="0" smtClean="0"/>
              <a:t>the IS32 station.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" y="4408637"/>
            <a:ext cx="2703817" cy="1673153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00" y="2798979"/>
            <a:ext cx="5631078" cy="39816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66619" y="6543083"/>
            <a:ext cx="3226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>
                <a:solidFill>
                  <a:schemeClr val="bg1"/>
                </a:solidFill>
              </a:rPr>
              <a:t>Kiambu</a:t>
            </a:r>
            <a:r>
              <a:rPr lang="en-US" sz="1600" dirty="0" smtClean="0">
                <a:solidFill>
                  <a:schemeClr val="bg1"/>
                </a:solidFill>
              </a:rPr>
              <a:t> Road, next to Karura Forest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5883" y="2700989"/>
            <a:ext cx="2544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Roadworks at </a:t>
            </a:r>
            <a:r>
              <a:rPr lang="en-US" sz="1600" dirty="0" err="1" smtClean="0">
                <a:solidFill>
                  <a:schemeClr val="bg1"/>
                </a:solidFill>
              </a:rPr>
              <a:t>Kiambu</a:t>
            </a:r>
            <a:r>
              <a:rPr lang="en-US" sz="1600" dirty="0" smtClean="0">
                <a:solidFill>
                  <a:schemeClr val="bg1"/>
                </a:solidFill>
              </a:rPr>
              <a:t> Road.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P3.5-119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3" y="137263"/>
            <a:ext cx="1670833" cy="835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60082" y="1510195"/>
            <a:ext cx="100704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The </a:t>
            </a:r>
            <a:r>
              <a:rPr lang="en-US" sz="2400" dirty="0" smtClean="0"/>
              <a:t>overall objective of this study is to </a:t>
            </a:r>
            <a:r>
              <a:rPr lang="en-US" sz="2400" dirty="0" smtClean="0">
                <a:solidFill>
                  <a:srgbClr val="0070C0"/>
                </a:solidFill>
              </a:rPr>
              <a:t>outline Artificial Intelligence techniques </a:t>
            </a:r>
            <a:r>
              <a:rPr lang="en-US" sz="2400" dirty="0" smtClean="0"/>
              <a:t>suitable for the </a:t>
            </a:r>
            <a:r>
              <a:rPr lang="en-US" sz="2400" dirty="0" smtClean="0">
                <a:solidFill>
                  <a:srgbClr val="0070C0"/>
                </a:solidFill>
              </a:rPr>
              <a:t>reduction of </a:t>
            </a:r>
            <a:r>
              <a:rPr lang="en-US" sz="2400" dirty="0" smtClean="0">
                <a:solidFill>
                  <a:srgbClr val="FF0000"/>
                </a:solidFill>
              </a:rPr>
              <a:t>anthropogenic noise </a:t>
            </a:r>
            <a:r>
              <a:rPr lang="en-US" sz="2400" dirty="0" smtClean="0"/>
              <a:t>at the </a:t>
            </a:r>
            <a:r>
              <a:rPr lang="en-US" sz="2400" dirty="0" smtClean="0">
                <a:solidFill>
                  <a:srgbClr val="0070C0"/>
                </a:solidFill>
              </a:rPr>
              <a:t>IS32 IMS station </a:t>
            </a:r>
            <a:r>
              <a:rPr lang="en-US" sz="2400" dirty="0" smtClean="0"/>
              <a:t>in Karura Forest,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Nairobi, Kenya</a:t>
            </a:r>
            <a:r>
              <a:rPr lang="en-US" sz="2400" dirty="0" smtClean="0"/>
              <a:t>.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The specific objectives are: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To identify </a:t>
            </a:r>
            <a:r>
              <a:rPr lang="en-US" sz="2400" dirty="0" smtClean="0">
                <a:solidFill>
                  <a:srgbClr val="0070C0"/>
                </a:solidFill>
              </a:rPr>
              <a:t>sources of anthropogenic noise </a:t>
            </a:r>
            <a:r>
              <a:rPr lang="en-US" sz="2400" dirty="0" smtClean="0"/>
              <a:t>in the vicinity of the IS32 station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To review and identify </a:t>
            </a:r>
            <a:r>
              <a:rPr lang="en-US" sz="2400" dirty="0" smtClean="0">
                <a:solidFill>
                  <a:srgbClr val="0070C0"/>
                </a:solidFill>
              </a:rPr>
              <a:t>suitable Artificial Intelligence noise-reduction tools </a:t>
            </a:r>
            <a:r>
              <a:rPr lang="en-US" sz="2400" dirty="0" smtClean="0"/>
              <a:t>applicable to IS32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To propose </a:t>
            </a:r>
            <a:r>
              <a:rPr lang="en-US" sz="2400" dirty="0" smtClean="0">
                <a:solidFill>
                  <a:srgbClr val="0070C0"/>
                </a:solidFill>
              </a:rPr>
              <a:t>solutions to the technical and financial challenges of implementation</a:t>
            </a:r>
            <a:r>
              <a:rPr lang="en-US" sz="2400" dirty="0" smtClean="0"/>
              <a:t> of the A.I tools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P3.5-119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3" y="137263"/>
            <a:ext cx="1670833" cy="835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60082" y="1428208"/>
            <a:ext cx="100704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This study involved: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a review of the </a:t>
            </a:r>
            <a:r>
              <a:rPr lang="en-US" sz="2400" dirty="0" smtClean="0">
                <a:solidFill>
                  <a:srgbClr val="0070C0"/>
                </a:solidFill>
              </a:rPr>
              <a:t>sources of anthropogenic noise affecting the IMS IS32 station</a:t>
            </a:r>
            <a:r>
              <a:rPr lang="en-US" sz="2400" dirty="0" smtClean="0">
                <a:solidFill>
                  <a:srgbClr val="5D5D5D"/>
                </a:solidFill>
              </a:rPr>
              <a:t> </a:t>
            </a:r>
            <a:r>
              <a:rPr lang="en-US" sz="2400" dirty="0" smtClean="0"/>
              <a:t>in Nairobi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state of the art </a:t>
            </a:r>
            <a:r>
              <a:rPr lang="en-US" sz="2400" dirty="0" smtClean="0">
                <a:solidFill>
                  <a:srgbClr val="0070C0"/>
                </a:solidFill>
              </a:rPr>
              <a:t>literature on </a:t>
            </a:r>
            <a:r>
              <a:rPr lang="en-US" sz="2400" dirty="0">
                <a:solidFill>
                  <a:srgbClr val="0070C0"/>
                </a:solidFill>
              </a:rPr>
              <a:t>applicable artificial intelligence &amp; machine-learning </a:t>
            </a:r>
            <a:r>
              <a:rPr lang="en-US" sz="2400" dirty="0" smtClean="0">
                <a:solidFill>
                  <a:srgbClr val="0070C0"/>
                </a:solidFill>
              </a:rPr>
              <a:t>tools </a:t>
            </a:r>
            <a:r>
              <a:rPr lang="en-US" sz="2400" dirty="0">
                <a:solidFill>
                  <a:srgbClr val="0070C0"/>
                </a:solidFill>
              </a:rPr>
              <a:t>capable of reducing anthropogenic noise</a:t>
            </a:r>
            <a:r>
              <a:rPr lang="en-US" sz="2400" dirty="0">
                <a:solidFill>
                  <a:srgbClr val="5D5D5D"/>
                </a:solidFill>
              </a:rPr>
              <a:t> </a:t>
            </a:r>
            <a:r>
              <a:rPr lang="en-US" sz="2400" dirty="0"/>
              <a:t>in </a:t>
            </a:r>
            <a:r>
              <a:rPr lang="en-US" sz="2400" dirty="0" smtClean="0"/>
              <a:t>infrasound data. </a:t>
            </a:r>
          </a:p>
          <a:p>
            <a:pPr algn="just"/>
            <a:r>
              <a:rPr lang="en-US" sz="2400" dirty="0" smtClean="0"/>
              <a:t>References included </a:t>
            </a:r>
            <a:r>
              <a:rPr lang="en-US" sz="2400" dirty="0" smtClean="0">
                <a:solidFill>
                  <a:srgbClr val="0070C0"/>
                </a:solidFill>
              </a:rPr>
              <a:t>statistical, geospatial data and published scientific papers</a:t>
            </a:r>
            <a:r>
              <a:rPr lang="en-US" sz="2400" dirty="0" smtClean="0">
                <a:solidFill>
                  <a:srgbClr val="5D5D5D"/>
                </a:solidFill>
              </a:rPr>
              <a:t>. </a:t>
            </a:r>
            <a:r>
              <a:rPr lang="en-US" sz="2400" dirty="0" smtClean="0"/>
              <a:t>Finally, conclusions were drawn based on this data and recommendations outlined</a:t>
            </a:r>
            <a:r>
              <a:rPr lang="en-US" sz="20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P3.5-119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3" y="137263"/>
            <a:ext cx="1670833" cy="835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60082" y="1242917"/>
            <a:ext cx="100704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There </a:t>
            </a:r>
            <a:r>
              <a:rPr lang="en-US" sz="2200" dirty="0"/>
              <a:t>are A.I &amp; M.L tools capable of </a:t>
            </a:r>
            <a:r>
              <a:rPr lang="en-US" sz="2200" dirty="0">
                <a:solidFill>
                  <a:schemeClr val="accent1"/>
                </a:solidFill>
              </a:rPr>
              <a:t>separating noise from seismic</a:t>
            </a:r>
            <a:r>
              <a:rPr lang="en-US" sz="2200" dirty="0"/>
              <a:t>, and </a:t>
            </a:r>
            <a:r>
              <a:rPr lang="en-US" sz="2200" dirty="0">
                <a:solidFill>
                  <a:srgbClr val="FF0000"/>
                </a:solidFill>
              </a:rPr>
              <a:t>by extension, infrasound signals</a:t>
            </a:r>
            <a:r>
              <a:rPr lang="en-US" sz="2200" dirty="0" smtClean="0"/>
              <a:t>. </a:t>
            </a:r>
            <a:r>
              <a:rPr lang="en-US" sz="2200" dirty="0" smtClean="0">
                <a:solidFill>
                  <a:srgbClr val="00B0F0"/>
                </a:solidFill>
              </a:rPr>
              <a:t>DeepDenoiser</a:t>
            </a:r>
            <a:r>
              <a:rPr lang="en-US" sz="2200" dirty="0" smtClean="0"/>
              <a:t> </a:t>
            </a:r>
            <a:r>
              <a:rPr lang="en-US" sz="2200" dirty="0"/>
              <a:t>(Zhu et al. </a:t>
            </a:r>
            <a:r>
              <a:rPr lang="en-US" sz="2200" dirty="0" smtClean="0"/>
              <a:t>2019,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Stanford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University</a:t>
            </a:r>
            <a:r>
              <a:rPr lang="en-US" sz="2200" dirty="0" smtClean="0"/>
              <a:t>) </a:t>
            </a:r>
            <a:r>
              <a:rPr lang="en-US" sz="2200" dirty="0"/>
              <a:t>is based on a deep neural network. When trained on </a:t>
            </a:r>
            <a:r>
              <a:rPr lang="en-US" sz="2200" dirty="0">
                <a:solidFill>
                  <a:srgbClr val="FF0000"/>
                </a:solidFill>
              </a:rPr>
              <a:t>noisy seismic data</a:t>
            </a:r>
            <a:r>
              <a:rPr lang="en-US" sz="2200" dirty="0"/>
              <a:t> from the North California Seismic Network, it recovered </a:t>
            </a:r>
            <a:r>
              <a:rPr lang="en-US" sz="2200" dirty="0">
                <a:solidFill>
                  <a:srgbClr val="FF0000"/>
                </a:solidFill>
              </a:rPr>
              <a:t>clean waveforms </a:t>
            </a:r>
            <a:r>
              <a:rPr lang="en-US" sz="2200" dirty="0"/>
              <a:t>and </a:t>
            </a:r>
            <a:r>
              <a:rPr lang="en-US" sz="2200" dirty="0">
                <a:solidFill>
                  <a:srgbClr val="FF0000"/>
                </a:solidFill>
              </a:rPr>
              <a:t>improved </a:t>
            </a:r>
            <a:r>
              <a:rPr lang="en-US" sz="2200" dirty="0" smtClean="0">
                <a:solidFill>
                  <a:srgbClr val="FF0000"/>
                </a:solidFill>
              </a:rPr>
              <a:t>the SNR </a:t>
            </a:r>
            <a:r>
              <a:rPr lang="en-US" sz="2200" dirty="0">
                <a:solidFill>
                  <a:srgbClr val="FF0000"/>
                </a:solidFill>
              </a:rPr>
              <a:t>by 15dB</a:t>
            </a:r>
            <a:r>
              <a:rPr lang="en-US" sz="2200" dirty="0"/>
              <a:t>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3" y="2693751"/>
            <a:ext cx="9585108" cy="416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P3.5-119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3" y="137263"/>
            <a:ext cx="1670833" cy="835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60082" y="1642786"/>
            <a:ext cx="100704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BF63"/>
                </a:solidFill>
              </a:rPr>
              <a:t>Intelligent algorithms</a:t>
            </a:r>
            <a:r>
              <a:rPr lang="en-US" sz="2400" dirty="0">
                <a:solidFill>
                  <a:srgbClr val="5D5D5D"/>
                </a:solidFill>
              </a:rPr>
              <a:t> can be a </a:t>
            </a:r>
            <a:r>
              <a:rPr lang="en-US" sz="2400" dirty="0">
                <a:solidFill>
                  <a:srgbClr val="FF0000"/>
                </a:solidFill>
              </a:rPr>
              <a:t>viable strategy to reduce anthropogenic noise </a:t>
            </a:r>
            <a:r>
              <a:rPr lang="en-US" sz="2400" dirty="0">
                <a:solidFill>
                  <a:srgbClr val="5D5D5D"/>
                </a:solidFill>
              </a:rPr>
              <a:t>in </a:t>
            </a:r>
            <a:r>
              <a:rPr lang="en-US" sz="2400" dirty="0" smtClean="0">
                <a:solidFill>
                  <a:srgbClr val="5D5D5D"/>
                </a:solidFill>
              </a:rPr>
              <a:t>infra-seismic </a:t>
            </a:r>
            <a:r>
              <a:rPr lang="en-US" sz="2400" dirty="0">
                <a:solidFill>
                  <a:srgbClr val="5D5D5D"/>
                </a:solidFill>
              </a:rPr>
              <a:t>data. </a:t>
            </a:r>
            <a:endParaRPr lang="en-US" sz="2400" dirty="0"/>
          </a:p>
          <a:p>
            <a:pPr algn="just"/>
            <a:r>
              <a:rPr lang="en-US" sz="2400" dirty="0">
                <a:solidFill>
                  <a:srgbClr val="5D5D5D"/>
                </a:solidFill>
              </a:rPr>
              <a:t>The </a:t>
            </a:r>
            <a:r>
              <a:rPr lang="en-US" sz="2400" dirty="0">
                <a:solidFill>
                  <a:srgbClr val="00BF63"/>
                </a:solidFill>
              </a:rPr>
              <a:t>costs and technical challenges of implementing these algorithms</a:t>
            </a:r>
            <a:r>
              <a:rPr lang="en-US" sz="2400" dirty="0">
                <a:solidFill>
                  <a:srgbClr val="5D5D5D"/>
                </a:solidFill>
              </a:rPr>
              <a:t> could be mitigated </a:t>
            </a:r>
            <a:r>
              <a:rPr lang="en-US" sz="2400" dirty="0" smtClean="0">
                <a:solidFill>
                  <a:srgbClr val="5D5D5D"/>
                </a:solidFill>
              </a:rPr>
              <a:t>through: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E17EB"/>
                </a:solidFill>
              </a:rPr>
              <a:t>suitable funded partnerships </a:t>
            </a:r>
            <a:r>
              <a:rPr lang="en-US" sz="2400" dirty="0"/>
              <a:t>between the </a:t>
            </a:r>
            <a:r>
              <a:rPr lang="en-US" sz="2400" dirty="0">
                <a:solidFill>
                  <a:srgbClr val="5E17EB"/>
                </a:solidFill>
              </a:rPr>
              <a:t>CTBTO </a:t>
            </a:r>
            <a:r>
              <a:rPr lang="en-US" sz="2400" dirty="0"/>
              <a:t>and the </a:t>
            </a:r>
            <a:r>
              <a:rPr lang="en-US" sz="2400" dirty="0">
                <a:solidFill>
                  <a:srgbClr val="5E17EB"/>
                </a:solidFill>
              </a:rPr>
              <a:t>relevant research </a:t>
            </a:r>
            <a:r>
              <a:rPr lang="en-US" sz="2400" dirty="0" smtClean="0">
                <a:solidFill>
                  <a:srgbClr val="5E17EB"/>
                </a:solidFill>
              </a:rPr>
              <a:t>institutions (e.g. Stanford University), </a:t>
            </a:r>
            <a:r>
              <a:rPr lang="en-US" sz="2400" dirty="0">
                <a:solidFill>
                  <a:srgbClr val="5E17EB"/>
                </a:solidFill>
              </a:rPr>
              <a:t>researchers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5E17EB"/>
                </a:solidFill>
              </a:rPr>
              <a:t> Member State </a:t>
            </a:r>
            <a:r>
              <a:rPr lang="en-US" sz="2400" dirty="0" smtClean="0">
                <a:solidFill>
                  <a:srgbClr val="5E17EB"/>
                </a:solidFill>
              </a:rPr>
              <a:t>governments.</a:t>
            </a:r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T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P3.5-119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3" y="137263"/>
            <a:ext cx="1670833" cy="835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60082" y="1523741"/>
            <a:ext cx="100704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en-US" sz="2000" u="sng" dirty="0" smtClean="0"/>
              <a:t>Central Intelligence Agency</a:t>
            </a:r>
            <a:r>
              <a:rPr lang="en-US" sz="2000" dirty="0" smtClean="0"/>
              <a:t> (2023) </a:t>
            </a:r>
            <a:r>
              <a:rPr lang="en-US" sz="2000" i="1" dirty="0" smtClean="0"/>
              <a:t>The World Fact Book</a:t>
            </a:r>
            <a:r>
              <a:rPr lang="en-US" sz="2000" dirty="0" smtClean="0"/>
              <a:t>. URL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https://www.cia.gov/the-world-factbook/countries/kenya/#</a:t>
            </a:r>
            <a:r>
              <a:rPr lang="en-US" sz="2000" dirty="0" smtClean="0">
                <a:hlinkClick r:id="rId3"/>
              </a:rPr>
              <a:t>people-and-society</a:t>
            </a:r>
            <a:r>
              <a:rPr lang="en-US" sz="2000" dirty="0" smtClean="0"/>
              <a:t> Last Accessed: 09-05-2023.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2000" u="sng" dirty="0" smtClean="0"/>
              <a:t>Kenya National Bureau of Statistics</a:t>
            </a:r>
            <a:r>
              <a:rPr lang="en-US" sz="2000" dirty="0" smtClean="0"/>
              <a:t> (2019) </a:t>
            </a:r>
            <a:r>
              <a:rPr lang="en-US" sz="2000" i="1" dirty="0" smtClean="0"/>
              <a:t>2019 Kenya population and Housing Census</a:t>
            </a:r>
            <a:r>
              <a:rPr lang="en-US" sz="2000" dirty="0" smtClean="0"/>
              <a:t>. Volume I. Nairobi, Kenya.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en-US" sz="2000" dirty="0" err="1"/>
              <a:t>Zhu,W</a:t>
            </a:r>
            <a:r>
              <a:rPr lang="en-US" sz="2000" dirty="0"/>
              <a:t>., Mousavi, S.M., Beroza, G.C. (2019) </a:t>
            </a:r>
            <a:r>
              <a:rPr lang="en-US" sz="2000" i="1" dirty="0"/>
              <a:t>Seismic Signal </a:t>
            </a:r>
            <a:r>
              <a:rPr lang="en-US" sz="2000" i="1" dirty="0" err="1"/>
              <a:t>Denoising</a:t>
            </a:r>
            <a:r>
              <a:rPr lang="en-US" sz="2000" i="1" dirty="0"/>
              <a:t> &amp; Decomposition Using Deep Neural Networks. </a:t>
            </a:r>
            <a:r>
              <a:rPr lang="en-US" sz="2000" dirty="0"/>
              <a:t>IEEE Transactions in Geoscience &amp; Remote Sensing. IEEE. PP. 1-13. 10.1109/TGRS.2019.2926772.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3302</TotalTime>
  <Words>763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User</cp:lastModifiedBy>
  <cp:revision>44</cp:revision>
  <dcterms:created xsi:type="dcterms:W3CDTF">2023-04-18T13:25:54Z</dcterms:created>
  <dcterms:modified xsi:type="dcterms:W3CDTF">2023-06-08T15:59:03Z</dcterms:modified>
</cp:coreProperties>
</file>