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62" r:id="rId3"/>
    <p:sldMasterId id="2147483664" r:id="rId4"/>
    <p:sldMasterId id="2147483676" r:id="rId5"/>
    <p:sldMasterId id="2147483678" r:id="rId6"/>
  </p:sldMasterIdLst>
  <p:notesMasterIdLst>
    <p:notesMasterId r:id="rId16"/>
  </p:notesMasterIdLst>
  <p:sldIdLst>
    <p:sldId id="261" r:id="rId7"/>
    <p:sldId id="256" r:id="rId8"/>
    <p:sldId id="262" r:id="rId9"/>
    <p:sldId id="263" r:id="rId10"/>
    <p:sldId id="270" r:id="rId11"/>
    <p:sldId id="267" r:id="rId12"/>
    <p:sldId id="268" r:id="rId13"/>
    <p:sldId id="265" r:id="rId14"/>
    <p:sldId id="266"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70"/>
            <p14:sldId id="267"/>
            <p14:sldId id="268"/>
            <p14:sldId id="265"/>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2" autoAdjust="0"/>
    <p:restoredTop sz="94698" autoAdjust="0"/>
  </p:normalViewPr>
  <p:slideViewPr>
    <p:cSldViewPr snapToGrid="0">
      <p:cViewPr varScale="1">
        <p:scale>
          <a:sx n="110" d="100"/>
          <a:sy n="110" d="100"/>
        </p:scale>
        <p:origin x="52" y="2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26923-1FB8-495D-B63C-F8C84E969B0E}" type="datetimeFigureOut">
              <a:rPr lang="en-GB" smtClean="0"/>
              <a:t>11/06/2023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7AF4A-2EA4-4002-B4A6-7DED315A10C0}" type="slidenum">
              <a:rPr lang="en-GB" smtClean="0"/>
              <a:t>‹#›</a:t>
            </a:fld>
            <a:endParaRPr lang="en-GB"/>
          </a:p>
        </p:txBody>
      </p:sp>
    </p:spTree>
    <p:extLst>
      <p:ext uri="{BB962C8B-B14F-4D97-AF65-F5344CB8AC3E}">
        <p14:creationId xmlns:p14="http://schemas.microsoft.com/office/powerpoint/2010/main" val="389004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D7AF4A-2EA4-4002-B4A6-7DED315A10C0}" type="slidenum">
              <a:rPr lang="en-GB" smtClean="0"/>
              <a:t>5</a:t>
            </a:fld>
            <a:endParaRPr lang="en-GB"/>
          </a:p>
        </p:txBody>
      </p:sp>
    </p:spTree>
    <p:extLst>
      <p:ext uri="{BB962C8B-B14F-4D97-AF65-F5344CB8AC3E}">
        <p14:creationId xmlns:p14="http://schemas.microsoft.com/office/powerpoint/2010/main" val="244328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1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8.jp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16.xml"/><Relationship Id="rId21" Type="http://schemas.openxmlformats.org/officeDocument/2006/relationships/slide" Target="../slides/slide4.xml"/><Relationship Id="rId7" Type="http://schemas.openxmlformats.org/officeDocument/2006/relationships/slideLayout" Target="../slideLayouts/slideLayout20.xml"/><Relationship Id="rId12" Type="http://schemas.openxmlformats.org/officeDocument/2006/relationships/theme" Target="../theme/theme4.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15.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5.emf"/><Relationship Id="rId5" Type="http://schemas.openxmlformats.org/officeDocument/2006/relationships/slideLayout" Target="../slideLayouts/slideLayout18.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23.xml"/><Relationship Id="rId19" Type="http://schemas.openxmlformats.org/officeDocument/2006/relationships/slide" Target="../slides/slid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9.emf"/><Relationship Id="rId22" Type="http://schemas.openxmlformats.org/officeDocument/2006/relationships/image" Target="../media/image14.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28.xml"/><Relationship Id="rId21" Type="http://schemas.openxmlformats.org/officeDocument/2006/relationships/slide" Target="../slides/slide4.xml"/><Relationship Id="rId7" Type="http://schemas.openxmlformats.org/officeDocument/2006/relationships/slideLayout" Target="../slideLayouts/slideLayout32.xml"/><Relationship Id="rId12" Type="http://schemas.openxmlformats.org/officeDocument/2006/relationships/theme" Target="../theme/theme6.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27.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5.emf"/><Relationship Id="rId5" Type="http://schemas.openxmlformats.org/officeDocument/2006/relationships/slideLayout" Target="../slideLayouts/slideLayout30.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35.xml"/><Relationship Id="rId19" Type="http://schemas.openxmlformats.org/officeDocument/2006/relationships/slide" Target="../slides/slid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1" name="Picture 30">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32" name="Picture 31">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33" name="Picture 32">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34" name="Picture 33">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35" name="Picture 34">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36" name="Picture 35">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37"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38"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48"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53"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57"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0"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61"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42" name="Picture 41">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43" name="Picture 42">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44" name="Picture 43">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45" name="Picture 44">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46" name="Picture 45">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47" name="Picture 46">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48"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49"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53"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57"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61"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4"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65"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19.PNG"/><Relationship Id="rId5" Type="http://schemas.openxmlformats.org/officeDocument/2006/relationships/image" Target="../media/image28.jpeg"/><Relationship Id="rId10" Type="http://schemas.openxmlformats.org/officeDocument/2006/relationships/image" Target="../media/image310.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i="0" dirty="0">
                <a:solidFill>
                  <a:schemeClr val="bg1"/>
                </a:solidFill>
                <a:effectLst/>
                <a:latin typeface="Arial" panose="020B0604020202020204" pitchFamily="34" charset="0"/>
                <a:cs typeface="Arial" panose="020B0604020202020204" pitchFamily="34" charset="0"/>
              </a:rPr>
              <a:t>Perspective of the International Monitoring System Seismic Event Location Capability Improvement with Ambient Noise Tomography</a:t>
            </a:r>
            <a:endParaRPr lang="x-none"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Ivan Kitov</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Mikhail Rozhkov</a:t>
            </a:r>
            <a:r>
              <a:rPr lang="en-US" baseline="30000" dirty="0">
                <a:solidFill>
                  <a:schemeClr val="bg1"/>
                </a:solidFill>
                <a:latin typeface="Arial" panose="020B0604020202020204" pitchFamily="34" charset="0"/>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 Yuri Starovoit</a:t>
            </a:r>
            <a:r>
              <a:rPr lang="en-US" baseline="30000" dirty="0">
                <a:solidFill>
                  <a:schemeClr val="bg1"/>
                </a:solidFill>
                <a:latin typeface="Arial" panose="020B0604020202020204" pitchFamily="34" charset="0"/>
                <a:cs typeface="Arial" panose="020B0604020202020204" pitchFamily="34" charset="0"/>
              </a:rPr>
              <a:t>3)</a:t>
            </a:r>
            <a:endParaRPr lang="x-none" baseline="30000"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CTBTO, ISTI, </a:t>
            </a:r>
            <a:r>
              <a:rPr lang="en-US" sz="1400" dirty="0" err="1">
                <a:solidFill>
                  <a:schemeClr val="bg1"/>
                </a:solidFill>
                <a:latin typeface="Arial" panose="020B0604020202020204" pitchFamily="34" charset="0"/>
                <a:cs typeface="Arial" panose="020B0604020202020204" pitchFamily="34" charset="0"/>
              </a:rPr>
              <a:t>AddProject</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92311"/>
            <a:ext cx="2086776" cy="2050094"/>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dirty="0">
                <a:latin typeface="Arial" panose="020B0604020202020204" pitchFamily="34" charset="0"/>
                <a:cs typeface="Arial" panose="020B0604020202020204" pitchFamily="34" charset="0"/>
              </a:rPr>
              <a:t>Event location accuracy improvement is hinged on the knowledge of the velocity model underlying array or local network deployment. Retrieved model using ambient noise tomography (ANT) lead to reduction of the seismic residuals thus contributing to   such improvement.</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P3.5-408</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34373"/>
            <a:ext cx="2086776" cy="2090707"/>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300" dirty="0">
                <a:latin typeface="Arial" panose="020B0604020202020204" pitchFamily="34" charset="0"/>
                <a:cs typeface="Arial" panose="020B0604020202020204" pitchFamily="34" charset="0"/>
              </a:rPr>
              <a:t>Ambient noise spatial auto-correlation, horizontal-to-vertical channel spectral ratio and their modifications are pivotal methods applied for velocity model restoration in this case study. </a:t>
            </a:r>
          </a:p>
          <a:p>
            <a:pPr algn="l"/>
            <a:endParaRPr lang="en-US" sz="1300" dirty="0">
              <a:latin typeface="Arial" panose="020B0604020202020204" pitchFamily="34" charset="0"/>
              <a:cs typeface="Arial" panose="020B0604020202020204" pitchFamily="34" charset="0"/>
            </a:endParaRPr>
          </a:p>
          <a:p>
            <a:pPr algn="l"/>
            <a:r>
              <a:rPr lang="en-US" sz="1300" dirty="0">
                <a:latin typeface="Arial" panose="020B0604020202020204" pitchFamily="34" charset="0"/>
                <a:cs typeface="Arial" panose="020B0604020202020204" pitchFamily="34" charset="0"/>
              </a:rPr>
              <a:t>Highly availably seismic background data in CTBTO  databases makes promising such application for IMS arrays.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92311"/>
            <a:ext cx="2086773" cy="2050094"/>
          </a:xfrm>
          <a:prstGeom prst="rect">
            <a:avLst/>
          </a:prstGeom>
        </p:spPr>
        <p:txBody>
          <a:bodyPr lIns="108000" tIns="108000" rIns="108000" bIns="108000" anchor="ctr" anchorCtr="1">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sz="4800" dirty="0">
                <a:latin typeface="Arial" panose="020B0604020202020204" pitchFamily="34" charset="0"/>
                <a:cs typeface="Arial" panose="020B0604020202020204" pitchFamily="34" charset="0"/>
              </a:rPr>
              <a:t>Inversion of surface waves dispersion curves obtained by </a:t>
            </a:r>
            <a:r>
              <a:rPr lang="en-US" sz="4800" b="1" dirty="0">
                <a:latin typeface="Arial" panose="020B0604020202020204" pitchFamily="34" charset="0"/>
                <a:cs typeface="Arial" panose="020B0604020202020204" pitchFamily="34" charset="0"/>
              </a:rPr>
              <a:t>MSPAC</a:t>
            </a:r>
            <a:r>
              <a:rPr lang="en-US" sz="4800" dirty="0">
                <a:latin typeface="Arial" panose="020B0604020202020204" pitchFamily="34" charset="0"/>
                <a:cs typeface="Arial" panose="020B0604020202020204" pitchFamily="34" charset="0"/>
              </a:rPr>
              <a:t> in four quadrants of ARCES array reveals distinct velocity models consistent with </a:t>
            </a:r>
            <a:r>
              <a:rPr lang="en-US" sz="4800" b="1" dirty="0" err="1">
                <a:latin typeface="Arial" panose="020B0604020202020204" pitchFamily="34" charset="0"/>
                <a:cs typeface="Arial" panose="020B0604020202020204" pitchFamily="34" charset="0"/>
              </a:rPr>
              <a:t>OpenHVSR</a:t>
            </a:r>
            <a:r>
              <a:rPr lang="en-US" sz="4800" dirty="0">
                <a:latin typeface="Arial" panose="020B0604020202020204" pitchFamily="34" charset="0"/>
                <a:cs typeface="Arial" panose="020B0604020202020204" pitchFamily="34" charset="0"/>
              </a:rPr>
              <a:t> inversion.  </a:t>
            </a:r>
          </a:p>
          <a:p>
            <a:pPr algn="l">
              <a:lnSpc>
                <a:spcPct val="110000"/>
              </a:lnSpc>
            </a:pPr>
            <a:endParaRPr lang="en-US" sz="4800" b="1" dirty="0">
              <a:latin typeface="Arial" panose="020B0604020202020204" pitchFamily="34" charset="0"/>
              <a:cs typeface="Arial" panose="020B0604020202020204" pitchFamily="34" charset="0"/>
            </a:endParaRPr>
          </a:p>
          <a:p>
            <a:pPr algn="l">
              <a:lnSpc>
                <a:spcPct val="110000"/>
              </a:lnSpc>
            </a:pPr>
            <a:r>
              <a:rPr lang="en-US" sz="4800" dirty="0">
                <a:latin typeface="Arial" panose="020B0604020202020204" pitchFamily="34" charset="0"/>
                <a:cs typeface="Arial" panose="020B0604020202020204" pitchFamily="34" charset="0"/>
              </a:rPr>
              <a:t>Both  methods must supplement each other  to reduce uncertainties in velocity model restoration.    </a:t>
            </a:r>
          </a:p>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34373"/>
            <a:ext cx="2141578" cy="21151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200"/>
              </a:spcAft>
            </a:pPr>
            <a:r>
              <a:rPr lang="en-US" sz="1200" b="1" dirty="0">
                <a:latin typeface="Arial" panose="020B0604020202020204" pitchFamily="34" charset="0"/>
                <a:cs typeface="Arial" panose="020B0604020202020204" pitchFamily="34" charset="0"/>
              </a:rPr>
              <a:t>ANT</a:t>
            </a:r>
            <a:r>
              <a:rPr lang="en-US" sz="1200" dirty="0">
                <a:latin typeface="Arial" panose="020B0604020202020204" pitchFamily="34" charset="0"/>
                <a:cs typeface="Arial" panose="020B0604020202020204" pitchFamily="34" charset="0"/>
              </a:rPr>
              <a:t> is a powerful approach for detailing velocity structure underlying IMS arrays as well as possibly for </a:t>
            </a:r>
            <a:r>
              <a:rPr lang="en-US" sz="1200" b="1" dirty="0">
                <a:latin typeface="Arial" panose="020B0604020202020204" pitchFamily="34" charset="0"/>
                <a:cs typeface="Arial" panose="020B0604020202020204" pitchFamily="34" charset="0"/>
              </a:rPr>
              <a:t>OSI SAMS </a:t>
            </a:r>
            <a:r>
              <a:rPr lang="en-US" sz="1200" dirty="0">
                <a:latin typeface="Arial" panose="020B0604020202020204" pitchFamily="34" charset="0"/>
                <a:cs typeface="Arial" panose="020B0604020202020204" pitchFamily="34" charset="0"/>
              </a:rPr>
              <a:t>installations</a:t>
            </a:r>
          </a:p>
          <a:p>
            <a:pPr algn="l">
              <a:spcAft>
                <a:spcPts val="1200"/>
              </a:spcAft>
            </a:pPr>
            <a:r>
              <a:rPr lang="en-US" sz="1200" dirty="0">
                <a:latin typeface="Arial" panose="020B0604020202020204" pitchFamily="34" charset="0"/>
                <a:cs typeface="Arial" panose="020B0604020202020204" pitchFamily="34" charset="0"/>
              </a:rPr>
              <a:t>Both </a:t>
            </a:r>
            <a:r>
              <a:rPr lang="en-US" sz="1200" b="1" dirty="0">
                <a:latin typeface="Arial" panose="020B0604020202020204" pitchFamily="34" charset="0"/>
                <a:cs typeface="Arial" panose="020B0604020202020204" pitchFamily="34" charset="0"/>
              </a:rPr>
              <a:t>MSPAC</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HVSR</a:t>
            </a:r>
            <a:r>
              <a:rPr lang="en-US" sz="1200" dirty="0">
                <a:latin typeface="Arial" panose="020B0604020202020204" pitchFamily="34" charset="0"/>
                <a:cs typeface="Arial" panose="020B0604020202020204" pitchFamily="34" charset="0"/>
              </a:rPr>
              <a:t> approaches must be used together to rectify velocity model and compensate the non-uniqueness of the inversion.</a:t>
            </a:r>
          </a:p>
        </p:txBody>
      </p:sp>
      <p:sp>
        <p:nvSpPr>
          <p:cNvPr id="9" name="Title 1">
            <a:extLst>
              <a:ext uri="{FF2B5EF4-FFF2-40B4-BE49-F238E27FC236}">
                <a16:creationId xmlns:a16="http://schemas.microsoft.com/office/drawing/2014/main" id="{6AB04CB3-713F-836C-5EB0-3054E6F7BF97}"/>
              </a:ext>
            </a:extLst>
          </p:cNvPr>
          <p:cNvSpPr txBox="1">
            <a:spLocks/>
          </p:cNvSpPr>
          <p:nvPr/>
        </p:nvSpPr>
        <p:spPr>
          <a:xfrm>
            <a:off x="11115463" y="5484325"/>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2BB5CA1-57AE-4DEB-863B-51F021B2FB15}"/>
              </a:ext>
            </a:extLst>
          </p:cNvPr>
          <p:cNvGrpSpPr/>
          <p:nvPr/>
        </p:nvGrpSpPr>
        <p:grpSpPr>
          <a:xfrm>
            <a:off x="10098166" y="40113"/>
            <a:ext cx="1529521" cy="1549997"/>
            <a:chOff x="10098166" y="40113"/>
            <a:chExt cx="1529521" cy="154999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8166" y="40113"/>
              <a:ext cx="1528085" cy="51278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166" y="540146"/>
              <a:ext cx="1528085" cy="51278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602" y="1054099"/>
              <a:ext cx="1528085" cy="536011"/>
            </a:xfrm>
            <a:prstGeom prst="rect">
              <a:avLst/>
            </a:prstGeom>
          </p:spPr>
        </p:pic>
      </p:gr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946266" y="247604"/>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a:t>
            </a:r>
            <a:endParaRPr lang="x-none"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pic>
        <p:nvPicPr>
          <p:cNvPr id="8" name="Content Placeholder 5">
            <a:extLst>
              <a:ext uri="{FF2B5EF4-FFF2-40B4-BE49-F238E27FC236}">
                <a16:creationId xmlns:a16="http://schemas.microsoft.com/office/drawing/2014/main" id="{9BBCE8F6-4374-4620-8242-F42828E78677}"/>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15" y="3260060"/>
            <a:ext cx="6211124" cy="36078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4C68DAEF-2222-452D-9F8C-F38ED9D19985}"/>
              </a:ext>
            </a:extLst>
          </p:cNvPr>
          <p:cNvSpPr>
            <a:spLocks noChangeArrowheads="1"/>
          </p:cNvSpPr>
          <p:nvPr/>
        </p:nvSpPr>
        <p:spPr bwMode="auto">
          <a:xfrm>
            <a:off x="573902" y="1064636"/>
            <a:ext cx="951830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One of the beam forming problems is the </a:t>
            </a:r>
            <a:r>
              <a:rPr lang="en-US" altLang="en-US" sz="2000" dirty="0">
                <a:latin typeface="Arial" panose="020B0604020202020204" pitchFamily="34" charset="0"/>
                <a:cs typeface="Arial" panose="020B0604020202020204" pitchFamily="34" charset="0"/>
              </a:rPr>
              <a:t>absence of the empirical arrival times at the array’s sensors. Theoretical time delays between channels, as based </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on theoretical slowness, in many cases are not accurate because of complex velocity structure beneath the array. Low or high velocity inclusions may introduce disturbances in the relative arrival times and amplitudes. Variations in amplitude and arrival time delays are related to underlaying geology and lead to potentially significant beam loss as driven by the absence of signal synchronization in time and amplitude.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C5F564A-9046-4B21-98DC-749754C3987F}"/>
              </a:ext>
            </a:extLst>
          </p:cNvPr>
          <p:cNvSpPr txBox="1"/>
          <p:nvPr/>
        </p:nvSpPr>
        <p:spPr>
          <a:xfrm>
            <a:off x="6848356" y="3789274"/>
            <a:ext cx="3603774" cy="2862322"/>
          </a:xfrm>
          <a:prstGeom prst="rect">
            <a:avLst/>
          </a:prstGeom>
          <a:noFill/>
        </p:spPr>
        <p:txBody>
          <a:bodyPr wrap="square" rtlCol="0">
            <a:spAutoFit/>
          </a:bodyPr>
          <a:lstStyle/>
          <a:p>
            <a:r>
              <a:rPr lang="en-US" sz="20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Left: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Different shapes of the wave trains at the Nevada Seismic Array station due to local heterogeneities</a:t>
            </a:r>
            <a:r>
              <a:rPr lang="ru-RU"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from </a:t>
            </a:r>
            <a:r>
              <a:rPr lang="en-US" sz="2000" b="1" i="1" dirty="0" err="1">
                <a:latin typeface="Arial" panose="020B0604020202020204" pitchFamily="34" charset="0"/>
                <a:cs typeface="Arial" panose="020B0604020202020204" pitchFamily="34" charset="0"/>
              </a:rPr>
              <a:t>Petru</a:t>
            </a:r>
            <a:r>
              <a:rPr lang="en-US" sz="2000" b="1" i="1" dirty="0">
                <a:latin typeface="Arial" panose="020B0604020202020204" pitchFamily="34" charset="0"/>
                <a:cs typeface="Arial" panose="020B0604020202020204" pitchFamily="34" charset="0"/>
              </a:rPr>
              <a:t> T. </a:t>
            </a:r>
            <a:r>
              <a:rPr lang="en-US" sz="2000" b="1" i="1" dirty="0" err="1">
                <a:latin typeface="Arial" panose="020B0604020202020204" pitchFamily="34" charset="0"/>
                <a:cs typeface="Arial" panose="020B0604020202020204" pitchFamily="34" charset="0"/>
              </a:rPr>
              <a:t>Negraru</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“Application of </a:t>
            </a:r>
            <a:r>
              <a:rPr lang="en-US" sz="2000" dirty="0" err="1">
                <a:latin typeface="Arial" panose="020B0604020202020204" pitchFamily="34" charset="0"/>
                <a:cs typeface="Arial" panose="020B0604020202020204" pitchFamily="34" charset="0"/>
              </a:rPr>
              <a:t>Seismo</a:t>
            </a:r>
            <a:r>
              <a:rPr lang="en-US" sz="2000" dirty="0">
                <a:latin typeface="Arial" panose="020B0604020202020204" pitchFamily="34" charset="0"/>
                <a:cs typeface="Arial" panose="020B0604020202020204" pitchFamily="34" charset="0"/>
              </a:rPr>
              <a:t>-Acoustic Signals to the Study of Local Site Effects”, Acta </a:t>
            </a:r>
            <a:r>
              <a:rPr lang="en-US" sz="2000" dirty="0" err="1">
                <a:latin typeface="Arial" panose="020B0604020202020204" pitchFamily="34" charset="0"/>
                <a:cs typeface="Arial" panose="020B0604020202020204" pitchFamily="34" charset="0"/>
              </a:rPr>
              <a:t>Geophysica</a:t>
            </a:r>
            <a:r>
              <a:rPr lang="en-US" sz="2000" dirty="0">
                <a:latin typeface="Arial" panose="020B0604020202020204" pitchFamily="34" charset="0"/>
                <a:cs typeface="Arial" panose="020B0604020202020204" pitchFamily="34" charset="0"/>
              </a:rPr>
              <a:t>, 2010</a:t>
            </a:r>
            <a:r>
              <a:rPr lang="ru-RU"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766B318-0889-4F03-85CB-C29C65BDA558}"/>
              </a:ext>
            </a:extLst>
          </p:cNvPr>
          <p:cNvGrpSpPr/>
          <p:nvPr/>
        </p:nvGrpSpPr>
        <p:grpSpPr>
          <a:xfrm>
            <a:off x="10275306" y="126217"/>
            <a:ext cx="1529521" cy="1549997"/>
            <a:chOff x="10098166" y="40113"/>
            <a:chExt cx="1529521" cy="1549997"/>
          </a:xfrm>
        </p:grpSpPr>
        <p:pic>
          <p:nvPicPr>
            <p:cNvPr id="17" name="Picture 16">
              <a:extLst>
                <a:ext uri="{FF2B5EF4-FFF2-40B4-BE49-F238E27FC236}">
                  <a16:creationId xmlns:a16="http://schemas.microsoft.com/office/drawing/2014/main" id="{102C0AB3-51B4-4487-BC6E-89220274F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166" y="40113"/>
              <a:ext cx="1528085" cy="512780"/>
            </a:xfrm>
            <a:prstGeom prst="rect">
              <a:avLst/>
            </a:prstGeom>
          </p:spPr>
        </p:pic>
        <p:pic>
          <p:nvPicPr>
            <p:cNvPr id="18" name="Picture 17">
              <a:extLst>
                <a:ext uri="{FF2B5EF4-FFF2-40B4-BE49-F238E27FC236}">
                  <a16:creationId xmlns:a16="http://schemas.microsoft.com/office/drawing/2014/main" id="{87BE1332-FBEA-4BEF-8C91-4AFBD00D8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8166" y="540146"/>
              <a:ext cx="1528085" cy="512781"/>
            </a:xfrm>
            <a:prstGeom prst="rect">
              <a:avLst/>
            </a:prstGeom>
          </p:spPr>
        </p:pic>
        <p:pic>
          <p:nvPicPr>
            <p:cNvPr id="19" name="Picture 18">
              <a:extLst>
                <a:ext uri="{FF2B5EF4-FFF2-40B4-BE49-F238E27FC236}">
                  <a16:creationId xmlns:a16="http://schemas.microsoft.com/office/drawing/2014/main" id="{26CFD807-E531-442D-B9D4-F353146B0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602" y="1054099"/>
              <a:ext cx="1528085" cy="536011"/>
            </a:xfrm>
            <a:prstGeom prst="rect">
              <a:avLst/>
            </a:prstGeom>
          </p:spPr>
        </p:pic>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17731" y="26632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Objectives</a:t>
            </a:r>
            <a:r>
              <a:rPr lang="en-US" sz="1800" dirty="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415D4F00-ADB0-4090-8CC9-61CF2EA489B1}"/>
              </a:ext>
            </a:extLst>
          </p:cNvPr>
          <p:cNvSpPr>
            <a:spLocks noChangeArrowheads="1"/>
          </p:cNvSpPr>
          <p:nvPr/>
        </p:nvSpPr>
        <p:spPr bwMode="auto">
          <a:xfrm>
            <a:off x="547007" y="922565"/>
            <a:ext cx="101758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A005CB9B-F202-4C35-B5F0-86BE8EACE9A3}"/>
              </a:ext>
            </a:extLst>
          </p:cNvPr>
          <p:cNvSpPr txBox="1"/>
          <p:nvPr/>
        </p:nvSpPr>
        <p:spPr>
          <a:xfrm>
            <a:off x="748344" y="1440589"/>
            <a:ext cx="8946412" cy="4862870"/>
          </a:xfrm>
          <a:prstGeom prst="rect">
            <a:avLst/>
          </a:prstGeom>
          <a:noFill/>
        </p:spPr>
        <p:txBody>
          <a:bodyPr wrap="square">
            <a:spAutoFit/>
          </a:bodyPr>
          <a:lstStyle/>
          <a:p>
            <a:pPr algn="just">
              <a:spcAft>
                <a:spcPts val="60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IDC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needs empirical arrival time delays for the whole set of detection beams, i.e. a set of azimuth/scalar slowness pairs. </a:t>
            </a:r>
          </a:p>
          <a:p>
            <a:pPr algn="just">
              <a:spcAft>
                <a:spcPts val="60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Results of velocity model recovery by the ambient noise-based passive methods might be useful for enhancements in </a:t>
            </a:r>
            <a:r>
              <a:rPr lang="en-US" sz="20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IDC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processing. </a:t>
            </a:r>
          </a:p>
          <a:p>
            <a:pPr algn="just">
              <a:spcAft>
                <a:spcPts val="600"/>
              </a:spcAft>
            </a:pP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60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Major objectives</a:t>
            </a:r>
          </a:p>
          <a:p>
            <a:pPr marL="285750" indent="-285750" algn="just">
              <a:spcAft>
                <a:spcPts val="600"/>
              </a:spcAft>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Learn if currently available data processing methods are able to deliver results appropriate for refining the crustal model </a:t>
            </a:r>
            <a:r>
              <a:rPr lang="en-US" sz="2000" dirty="0">
                <a:solidFill>
                  <a:srgbClr val="000000"/>
                </a:solidFill>
                <a:latin typeface="Arial" panose="020B0604020202020204" pitchFamily="34" charset="0"/>
                <a:cs typeface="Arial" panose="020B0604020202020204" pitchFamily="34" charset="0"/>
              </a:rPr>
              <a:t>beneath primary and auxiliary </a:t>
            </a:r>
            <a:r>
              <a:rPr lang="en-US" sz="2000" b="1" dirty="0">
                <a:solidFill>
                  <a:schemeClr val="accent1">
                    <a:lumMod val="75000"/>
                  </a:schemeClr>
                </a:solidFill>
                <a:latin typeface="Arial" panose="020B0604020202020204" pitchFamily="34" charset="0"/>
                <a:cs typeface="Arial" panose="020B0604020202020204" pitchFamily="34" charset="0"/>
              </a:rPr>
              <a:t>IMS</a:t>
            </a:r>
            <a:r>
              <a:rPr lang="en-US" sz="2000" dirty="0">
                <a:solidFill>
                  <a:srgbClr val="000000"/>
                </a:solidFill>
                <a:latin typeface="Arial" panose="020B0604020202020204" pitchFamily="34" charset="0"/>
                <a:cs typeface="Arial" panose="020B0604020202020204" pitchFamily="34" charset="0"/>
              </a:rPr>
              <a:t> seismic arrays </a:t>
            </a:r>
          </a:p>
          <a:p>
            <a:pPr marL="285750" indent="-285750" algn="just">
              <a:spcAft>
                <a:spcPts val="600"/>
              </a:spcAft>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Provide a number of use cases proving a preliminary validity of the passive methods approach for building and/or refinement of the crustal velocity models beneath the IMS </a:t>
            </a:r>
            <a:r>
              <a:rPr lang="en-US" sz="2000" dirty="0">
                <a:solidFill>
                  <a:srgbClr val="000000"/>
                </a:solidFill>
                <a:latin typeface="Arial" panose="020B0604020202020204" pitchFamily="34" charset="0"/>
                <a:cs typeface="Arial" panose="020B0604020202020204" pitchFamily="34" charset="0"/>
              </a:rPr>
              <a:t>stations</a:t>
            </a:r>
          </a:p>
          <a:p>
            <a:pPr marL="285750" indent="-285750" algn="just">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Provide a tentative framework for the toolbox capable to building a set of shallow crust velocity models  beneath the </a:t>
            </a:r>
            <a:r>
              <a:rPr lang="en-US" sz="2000" b="1" dirty="0">
                <a:solidFill>
                  <a:schemeClr val="accent1">
                    <a:lumMod val="75000"/>
                  </a:schemeClr>
                </a:solidFill>
                <a:latin typeface="Arial" panose="020B0604020202020204" pitchFamily="34" charset="0"/>
                <a:cs typeface="Arial" panose="020B0604020202020204" pitchFamily="34" charset="0"/>
              </a:rPr>
              <a:t> IMS </a:t>
            </a:r>
            <a:r>
              <a:rPr lang="en-US" sz="2000" dirty="0">
                <a:solidFill>
                  <a:srgbClr val="000000"/>
                </a:solidFill>
                <a:latin typeface="Arial" panose="020B0604020202020204" pitchFamily="34" charset="0"/>
                <a:cs typeface="Arial" panose="020B0604020202020204" pitchFamily="34" charset="0"/>
              </a:rPr>
              <a:t>seismic stations</a:t>
            </a:r>
          </a:p>
        </p:txBody>
      </p:sp>
      <p:grpSp>
        <p:nvGrpSpPr>
          <p:cNvPr id="6" name="Group 5">
            <a:extLst>
              <a:ext uri="{FF2B5EF4-FFF2-40B4-BE49-F238E27FC236}">
                <a16:creationId xmlns:a16="http://schemas.microsoft.com/office/drawing/2014/main" id="{FFFEB87D-3835-457F-AEE3-150999238EAB}"/>
              </a:ext>
            </a:extLst>
          </p:cNvPr>
          <p:cNvGrpSpPr/>
          <p:nvPr/>
        </p:nvGrpSpPr>
        <p:grpSpPr>
          <a:xfrm>
            <a:off x="10296293" y="33196"/>
            <a:ext cx="1528085" cy="1653486"/>
            <a:chOff x="10296293" y="33196"/>
            <a:chExt cx="1528085" cy="165348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5283DFC-EFC6-4682-97D2-9B9C587D2CE2}"/>
              </a:ext>
            </a:extLst>
          </p:cNvPr>
          <p:cNvSpPr txBox="1"/>
          <p:nvPr/>
        </p:nvSpPr>
        <p:spPr>
          <a:xfrm>
            <a:off x="-72429" y="1291763"/>
            <a:ext cx="10467094" cy="3016210"/>
          </a:xfrm>
          <a:prstGeom prst="rect">
            <a:avLst/>
          </a:prstGeom>
          <a:noFill/>
        </p:spPr>
        <p:txBody>
          <a:bodyPr wrap="square">
            <a:spAutoFit/>
          </a:bodyPr>
          <a:lstStyle/>
          <a:p>
            <a:pPr marL="284400" indent="-288000" algn="just">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Passive </a:t>
            </a:r>
            <a:r>
              <a:rPr lang="en-US" dirty="0">
                <a:latin typeface="Arial" panose="020B0604020202020204" pitchFamily="34" charset="0"/>
                <a:ea typeface="Calibri" panose="020F0502020204030204" pitchFamily="34" charset="0"/>
                <a:cs typeface="Arial" panose="020B0604020202020204" pitchFamily="34" charset="0"/>
              </a:rPr>
              <a:t>seismic</a:t>
            </a:r>
            <a:r>
              <a:rPr lang="en-US" dirty="0">
                <a:effectLst/>
                <a:latin typeface="Arial" panose="020B0604020202020204" pitchFamily="34" charset="0"/>
                <a:ea typeface="Calibri" panose="020F0502020204030204" pitchFamily="34" charset="0"/>
                <a:cs typeface="Arial" panose="020B0604020202020204" pitchFamily="34" charset="0"/>
              </a:rPr>
              <a:t> techniques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M</a:t>
            </a:r>
            <a:r>
              <a:rPr lang="en-US"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SPAC</a:t>
            </a: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HVSR*</a:t>
            </a: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and other ambient noise tomography methods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may</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comprise an efficient toolbox for refinement of velocity models underneath seismic array elements.</a:t>
            </a:r>
            <a:r>
              <a:rPr lang="en-US" strike="sngStrike" dirty="0">
                <a:effectLst/>
                <a:latin typeface="Arial" panose="020B0604020202020204" pitchFamily="34" charset="0"/>
                <a:ea typeface="Calibri" panose="020F0502020204030204" pitchFamily="34" charset="0"/>
                <a:cs typeface="Arial" panose="020B0604020202020204" pitchFamily="34" charset="0"/>
              </a:rPr>
              <a:t> </a:t>
            </a:r>
          </a:p>
          <a:p>
            <a:pPr marL="284400" indent="-288000" algn="just">
              <a:spcAft>
                <a:spcPts val="600"/>
              </a:spcAft>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Such a toolbox </a:t>
            </a:r>
            <a:r>
              <a:rPr lang="en-GB" dirty="0">
                <a:latin typeface="Arial" panose="020B0604020202020204" pitchFamily="34" charset="0"/>
                <a:ea typeface="Calibri" panose="020F0502020204030204" pitchFamily="34" charset="0"/>
                <a:cs typeface="Arial" panose="020B0604020202020204" pitchFamily="34" charset="0"/>
              </a:rPr>
              <a:t>can be </a:t>
            </a:r>
            <a:r>
              <a:rPr lang="en-GB" dirty="0">
                <a:effectLst/>
                <a:latin typeface="Arial" panose="020B0604020202020204" pitchFamily="34" charset="0"/>
                <a:ea typeface="Calibri" panose="020F0502020204030204" pitchFamily="34" charset="0"/>
                <a:cs typeface="Arial" panose="020B0604020202020204" pitchFamily="34" charset="0"/>
              </a:rPr>
              <a:t>useful for enhancement of </a:t>
            </a:r>
            <a:r>
              <a:rPr lang="en-GB" b="1"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ParMT</a:t>
            </a:r>
            <a:r>
              <a:rPr lang="en-GB" b="1" dirty="0">
                <a:effectLst/>
                <a:latin typeface="Arial" panose="020B0604020202020204" pitchFamily="34" charset="0"/>
                <a:ea typeface="Calibri" panose="020F0502020204030204" pitchFamily="34" charset="0"/>
                <a:cs typeface="Arial" panose="020B0604020202020204" pitchFamily="34" charset="0"/>
              </a:rPr>
              <a:t> </a:t>
            </a:r>
            <a:r>
              <a:rPr lang="en-GB" dirty="0">
                <a:effectLst/>
                <a:latin typeface="Arial" panose="020B0604020202020204" pitchFamily="34" charset="0"/>
                <a:ea typeface="Calibri" panose="020F0502020204030204" pitchFamily="34" charset="0"/>
                <a:cs typeface="Arial" panose="020B0604020202020204" pitchFamily="34" charset="0"/>
              </a:rPr>
              <a:t>(joint seismic moment tensor, depth and magnitude determination), for improvement of IDC regional locations and the </a:t>
            </a: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OSI</a:t>
            </a:r>
            <a:r>
              <a:rPr lang="en-US" b="1"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Seismic Aftershocks Monitoring System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SAMS</a:t>
            </a:r>
            <a:r>
              <a:rPr lang="en-US"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spcAft>
                <a:spcPts val="6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Velocity models’ restoration is based on inversion of surface waves dispersion, and a number of numerical modelling used for fitting the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HVSR</a:t>
            </a:r>
            <a:r>
              <a:rPr lang="en-US"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/ellipticity</a:t>
            </a:r>
            <a:r>
              <a:rPr lang="en-US" dirty="0">
                <a:effectLst/>
                <a:latin typeface="Arial" panose="020B0604020202020204" pitchFamily="34" charset="0"/>
                <a:ea typeface="Calibri" panose="020F0502020204030204" pitchFamily="34" charset="0"/>
                <a:cs typeface="Arial" panose="020B0604020202020204" pitchFamily="34" charset="0"/>
              </a:rPr>
              <a:t> curves to theoretical models, or just by the inversion of the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HVSR</a:t>
            </a:r>
            <a:r>
              <a:rPr lang="en-US" dirty="0">
                <a:effectLst/>
                <a:latin typeface="Arial" panose="020B0604020202020204" pitchFamily="34" charset="0"/>
                <a:ea typeface="Calibri" panose="020F0502020204030204" pitchFamily="34" charset="0"/>
                <a:cs typeface="Arial" panose="020B0604020202020204" pitchFamily="34" charset="0"/>
              </a:rPr>
              <a:t> main picks to the depths of layers with the highest impedances. This technique could be widely utilized for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IMS seismic arrays </a:t>
            </a:r>
            <a:r>
              <a:rPr lang="en-US" dirty="0">
                <a:effectLst/>
                <a:latin typeface="Arial" panose="020B0604020202020204" pitchFamily="34" charset="0"/>
                <a:ea typeface="Calibri" panose="020F0502020204030204" pitchFamily="34" charset="0"/>
                <a:cs typeface="Arial" panose="020B0604020202020204" pitchFamily="34" charset="0"/>
              </a:rPr>
              <a:t>using vast amount of noise data</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ADC7DEC-49B4-484F-ADC8-809A2B2D2ADA}"/>
              </a:ext>
            </a:extLst>
          </p:cNvPr>
          <p:cNvSpPr txBox="1"/>
          <p:nvPr/>
        </p:nvSpPr>
        <p:spPr>
          <a:xfrm>
            <a:off x="1924831" y="146701"/>
            <a:ext cx="7629255"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Ambient Noise Analysis methods as an approach to building local seismic velocity structure  </a:t>
            </a:r>
          </a:p>
        </p:txBody>
      </p:sp>
      <p:grpSp>
        <p:nvGrpSpPr>
          <p:cNvPr id="11" name="Group 10">
            <a:extLst>
              <a:ext uri="{FF2B5EF4-FFF2-40B4-BE49-F238E27FC236}">
                <a16:creationId xmlns:a16="http://schemas.microsoft.com/office/drawing/2014/main" id="{77CBD281-A0DE-4F75-80E0-9E2706B26991}"/>
              </a:ext>
            </a:extLst>
          </p:cNvPr>
          <p:cNvGrpSpPr/>
          <p:nvPr/>
        </p:nvGrpSpPr>
        <p:grpSpPr>
          <a:xfrm>
            <a:off x="106303" y="4874237"/>
            <a:ext cx="8203535" cy="1983763"/>
            <a:chOff x="108411" y="4610251"/>
            <a:chExt cx="8203535" cy="1983763"/>
          </a:xfrm>
        </p:grpSpPr>
        <p:pic>
          <p:nvPicPr>
            <p:cNvPr id="12" name="Picture 11">
              <a:extLst>
                <a:ext uri="{FF2B5EF4-FFF2-40B4-BE49-F238E27FC236}">
                  <a16:creationId xmlns:a16="http://schemas.microsoft.com/office/drawing/2014/main" id="{12F8DC58-7E8A-405A-A5E4-BC3BACB738FB}"/>
                </a:ext>
              </a:extLst>
            </p:cNvPr>
            <p:cNvPicPr/>
            <p:nvPr/>
          </p:nvPicPr>
          <p:blipFill>
            <a:blip r:embed="rId2" cstate="print"/>
            <a:stretch>
              <a:fillRect/>
            </a:stretch>
          </p:blipFill>
          <p:spPr>
            <a:xfrm>
              <a:off x="108411" y="4610251"/>
              <a:ext cx="4102768" cy="1945931"/>
            </a:xfrm>
            <a:prstGeom prst="rect">
              <a:avLst/>
            </a:prstGeom>
          </p:spPr>
        </p:pic>
        <p:pic>
          <p:nvPicPr>
            <p:cNvPr id="13" name="Picture 12">
              <a:extLst>
                <a:ext uri="{FF2B5EF4-FFF2-40B4-BE49-F238E27FC236}">
                  <a16:creationId xmlns:a16="http://schemas.microsoft.com/office/drawing/2014/main" id="{FD393401-A537-4708-A0FB-2949761E5EC8}"/>
                </a:ext>
              </a:extLst>
            </p:cNvPr>
            <p:cNvPicPr/>
            <p:nvPr/>
          </p:nvPicPr>
          <p:blipFill>
            <a:blip r:embed="rId3" cstate="print"/>
            <a:stretch>
              <a:fillRect/>
            </a:stretch>
          </p:blipFill>
          <p:spPr>
            <a:xfrm>
              <a:off x="4147249" y="4707880"/>
              <a:ext cx="2141284" cy="1886134"/>
            </a:xfrm>
            <a:prstGeom prst="rect">
              <a:avLst/>
            </a:prstGeom>
          </p:spPr>
        </p:pic>
        <p:pic>
          <p:nvPicPr>
            <p:cNvPr id="14" name="Picture 13">
              <a:extLst>
                <a:ext uri="{FF2B5EF4-FFF2-40B4-BE49-F238E27FC236}">
                  <a16:creationId xmlns:a16="http://schemas.microsoft.com/office/drawing/2014/main" id="{83851932-E8AA-45AC-894A-6E9AE3EAD9E8}"/>
                </a:ext>
              </a:extLst>
            </p:cNvPr>
            <p:cNvPicPr/>
            <p:nvPr/>
          </p:nvPicPr>
          <p:blipFill>
            <a:blip r:embed="rId4" cstate="print"/>
            <a:stretch>
              <a:fillRect/>
            </a:stretch>
          </p:blipFill>
          <p:spPr>
            <a:xfrm>
              <a:off x="6340171" y="4719183"/>
              <a:ext cx="1971775" cy="1874831"/>
            </a:xfrm>
            <a:prstGeom prst="rect">
              <a:avLst/>
            </a:prstGeom>
            <a:ln w="19050">
              <a:solidFill>
                <a:schemeClr val="tx1"/>
              </a:solidFill>
            </a:ln>
          </p:spPr>
        </p:pic>
      </p:grpSp>
      <p:sp>
        <p:nvSpPr>
          <p:cNvPr id="16" name="TextBox 15">
            <a:extLst>
              <a:ext uri="{FF2B5EF4-FFF2-40B4-BE49-F238E27FC236}">
                <a16:creationId xmlns:a16="http://schemas.microsoft.com/office/drawing/2014/main" id="{627F8886-0039-4CEB-A83E-40E7CB856644}"/>
              </a:ext>
            </a:extLst>
          </p:cNvPr>
          <p:cNvSpPr txBox="1"/>
          <p:nvPr/>
        </p:nvSpPr>
        <p:spPr>
          <a:xfrm>
            <a:off x="8403220" y="5006739"/>
            <a:ext cx="2373312" cy="1785104"/>
          </a:xfrm>
          <a:prstGeom prst="rect">
            <a:avLst/>
          </a:prstGeom>
          <a:noFill/>
        </p:spPr>
        <p:txBody>
          <a:bodyPr wrap="square">
            <a:spAutoFit/>
          </a:bodyPr>
          <a:lstStyle/>
          <a:p>
            <a:pPr>
              <a:spcBef>
                <a:spcPts val="600"/>
              </a:spcBef>
              <a:spcAft>
                <a:spcPts val="600"/>
              </a:spcAft>
            </a:pP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Left</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Simple bedrock characterization by H/V curves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GEOPSY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IMS</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array</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 </a:t>
            </a:r>
            <a:r>
              <a:rPr lang="en-US"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NVAR, PDAR, TXAR</a:t>
            </a:r>
            <a:r>
              <a:rPr lang="en-US" sz="2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602091E8-00FD-4E23-B2EB-655C291E9EC0}"/>
              </a:ext>
            </a:extLst>
          </p:cNvPr>
          <p:cNvSpPr txBox="1"/>
          <p:nvPr/>
        </p:nvSpPr>
        <p:spPr>
          <a:xfrm>
            <a:off x="106303" y="4607323"/>
            <a:ext cx="8819983" cy="307777"/>
          </a:xfrm>
          <a:prstGeom prst="rect">
            <a:avLst/>
          </a:prstGeom>
          <a:noFill/>
        </p:spPr>
        <p:txBody>
          <a:bodyPr wrap="square" rtlCol="0">
            <a:spAutoFit/>
          </a:bodyPr>
          <a:lstStyle/>
          <a:p>
            <a:pPr algn="just">
              <a:spcAft>
                <a:spcPts val="600"/>
              </a:spcAft>
            </a:pPr>
            <a:r>
              <a:rPr lang="en-US" sz="1400" i="1" dirty="0">
                <a:latin typeface="Arial" panose="020B0604020202020204" pitchFamily="34" charset="0"/>
                <a:ea typeface="Calibri" panose="020F0502020204030204" pitchFamily="34" charset="0"/>
                <a:cs typeface="Arial" panose="020B0604020202020204" pitchFamily="34" charset="0"/>
              </a:rPr>
              <a:t>* - MSPAC – Modified Spatial Autocorrelation Analysis; </a:t>
            </a:r>
            <a:r>
              <a:rPr lang="en-US" sz="1400" i="1" dirty="0">
                <a:effectLst/>
                <a:latin typeface="Arial" panose="020B0604020202020204" pitchFamily="34" charset="0"/>
                <a:ea typeface="Calibri" panose="020F0502020204030204" pitchFamily="34" charset="0"/>
                <a:cs typeface="Arial" panose="020B0604020202020204" pitchFamily="34" charset="0"/>
              </a:rPr>
              <a:t>HVSR – Horizontal to Vertical Spectral Ratio Analysis; </a:t>
            </a:r>
            <a:endParaRPr lang="en-US" sz="1400" i="1"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F616E7A-F314-43CF-A467-A06C353B8D55}"/>
              </a:ext>
            </a:extLst>
          </p:cNvPr>
          <p:cNvGrpSpPr/>
          <p:nvPr/>
        </p:nvGrpSpPr>
        <p:grpSpPr>
          <a:xfrm>
            <a:off x="10296293" y="33196"/>
            <a:ext cx="1683504" cy="1653486"/>
            <a:chOff x="10296293" y="33196"/>
            <a:chExt cx="1528085" cy="1653486"/>
          </a:xfrm>
        </p:grpSpPr>
        <p:pic>
          <p:nvPicPr>
            <p:cNvPr id="21" name="Picture 20">
              <a:extLst>
                <a:ext uri="{FF2B5EF4-FFF2-40B4-BE49-F238E27FC236}">
                  <a16:creationId xmlns:a16="http://schemas.microsoft.com/office/drawing/2014/main" id="{7EC8A1FA-407F-4997-A67D-62A738F40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22" name="Picture 21">
              <a:extLst>
                <a:ext uri="{FF2B5EF4-FFF2-40B4-BE49-F238E27FC236}">
                  <a16:creationId xmlns:a16="http://schemas.microsoft.com/office/drawing/2014/main" id="{9E192E64-5787-4987-A3F1-E3E9C1E72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23" name="Picture 22">
              <a:extLst>
                <a:ext uri="{FF2B5EF4-FFF2-40B4-BE49-F238E27FC236}">
                  <a16:creationId xmlns:a16="http://schemas.microsoft.com/office/drawing/2014/main" id="{D4EEE717-8E88-468B-B224-F873D04E5D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06673"/>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600"/>
              </a:spcBef>
              <a:spcAft>
                <a:spcPts val="1200"/>
              </a:spcAft>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Results for </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ARCES case. </a:t>
            </a:r>
            <a:r>
              <a:rPr lang="en-US" sz="2000" b="1" dirty="0" err="1">
                <a:solidFill>
                  <a:schemeClr val="bg1"/>
                </a:solidFill>
                <a:latin typeface="Arial" panose="020B0604020202020204" pitchFamily="34" charset="0"/>
                <a:cs typeface="Arial" panose="020B0604020202020204" pitchFamily="34" charset="0"/>
              </a:rPr>
              <a:t>OpenHVSR</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409E76F-6B2B-43A5-B4CF-2EFFE7E383B5}"/>
              </a:ext>
            </a:extLst>
          </p:cNvPr>
          <p:cNvPicPr>
            <a:picLocks noChangeAspect="1"/>
          </p:cNvPicPr>
          <p:nvPr/>
        </p:nvPicPr>
        <p:blipFill rotWithShape="1">
          <a:blip r:embed="rId3"/>
          <a:srcRect l="9417"/>
          <a:stretch/>
        </p:blipFill>
        <p:spPr>
          <a:xfrm>
            <a:off x="285083" y="1788447"/>
            <a:ext cx="4429428" cy="4133595"/>
          </a:xfrm>
          <a:prstGeom prst="rect">
            <a:avLst/>
          </a:prstGeom>
        </p:spPr>
      </p:pic>
      <p:pic>
        <p:nvPicPr>
          <p:cNvPr id="7" name="Picture 6">
            <a:extLst>
              <a:ext uri="{FF2B5EF4-FFF2-40B4-BE49-F238E27FC236}">
                <a16:creationId xmlns:a16="http://schemas.microsoft.com/office/drawing/2014/main" id="{7A98BD21-2E11-48E2-8D82-CB2E5A39706F}"/>
              </a:ext>
            </a:extLst>
          </p:cNvPr>
          <p:cNvPicPr>
            <a:picLocks noChangeAspect="1"/>
          </p:cNvPicPr>
          <p:nvPr/>
        </p:nvPicPr>
        <p:blipFill rotWithShape="1">
          <a:blip r:embed="rId4"/>
          <a:srcRect t="8513"/>
          <a:stretch/>
        </p:blipFill>
        <p:spPr>
          <a:xfrm>
            <a:off x="4444694" y="1893135"/>
            <a:ext cx="888419" cy="3030028"/>
          </a:xfrm>
          <a:prstGeom prst="rect">
            <a:avLst/>
          </a:prstGeom>
        </p:spPr>
      </p:pic>
      <p:grpSp>
        <p:nvGrpSpPr>
          <p:cNvPr id="9" name="Group 8">
            <a:extLst>
              <a:ext uri="{FF2B5EF4-FFF2-40B4-BE49-F238E27FC236}">
                <a16:creationId xmlns:a16="http://schemas.microsoft.com/office/drawing/2014/main" id="{C34D28FA-71CA-459F-AC59-CBCAD6432B13}"/>
              </a:ext>
            </a:extLst>
          </p:cNvPr>
          <p:cNvGrpSpPr/>
          <p:nvPr/>
        </p:nvGrpSpPr>
        <p:grpSpPr>
          <a:xfrm>
            <a:off x="5737276" y="4776468"/>
            <a:ext cx="4985794" cy="2064435"/>
            <a:chOff x="6583045" y="484005"/>
            <a:chExt cx="5731510" cy="2141220"/>
          </a:xfrm>
        </p:grpSpPr>
        <p:pic>
          <p:nvPicPr>
            <p:cNvPr id="10" name="Picture 9">
              <a:extLst>
                <a:ext uri="{FF2B5EF4-FFF2-40B4-BE49-F238E27FC236}">
                  <a16:creationId xmlns:a16="http://schemas.microsoft.com/office/drawing/2014/main" id="{32A08CDD-B447-4697-9437-9B6E7004DF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045" y="507500"/>
              <a:ext cx="2423795" cy="2117725"/>
            </a:xfrm>
            <a:prstGeom prst="rect">
              <a:avLst/>
            </a:prstGeom>
            <a:noFill/>
            <a:ln>
              <a:noFill/>
            </a:ln>
          </p:spPr>
        </p:pic>
        <p:pic>
          <p:nvPicPr>
            <p:cNvPr id="11" name="Picture 10">
              <a:extLst>
                <a:ext uri="{FF2B5EF4-FFF2-40B4-BE49-F238E27FC236}">
                  <a16:creationId xmlns:a16="http://schemas.microsoft.com/office/drawing/2014/main" id="{032E8EB2-F422-4392-88EB-97FA737FAD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4185" y="484005"/>
              <a:ext cx="2960370" cy="1683385"/>
            </a:xfrm>
            <a:prstGeom prst="rect">
              <a:avLst/>
            </a:prstGeom>
            <a:noFill/>
            <a:ln>
              <a:noFill/>
            </a:ln>
          </p:spPr>
        </p:pic>
      </p:grpSp>
      <p:grpSp>
        <p:nvGrpSpPr>
          <p:cNvPr id="25" name="Group 24">
            <a:extLst>
              <a:ext uri="{FF2B5EF4-FFF2-40B4-BE49-F238E27FC236}">
                <a16:creationId xmlns:a16="http://schemas.microsoft.com/office/drawing/2014/main" id="{AC49E3AD-261E-4DF0-93D1-B4E93B806EFC}"/>
              </a:ext>
            </a:extLst>
          </p:cNvPr>
          <p:cNvGrpSpPr/>
          <p:nvPr/>
        </p:nvGrpSpPr>
        <p:grpSpPr>
          <a:xfrm>
            <a:off x="5608448" y="1945874"/>
            <a:ext cx="5017599" cy="2977289"/>
            <a:chOff x="5584384" y="1416061"/>
            <a:chExt cx="5017599" cy="2977289"/>
          </a:xfrm>
        </p:grpSpPr>
        <p:pic>
          <p:nvPicPr>
            <p:cNvPr id="8" name="Picture 7">
              <a:extLst>
                <a:ext uri="{FF2B5EF4-FFF2-40B4-BE49-F238E27FC236}">
                  <a16:creationId xmlns:a16="http://schemas.microsoft.com/office/drawing/2014/main" id="{43D1259A-35FE-44FC-AD52-2478CCAAAAC8}"/>
                </a:ext>
              </a:extLst>
            </p:cNvPr>
            <p:cNvPicPr>
              <a:picLocks noChangeAspect="1"/>
            </p:cNvPicPr>
            <p:nvPr/>
          </p:nvPicPr>
          <p:blipFill rotWithShape="1">
            <a:blip r:embed="rId7"/>
            <a:srcRect l="26058" t="7687" r="49240" b="21405"/>
            <a:stretch/>
          </p:blipFill>
          <p:spPr>
            <a:xfrm>
              <a:off x="8945381" y="1454888"/>
              <a:ext cx="1656602" cy="2938461"/>
            </a:xfrm>
            <a:prstGeom prst="rect">
              <a:avLst/>
            </a:prstGeom>
          </p:spPr>
        </p:pic>
        <p:pic>
          <p:nvPicPr>
            <p:cNvPr id="12" name="Picture 11">
              <a:extLst>
                <a:ext uri="{FF2B5EF4-FFF2-40B4-BE49-F238E27FC236}">
                  <a16:creationId xmlns:a16="http://schemas.microsoft.com/office/drawing/2014/main" id="{42BD2156-A909-4D5C-908C-95AD6995A429}"/>
                </a:ext>
              </a:extLst>
            </p:cNvPr>
            <p:cNvPicPr>
              <a:picLocks noChangeAspect="1"/>
            </p:cNvPicPr>
            <p:nvPr/>
          </p:nvPicPr>
          <p:blipFill>
            <a:blip r:embed="rId8"/>
            <a:stretch>
              <a:fillRect/>
            </a:stretch>
          </p:blipFill>
          <p:spPr>
            <a:xfrm>
              <a:off x="7206364" y="1454888"/>
              <a:ext cx="1623866" cy="2938462"/>
            </a:xfrm>
            <a:prstGeom prst="rect">
              <a:avLst/>
            </a:prstGeom>
          </p:spPr>
        </p:pic>
        <p:pic>
          <p:nvPicPr>
            <p:cNvPr id="13" name="Picture 12">
              <a:extLst>
                <a:ext uri="{FF2B5EF4-FFF2-40B4-BE49-F238E27FC236}">
                  <a16:creationId xmlns:a16="http://schemas.microsoft.com/office/drawing/2014/main" id="{2B4A5D6B-ADFF-4803-9876-83041825F1B3}"/>
                </a:ext>
              </a:extLst>
            </p:cNvPr>
            <p:cNvPicPr>
              <a:picLocks noChangeAspect="1"/>
            </p:cNvPicPr>
            <p:nvPr/>
          </p:nvPicPr>
          <p:blipFill rotWithShape="1">
            <a:blip r:embed="rId9"/>
            <a:srcRect l="26383" t="7798" r="49201" b="23559"/>
            <a:stretch/>
          </p:blipFill>
          <p:spPr>
            <a:xfrm>
              <a:off x="5584384" y="1454888"/>
              <a:ext cx="1595259" cy="2938461"/>
            </a:xfrm>
            <a:prstGeom prst="rect">
              <a:avLst/>
            </a:prstGeom>
          </p:spPr>
        </p:pic>
        <p:sp>
          <p:nvSpPr>
            <p:cNvPr id="14" name="TextBox 13">
              <a:extLst>
                <a:ext uri="{FF2B5EF4-FFF2-40B4-BE49-F238E27FC236}">
                  <a16:creationId xmlns:a16="http://schemas.microsoft.com/office/drawing/2014/main" id="{3B3CFE9A-C55A-4AA5-A3A4-1F4BA7F93F31}"/>
                </a:ext>
              </a:extLst>
            </p:cNvPr>
            <p:cNvSpPr txBox="1"/>
            <p:nvPr/>
          </p:nvSpPr>
          <p:spPr>
            <a:xfrm>
              <a:off x="5678609" y="1416061"/>
              <a:ext cx="4801574" cy="369332"/>
            </a:xfrm>
            <a:prstGeom prst="rect">
              <a:avLst/>
            </a:prstGeom>
            <a:noFill/>
          </p:spPr>
          <p:txBody>
            <a:bodyPr wrap="square" rtlCol="0">
              <a:spAutoFit/>
            </a:bodyPr>
            <a:lstStyle/>
            <a:p>
              <a:r>
                <a:rPr lang="en-US" dirty="0"/>
                <a:t>   ARA0		ARA2		ARD9	</a:t>
              </a:r>
            </a:p>
          </p:txBody>
        </p:sp>
        <p:sp>
          <p:nvSpPr>
            <p:cNvPr id="15" name="Oval 14">
              <a:extLst>
                <a:ext uri="{FF2B5EF4-FFF2-40B4-BE49-F238E27FC236}">
                  <a16:creationId xmlns:a16="http://schemas.microsoft.com/office/drawing/2014/main" id="{8B0E5237-EC39-4A23-BC0A-BE19D6D4C06D}"/>
                </a:ext>
              </a:extLst>
            </p:cNvPr>
            <p:cNvSpPr/>
            <p:nvPr/>
          </p:nvSpPr>
          <p:spPr>
            <a:xfrm>
              <a:off x="6182753" y="3644975"/>
              <a:ext cx="211678" cy="1768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D90546-D119-4DFF-86EE-4B19D31A4608}"/>
                </a:ext>
              </a:extLst>
            </p:cNvPr>
            <p:cNvSpPr/>
            <p:nvPr/>
          </p:nvSpPr>
          <p:spPr>
            <a:xfrm>
              <a:off x="8199550" y="3609675"/>
              <a:ext cx="211678" cy="1768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99ED08B-42D8-4B6D-8214-DB9282DBB82F}"/>
                </a:ext>
              </a:extLst>
            </p:cNvPr>
            <p:cNvSpPr/>
            <p:nvPr/>
          </p:nvSpPr>
          <p:spPr>
            <a:xfrm>
              <a:off x="10214517" y="3658681"/>
              <a:ext cx="211678" cy="1768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B08913B9-86AE-443F-AA77-A99F92D1EA10}"/>
              </a:ext>
            </a:extLst>
          </p:cNvPr>
          <p:cNvSpPr txBox="1"/>
          <p:nvPr/>
        </p:nvSpPr>
        <p:spPr>
          <a:xfrm>
            <a:off x="43227" y="1080561"/>
            <a:ext cx="1030119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Joint analysis with</a:t>
            </a:r>
            <a:r>
              <a:rPr lang="en-US" sz="2000"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GEOPSY </a:t>
            </a:r>
            <a:r>
              <a:rPr lang="en-US" sz="2000" dirty="0">
                <a:latin typeface="Arial" panose="020B0604020202020204" pitchFamily="34" charset="0"/>
                <a:cs typeface="Arial" panose="020B0604020202020204" pitchFamily="34" charset="0"/>
              </a:rPr>
              <a:t>and </a:t>
            </a:r>
            <a:r>
              <a:rPr lang="en-US" sz="2000" b="1" dirty="0">
                <a:solidFill>
                  <a:schemeClr val="accent1">
                    <a:lumMod val="75000"/>
                  </a:schemeClr>
                </a:solidFill>
                <a:latin typeface="Arial" panose="020B0604020202020204" pitchFamily="34" charset="0"/>
                <a:cs typeface="Arial" panose="020B0604020202020204" pitchFamily="34" charset="0"/>
              </a:rPr>
              <a:t>OpenHVSR</a:t>
            </a:r>
            <a:r>
              <a:rPr lang="en-US" sz="2000" dirty="0">
                <a:solidFill>
                  <a:schemeClr val="accent1">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packages for different </a:t>
            </a:r>
            <a:r>
              <a:rPr lang="en-US" sz="2000" b="1" dirty="0">
                <a:solidFill>
                  <a:schemeClr val="accent1">
                    <a:lumMod val="75000"/>
                  </a:schemeClr>
                </a:solidFill>
                <a:latin typeface="Arial" panose="020B0604020202020204" pitchFamily="34" charset="0"/>
                <a:cs typeface="Arial" panose="020B0604020202020204" pitchFamily="34" charset="0"/>
              </a:rPr>
              <a:t>ARCES</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25 elements - all BB 3C</a:t>
            </a:r>
            <a:r>
              <a:rPr lang="en-US" sz="2000" dirty="0">
                <a:latin typeface="Arial" panose="020B0604020202020204" pitchFamily="34" charset="0"/>
                <a:cs typeface="Arial" panose="020B0604020202020204" pitchFamily="34" charset="0"/>
              </a:rPr>
              <a:t>). White color code characterize shallow reflectors, black – deep. </a:t>
            </a:r>
          </a:p>
        </p:txBody>
      </p:sp>
      <p:sp>
        <p:nvSpPr>
          <p:cNvPr id="20" name="TextBox 19">
            <a:extLst>
              <a:ext uri="{FF2B5EF4-FFF2-40B4-BE49-F238E27FC236}">
                <a16:creationId xmlns:a16="http://schemas.microsoft.com/office/drawing/2014/main" id="{7A77ADD0-6F06-4DE8-9627-91C3742CED0D}"/>
              </a:ext>
            </a:extLst>
          </p:cNvPr>
          <p:cNvSpPr txBox="1"/>
          <p:nvPr/>
        </p:nvSpPr>
        <p:spPr>
          <a:xfrm>
            <a:off x="8103460" y="6184095"/>
            <a:ext cx="280234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Results for deep (</a:t>
            </a:r>
            <a:r>
              <a:rPr lang="en-US" sz="1400" b="1" u="sng" dirty="0">
                <a:latin typeface="Arial" panose="020B0604020202020204" pitchFamily="34" charset="0"/>
                <a:cs typeface="Arial" panose="020B0604020202020204" pitchFamily="34" charset="0"/>
              </a:rPr>
              <a:t>left</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shallow (</a:t>
            </a:r>
            <a:r>
              <a:rPr lang="en-US" sz="1400" b="1" u="sng" dirty="0">
                <a:latin typeface="Arial" panose="020B0604020202020204" pitchFamily="34" charset="0"/>
                <a:cs typeface="Arial" panose="020B0604020202020204" pitchFamily="34" charset="0"/>
              </a:rPr>
              <a:t>top</a:t>
            </a:r>
            <a:r>
              <a:rPr lang="en-US" sz="1400" dirty="0">
                <a:latin typeface="Arial" panose="020B0604020202020204" pitchFamily="34" charset="0"/>
                <a:cs typeface="Arial" panose="020B0604020202020204" pitchFamily="34" charset="0"/>
              </a:rPr>
              <a:t>)  </a:t>
            </a:r>
            <a:r>
              <a:rPr lang="en-US" sz="1400" b="1" dirty="0">
                <a:solidFill>
                  <a:schemeClr val="accent1">
                    <a:lumMod val="75000"/>
                  </a:schemeClr>
                </a:solidFill>
                <a:latin typeface="Arial" panose="020B0604020202020204" pitchFamily="34" charset="0"/>
                <a:cs typeface="Arial" panose="020B0604020202020204" pitchFamily="34" charset="0"/>
              </a:rPr>
              <a:t>ARCES’ HVSR</a:t>
            </a:r>
            <a:r>
              <a:rPr lang="en-US" sz="1400" dirty="0">
                <a:latin typeface="Arial" panose="020B0604020202020204" pitchFamily="34" charset="0"/>
                <a:cs typeface="Arial" panose="020B0604020202020204" pitchFamily="34" charset="0"/>
              </a:rPr>
              <a:t> inversion</a:t>
            </a:r>
          </a:p>
        </p:txBody>
      </p:sp>
      <p:sp>
        <p:nvSpPr>
          <p:cNvPr id="21" name="TextBox 20">
            <a:extLst>
              <a:ext uri="{FF2B5EF4-FFF2-40B4-BE49-F238E27FC236}">
                <a16:creationId xmlns:a16="http://schemas.microsoft.com/office/drawing/2014/main" id="{714413F8-5FDF-4FE0-8A85-6328C9691145}"/>
              </a:ext>
            </a:extLst>
          </p:cNvPr>
          <p:cNvSpPr txBox="1"/>
          <p:nvPr/>
        </p:nvSpPr>
        <p:spPr>
          <a:xfrm>
            <a:off x="1271346" y="5860877"/>
            <a:ext cx="4243965" cy="1077218"/>
          </a:xfrm>
          <a:prstGeom prst="rect">
            <a:avLst/>
          </a:prstGeom>
          <a:noFill/>
        </p:spPr>
        <p:txBody>
          <a:bodyPr wrap="square">
            <a:spAutoFit/>
          </a:bodyPr>
          <a:lstStyle/>
          <a:p>
            <a:pPr algn="just">
              <a:spcAft>
                <a:spcPts val="600"/>
              </a:spcAft>
            </a:pPr>
            <a:r>
              <a:rPr lang="en-US" sz="1600" b="1" u="sng" dirty="0">
                <a:latin typeface="Arial" panose="020B0604020202020204" pitchFamily="34" charset="0"/>
                <a:ea typeface="Calibri" panose="020F0502020204030204" pitchFamily="34" charset="0"/>
                <a:cs typeface="Arial" panose="020B0604020202020204" pitchFamily="34" charset="0"/>
              </a:rPr>
              <a:t>Left:</a:t>
            </a:r>
            <a:r>
              <a:rPr lang="en-US" sz="1600" dirty="0">
                <a:latin typeface="Arial" panose="020B0604020202020204" pitchFamily="34" charset="0"/>
                <a:ea typeface="Calibri" panose="020F0502020204030204" pitchFamily="34" charset="0"/>
                <a:cs typeface="Arial" panose="020B0604020202020204" pitchFamily="34" charset="0"/>
              </a:rPr>
              <a:t> - basic inversion model.</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b="1" i="1" dirty="0" err="1">
                <a:effectLst/>
                <a:latin typeface="Arial" panose="020B0604020202020204" pitchFamily="34" charset="0"/>
                <a:ea typeface="Calibri" panose="020F0502020204030204" pitchFamily="34" charset="0"/>
                <a:cs typeface="Arial" panose="020B0604020202020204" pitchFamily="34" charset="0"/>
              </a:rPr>
              <a:t>f</a:t>
            </a:r>
            <a:r>
              <a:rPr lang="en-US" sz="1600" b="1" i="1" baseline="-25000" dirty="0" err="1">
                <a:effectLst/>
                <a:latin typeface="Arial" panose="020B0604020202020204" pitchFamily="34" charset="0"/>
                <a:ea typeface="Calibri" panose="020F0502020204030204" pitchFamily="34" charset="0"/>
                <a:cs typeface="Arial" panose="020B0604020202020204" pitchFamily="34" charset="0"/>
              </a:rPr>
              <a:t>r</a:t>
            </a:r>
            <a:r>
              <a:rPr lang="en-US" sz="1600" dirty="0">
                <a:effectLst/>
                <a:latin typeface="Arial" panose="020B0604020202020204" pitchFamily="34" charset="0"/>
                <a:ea typeface="Calibri" panose="020F0502020204030204" pitchFamily="34" charset="0"/>
                <a:cs typeface="Arial" panose="020B0604020202020204" pitchFamily="34" charset="0"/>
              </a:rPr>
              <a:t> is a resonant frequency, H is the thickness of the sedimentary package, given an average shear-wave velocity (Vs)</a:t>
            </a:r>
          </a:p>
        </p:txBody>
      </p:sp>
      <p:sp>
        <p:nvSpPr>
          <p:cNvPr id="26" name="TextBox 25">
            <a:extLst>
              <a:ext uri="{FF2B5EF4-FFF2-40B4-BE49-F238E27FC236}">
                <a16:creationId xmlns:a16="http://schemas.microsoft.com/office/drawing/2014/main" id="{AC30B05C-663F-4617-9FA7-4DEF41EB8B74}"/>
              </a:ext>
            </a:extLst>
          </p:cNvPr>
          <p:cNvSpPr txBox="1"/>
          <p:nvPr/>
        </p:nvSpPr>
        <p:spPr>
          <a:xfrm rot="5400000">
            <a:off x="7775512" y="5508653"/>
            <a:ext cx="667299" cy="276999"/>
          </a:xfrm>
          <a:prstGeom prst="rect">
            <a:avLst/>
          </a:prstGeom>
          <a:noFill/>
        </p:spPr>
        <p:txBody>
          <a:bodyPr wrap="none" rtlCol="0">
            <a:spAutoFit/>
          </a:bodyPr>
          <a:lstStyle/>
          <a:p>
            <a:r>
              <a:rPr lang="en-US" sz="1200" dirty="0"/>
              <a:t>velocity</a:t>
            </a:r>
          </a:p>
        </p:txBody>
      </p:sp>
      <p:sp>
        <p:nvSpPr>
          <p:cNvPr id="27" name="TextBox 26">
            <a:extLst>
              <a:ext uri="{FF2B5EF4-FFF2-40B4-BE49-F238E27FC236}">
                <a16:creationId xmlns:a16="http://schemas.microsoft.com/office/drawing/2014/main" id="{BF4F5338-00BD-4A66-A630-086D20071ABF}"/>
              </a:ext>
            </a:extLst>
          </p:cNvPr>
          <p:cNvSpPr txBox="1"/>
          <p:nvPr/>
        </p:nvSpPr>
        <p:spPr>
          <a:xfrm rot="5400000">
            <a:off x="5416320" y="5426530"/>
            <a:ext cx="830997" cy="276999"/>
          </a:xfrm>
          <a:prstGeom prst="rect">
            <a:avLst/>
          </a:prstGeom>
          <a:noFill/>
        </p:spPr>
        <p:txBody>
          <a:bodyPr wrap="square" rtlCol="0">
            <a:spAutoFit/>
          </a:bodyPr>
          <a:lstStyle/>
          <a:p>
            <a:r>
              <a:rPr lang="en-US" sz="1200" dirty="0"/>
              <a:t>Depth, m</a:t>
            </a:r>
          </a:p>
        </p:txBody>
      </p:sp>
      <mc:AlternateContent xmlns:mc="http://schemas.openxmlformats.org/markup-compatibility/2006" xmlns:a14="http://schemas.microsoft.com/office/drawing/2010/main">
        <mc:Choice Requires="a14">
          <p:sp>
            <p:nvSpPr>
              <p:cNvPr id="22" name="TextBox 21"/>
              <p:cNvSpPr txBox="1"/>
              <p:nvPr/>
            </p:nvSpPr>
            <p:spPr>
              <a:xfrm>
                <a:off x="-29305" y="6022522"/>
                <a:ext cx="1188723"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a:rPr>
                            <m:t>𝑓</m:t>
                          </m:r>
                        </m:e>
                        <m:sub>
                          <m:r>
                            <a:rPr lang="en-US" b="0" i="1" smtClean="0">
                              <a:latin typeface="Cambria Math"/>
                            </a:rPr>
                            <m:t>𝑟</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𝑠</m:t>
                              </m:r>
                            </m:sub>
                          </m:sSub>
                        </m:num>
                        <m:den>
                          <m:r>
                            <a:rPr lang="en-US" b="0" i="1" smtClean="0">
                              <a:latin typeface="Cambria Math"/>
                            </a:rPr>
                            <m:t>4</m:t>
                          </m:r>
                          <m:r>
                            <a:rPr lang="en-US" b="0" i="1" smtClean="0">
                              <a:latin typeface="Cambria Math"/>
                              <a:ea typeface="Cambria Math"/>
                            </a:rPr>
                            <m:t>∙</m:t>
                          </m:r>
                          <m:r>
                            <a:rPr lang="en-US" b="0" i="1" smtClean="0">
                              <a:latin typeface="Cambria Math"/>
                            </a:rPr>
                            <m:t>𝐻</m:t>
                          </m:r>
                        </m:den>
                      </m:f>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9305" y="6022522"/>
                <a:ext cx="1188723" cy="609077"/>
              </a:xfrm>
              <a:prstGeom prst="rect">
                <a:avLst/>
              </a:prstGeom>
              <a:blipFill rotWithShape="1">
                <a:blip r:embed="rId10"/>
                <a:stretch>
                  <a:fillRect/>
                </a:stretch>
              </a:blipFill>
            </p:spPr>
            <p:txBody>
              <a:bodyPr/>
              <a:lstStyle/>
              <a:p>
                <a:r>
                  <a:rPr lang="en-GB">
                    <a:noFill/>
                  </a:rPr>
                  <a:t> </a:t>
                </a:r>
              </a:p>
            </p:txBody>
          </p:sp>
        </mc:Fallback>
      </mc:AlternateContent>
      <p:grpSp>
        <p:nvGrpSpPr>
          <p:cNvPr id="31" name="Group 30">
            <a:extLst>
              <a:ext uri="{FF2B5EF4-FFF2-40B4-BE49-F238E27FC236}">
                <a16:creationId xmlns:a16="http://schemas.microsoft.com/office/drawing/2014/main" id="{E163CE6D-57E0-4EDF-A67F-85B06C83050C}"/>
              </a:ext>
            </a:extLst>
          </p:cNvPr>
          <p:cNvGrpSpPr/>
          <p:nvPr/>
        </p:nvGrpSpPr>
        <p:grpSpPr>
          <a:xfrm>
            <a:off x="10296293" y="33196"/>
            <a:ext cx="1656602" cy="1653486"/>
            <a:chOff x="10296293" y="33196"/>
            <a:chExt cx="1528085" cy="1653486"/>
          </a:xfrm>
        </p:grpSpPr>
        <p:pic>
          <p:nvPicPr>
            <p:cNvPr id="32" name="Picture 31">
              <a:extLst>
                <a:ext uri="{FF2B5EF4-FFF2-40B4-BE49-F238E27FC236}">
                  <a16:creationId xmlns:a16="http://schemas.microsoft.com/office/drawing/2014/main" id="{6A59B4F0-B333-4F0C-A714-EE720F3379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33" name="Picture 32">
              <a:extLst>
                <a:ext uri="{FF2B5EF4-FFF2-40B4-BE49-F238E27FC236}">
                  <a16:creationId xmlns:a16="http://schemas.microsoft.com/office/drawing/2014/main" id="{58F91269-0623-41CA-8046-C3DE381AF9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34" name="Picture 33">
              <a:extLst>
                <a:ext uri="{FF2B5EF4-FFF2-40B4-BE49-F238E27FC236}">
                  <a16:creationId xmlns:a16="http://schemas.microsoft.com/office/drawing/2014/main" id="{17CB8B66-0AD7-4B07-A03A-612F953097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170325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600"/>
              </a:spcBef>
              <a:spcAft>
                <a:spcPts val="1200"/>
              </a:spcAft>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Results for ARCES case.  </a:t>
            </a:r>
            <a:r>
              <a:rPr lang="en-US"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MSPAC </a:t>
            </a:r>
            <a:r>
              <a:rPr lang="en-US" sz="2000" b="1" dirty="0">
                <a:solidFill>
                  <a:schemeClr val="bg1"/>
                </a:solidFill>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FF3C6E-6349-47B6-A10D-A06B1398F3BF}"/>
              </a:ext>
            </a:extLst>
          </p:cNvPr>
          <p:cNvPicPr>
            <a:picLocks noChangeAspect="1"/>
          </p:cNvPicPr>
          <p:nvPr/>
        </p:nvPicPr>
        <p:blipFill>
          <a:blip r:embed="rId2"/>
          <a:stretch>
            <a:fillRect/>
          </a:stretch>
        </p:blipFill>
        <p:spPr>
          <a:xfrm>
            <a:off x="10090" y="1336431"/>
            <a:ext cx="7308930" cy="5290457"/>
          </a:xfrm>
          <a:prstGeom prst="rect">
            <a:avLst/>
          </a:prstGeom>
        </p:spPr>
      </p:pic>
      <p:sp>
        <p:nvSpPr>
          <p:cNvPr id="7" name="TextBox 6">
            <a:extLst>
              <a:ext uri="{FF2B5EF4-FFF2-40B4-BE49-F238E27FC236}">
                <a16:creationId xmlns:a16="http://schemas.microsoft.com/office/drawing/2014/main" id="{2E84849A-F2EF-4613-955E-63DC9CE74EB8}"/>
              </a:ext>
            </a:extLst>
          </p:cNvPr>
          <p:cNvSpPr txBox="1"/>
          <p:nvPr/>
        </p:nvSpPr>
        <p:spPr>
          <a:xfrm>
            <a:off x="7271233" y="1105319"/>
            <a:ext cx="3597395" cy="2400657"/>
          </a:xfrm>
          <a:prstGeom prst="rect">
            <a:avLst/>
          </a:prstGeom>
          <a:noFill/>
        </p:spPr>
        <p:txBody>
          <a:bodyPr wrap="square">
            <a:spAutoFit/>
          </a:bodyPr>
          <a:lstStyle/>
          <a:p>
            <a:r>
              <a:rPr lang="en-GB" sz="1500" b="1" u="sng" dirty="0">
                <a:latin typeface="Arial" panose="020B0604020202020204" pitchFamily="34" charset="0"/>
                <a:ea typeface="Calibri" panose="020F0502020204030204" pitchFamily="34" charset="0"/>
                <a:cs typeface="Arial" panose="020B0604020202020204" pitchFamily="34" charset="0"/>
              </a:rPr>
              <a:t>Left:</a:t>
            </a:r>
            <a:r>
              <a:rPr lang="en-GB" sz="1500" b="1" dirty="0">
                <a:latin typeface="Arial" panose="020B0604020202020204" pitchFamily="34" charset="0"/>
                <a:ea typeface="Calibri" panose="020F0502020204030204" pitchFamily="34" charset="0"/>
                <a:cs typeface="Arial" panose="020B0604020202020204" pitchFamily="34" charset="0"/>
              </a:rPr>
              <a:t>  </a:t>
            </a:r>
            <a:r>
              <a:rPr lang="en-GB" sz="1500" dirty="0">
                <a:effectLst/>
                <a:latin typeface="Arial" panose="020B0604020202020204" pitchFamily="34" charset="0"/>
                <a:ea typeface="Calibri" panose="020F0502020204030204" pitchFamily="34" charset="0"/>
                <a:cs typeface="Arial" panose="020B0604020202020204" pitchFamily="34" charset="0"/>
              </a:rPr>
              <a:t>average Vs sectoral velocity models (retrieved by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MSPAC</a:t>
            </a:r>
            <a:r>
              <a:rPr lang="en-GB" sz="1500" dirty="0">
                <a:effectLst/>
                <a:latin typeface="Arial" panose="020B0604020202020204" pitchFamily="34" charset="0"/>
                <a:ea typeface="Calibri" panose="020F0502020204030204" pitchFamily="34" charset="0"/>
                <a:cs typeface="Arial" panose="020B0604020202020204" pitchFamily="34" charset="0"/>
              </a:rPr>
              <a:t> method in </a:t>
            </a:r>
            <a:r>
              <a:rPr lang="en-GB" sz="15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GEOPSY</a:t>
            </a:r>
            <a:r>
              <a:rPr lang="en-GB" sz="1500" dirty="0">
                <a:effectLst/>
                <a:latin typeface="Arial" panose="020B0604020202020204" pitchFamily="34" charset="0"/>
                <a:ea typeface="Calibri" panose="020F0502020204030204" pitchFamily="34" charset="0"/>
                <a:cs typeface="Arial" panose="020B0604020202020204" pitchFamily="34" charset="0"/>
              </a:rPr>
              <a:t>) are higher for the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NE</a:t>
            </a:r>
            <a:r>
              <a:rPr lang="en-GB" sz="1500" dirty="0">
                <a:effectLst/>
                <a:latin typeface="Arial" panose="020B0604020202020204" pitchFamily="34" charset="0"/>
                <a:ea typeface="Calibri" panose="020F0502020204030204" pitchFamily="34" charset="0"/>
                <a:cs typeface="Arial" panose="020B0604020202020204" pitchFamily="34" charset="0"/>
              </a:rPr>
              <a:t> quadrant then for the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NW</a:t>
            </a:r>
            <a:r>
              <a:rPr lang="en-GB" sz="1500" dirty="0">
                <a:effectLst/>
                <a:latin typeface="Arial" panose="020B0604020202020204" pitchFamily="34" charset="0"/>
                <a:ea typeface="Calibri" panose="020F0502020204030204" pitchFamily="34" charset="0"/>
                <a:cs typeface="Arial" panose="020B0604020202020204" pitchFamily="34" charset="0"/>
              </a:rPr>
              <a:t> quadrant for the </a:t>
            </a:r>
            <a:r>
              <a:rPr lang="en-GB" sz="15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~900 m </a:t>
            </a:r>
            <a:r>
              <a:rPr lang="en-GB" sz="1500" dirty="0">
                <a:effectLst/>
                <a:latin typeface="Arial" panose="020B0604020202020204" pitchFamily="34" charset="0"/>
                <a:ea typeface="Calibri" panose="020F0502020204030204" pitchFamily="34" charset="0"/>
                <a:cs typeface="Arial" panose="020B0604020202020204" pitchFamily="34" charset="0"/>
              </a:rPr>
              <a:t>depth, and the highest velocities are for the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SE</a:t>
            </a:r>
            <a:r>
              <a:rPr lang="en-GB" sz="1500" dirty="0">
                <a:effectLst/>
                <a:latin typeface="Arial" panose="020B0604020202020204" pitchFamily="34" charset="0"/>
                <a:ea typeface="Calibri" panose="020F0502020204030204" pitchFamily="34" charset="0"/>
                <a:cs typeface="Arial" panose="020B0604020202020204" pitchFamily="34" charset="0"/>
              </a:rPr>
              <a:t> quadrant, with the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SW</a:t>
            </a:r>
            <a:r>
              <a:rPr lang="en-GB" sz="1500" dirty="0">
                <a:effectLst/>
                <a:latin typeface="Arial" panose="020B0604020202020204" pitchFamily="34" charset="0"/>
                <a:ea typeface="Calibri" panose="020F0502020204030204" pitchFamily="34" charset="0"/>
                <a:cs typeface="Arial" panose="020B0604020202020204" pitchFamily="34" charset="0"/>
              </a:rPr>
              <a:t> velocities higher than for both northern sectors. Inversion of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HVSR</a:t>
            </a:r>
            <a:r>
              <a:rPr lang="en-GB" sz="1500" dirty="0">
                <a:effectLst/>
                <a:latin typeface="Arial" panose="020B0604020202020204" pitchFamily="34" charset="0"/>
                <a:ea typeface="Calibri" panose="020F0502020204030204" pitchFamily="34" charset="0"/>
                <a:cs typeface="Arial" panose="020B0604020202020204" pitchFamily="34" charset="0"/>
              </a:rPr>
              <a:t> results gives similar results (</a:t>
            </a:r>
            <a:r>
              <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OpenHVSR</a:t>
            </a:r>
            <a:r>
              <a:rPr lang="en-GB" sz="1500" dirty="0">
                <a:effectLst/>
                <a:latin typeface="Arial" panose="020B0604020202020204" pitchFamily="34" charset="0"/>
                <a:ea typeface="Calibri" panose="020F0502020204030204" pitchFamily="34" charset="0"/>
                <a:cs typeface="Arial" panose="020B0604020202020204" pitchFamily="34" charset="0"/>
              </a:rPr>
              <a:t>) below).</a:t>
            </a:r>
            <a:endParaRPr lang="en-US" sz="15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7C87A7-FCED-4FB3-9488-37D56639FE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020" y="3704331"/>
            <a:ext cx="3389186" cy="3153670"/>
          </a:xfrm>
          <a:prstGeom prst="rect">
            <a:avLst/>
          </a:prstGeom>
          <a:noFill/>
          <a:ln>
            <a:noFill/>
          </a:ln>
        </p:spPr>
      </p:pic>
      <p:grpSp>
        <p:nvGrpSpPr>
          <p:cNvPr id="12" name="Group 11">
            <a:extLst>
              <a:ext uri="{FF2B5EF4-FFF2-40B4-BE49-F238E27FC236}">
                <a16:creationId xmlns:a16="http://schemas.microsoft.com/office/drawing/2014/main" id="{00F292B6-D4FF-4FC6-8023-5D0A6F54B00F}"/>
              </a:ext>
            </a:extLst>
          </p:cNvPr>
          <p:cNvGrpSpPr/>
          <p:nvPr/>
        </p:nvGrpSpPr>
        <p:grpSpPr>
          <a:xfrm>
            <a:off x="10313043" y="33196"/>
            <a:ext cx="1741990" cy="1653486"/>
            <a:chOff x="10296293" y="33196"/>
            <a:chExt cx="1528085" cy="1653486"/>
          </a:xfrm>
        </p:grpSpPr>
        <p:pic>
          <p:nvPicPr>
            <p:cNvPr id="13" name="Picture 12">
              <a:extLst>
                <a:ext uri="{FF2B5EF4-FFF2-40B4-BE49-F238E27FC236}">
                  <a16:creationId xmlns:a16="http://schemas.microsoft.com/office/drawing/2014/main" id="{3899CB24-9732-435F-82A2-E15912AFE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14" name="Picture 13">
              <a:extLst>
                <a:ext uri="{FF2B5EF4-FFF2-40B4-BE49-F238E27FC236}">
                  <a16:creationId xmlns:a16="http://schemas.microsoft.com/office/drawing/2014/main" id="{3EE8D054-C970-4307-A7D2-25AE08689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15" name="Picture 14">
              <a:extLst>
                <a:ext uri="{FF2B5EF4-FFF2-40B4-BE49-F238E27FC236}">
                  <a16:creationId xmlns:a16="http://schemas.microsoft.com/office/drawing/2014/main" id="{31602E93-CB6D-45B9-A2A9-43E846E342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101819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274785"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x-none" sz="1800">
                <a:solidFill>
                  <a:schemeClr val="bg1"/>
                </a:solidFill>
                <a:latin typeface="Arial" panose="020B0604020202020204" pitchFamily="34" charset="0"/>
                <a:cs typeface="Arial" panose="020B0604020202020204" pitchFamily="34" charset="0"/>
              </a:rPr>
            </a:br>
            <a:endParaRPr lang="x-none"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419141-8043-4553-A8D7-F14D4704F840}"/>
              </a:ext>
            </a:extLst>
          </p:cNvPr>
          <p:cNvSpPr txBox="1"/>
          <p:nvPr/>
        </p:nvSpPr>
        <p:spPr>
          <a:xfrm>
            <a:off x="2426722" y="289586"/>
            <a:ext cx="6573620" cy="400110"/>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Results for “spiral” array, Central Italy, Norcia Basin </a:t>
            </a:r>
          </a:p>
        </p:txBody>
      </p:sp>
      <p:pic>
        <p:nvPicPr>
          <p:cNvPr id="7" name="Picture 6">
            <a:extLst>
              <a:ext uri="{FF2B5EF4-FFF2-40B4-BE49-F238E27FC236}">
                <a16:creationId xmlns:a16="http://schemas.microsoft.com/office/drawing/2014/main" id="{E60E01D4-48BE-4D14-B208-005E3E6A109B}"/>
              </a:ext>
            </a:extLst>
          </p:cNvPr>
          <p:cNvPicPr>
            <a:picLocks noChangeAspect="1"/>
          </p:cNvPicPr>
          <p:nvPr/>
        </p:nvPicPr>
        <p:blipFill>
          <a:blip r:embed="rId2"/>
          <a:stretch>
            <a:fillRect/>
          </a:stretch>
        </p:blipFill>
        <p:spPr>
          <a:xfrm>
            <a:off x="0" y="1115366"/>
            <a:ext cx="4853444" cy="5707464"/>
          </a:xfrm>
          <a:prstGeom prst="rect">
            <a:avLst/>
          </a:prstGeom>
        </p:spPr>
      </p:pic>
      <p:pic>
        <p:nvPicPr>
          <p:cNvPr id="8" name="Picture 7">
            <a:extLst>
              <a:ext uri="{FF2B5EF4-FFF2-40B4-BE49-F238E27FC236}">
                <a16:creationId xmlns:a16="http://schemas.microsoft.com/office/drawing/2014/main" id="{BE45416B-A836-4C62-9A7E-FCE4D9B3B845}"/>
              </a:ext>
            </a:extLst>
          </p:cNvPr>
          <p:cNvPicPr>
            <a:picLocks noChangeAspect="1"/>
          </p:cNvPicPr>
          <p:nvPr/>
        </p:nvPicPr>
        <p:blipFill rotWithShape="1">
          <a:blip r:embed="rId3">
            <a:extLst>
              <a:ext uri="{28A0092B-C50C-407E-A947-70E740481C1C}">
                <a14:useLocalDpi xmlns:a14="http://schemas.microsoft.com/office/drawing/2010/main" val="0"/>
              </a:ext>
            </a:extLst>
          </a:blip>
          <a:srcRect l="2941" t="9061"/>
          <a:stretch/>
        </p:blipFill>
        <p:spPr>
          <a:xfrm>
            <a:off x="4782079" y="3669175"/>
            <a:ext cx="6061807" cy="3188825"/>
          </a:xfrm>
          <a:prstGeom prst="rect">
            <a:avLst/>
          </a:prstGeom>
        </p:spPr>
      </p:pic>
      <p:pic>
        <p:nvPicPr>
          <p:cNvPr id="9" name="Picture 8">
            <a:extLst>
              <a:ext uri="{FF2B5EF4-FFF2-40B4-BE49-F238E27FC236}">
                <a16:creationId xmlns:a16="http://schemas.microsoft.com/office/drawing/2014/main" id="{151E3D35-8248-44CB-98E8-BF549F42A0D5}"/>
              </a:ext>
            </a:extLst>
          </p:cNvPr>
          <p:cNvPicPr>
            <a:picLocks noChangeAspect="1"/>
          </p:cNvPicPr>
          <p:nvPr/>
        </p:nvPicPr>
        <p:blipFill>
          <a:blip r:embed="rId4"/>
          <a:stretch>
            <a:fillRect/>
          </a:stretch>
        </p:blipFill>
        <p:spPr>
          <a:xfrm>
            <a:off x="1625600" y="1875737"/>
            <a:ext cx="3126003" cy="2758632"/>
          </a:xfrm>
          <a:prstGeom prst="rect">
            <a:avLst/>
          </a:prstGeom>
        </p:spPr>
      </p:pic>
      <p:sp>
        <p:nvSpPr>
          <p:cNvPr id="10" name="TextBox 9">
            <a:extLst>
              <a:ext uri="{FF2B5EF4-FFF2-40B4-BE49-F238E27FC236}">
                <a16:creationId xmlns:a16="http://schemas.microsoft.com/office/drawing/2014/main" id="{3285DA3A-ECFF-4E21-AE1B-E7B6BEF58016}"/>
              </a:ext>
            </a:extLst>
          </p:cNvPr>
          <p:cNvSpPr txBox="1"/>
          <p:nvPr/>
        </p:nvSpPr>
        <p:spPr>
          <a:xfrm>
            <a:off x="4690743" y="1223461"/>
            <a:ext cx="5757487" cy="2145396"/>
          </a:xfrm>
          <a:prstGeom prst="rect">
            <a:avLst/>
          </a:prstGeom>
          <a:noFill/>
        </p:spPr>
        <p:txBody>
          <a:bodyPr wrap="square">
            <a:spAutoFit/>
          </a:bodyPr>
          <a:lstStyle/>
          <a:p>
            <a:pPr algn="just">
              <a:lnSpc>
                <a:spcPct val="107000"/>
              </a:lnSpc>
              <a:spcAft>
                <a:spcPts val="800"/>
              </a:spcAft>
            </a:pPr>
            <a:r>
              <a:rPr lang="en-US" dirty="0">
                <a:effectLst/>
                <a:latin typeface="Arial" panose="020B0604020202020204" pitchFamily="34" charset="0"/>
                <a:ea typeface="Times New Roman" panose="02020603050405020304" pitchFamily="18" charset="0"/>
                <a:cs typeface="Arial" panose="020B0604020202020204" pitchFamily="34" charset="0"/>
              </a:rPr>
              <a:t>Example with the spiral geometry but smaller aperture seismic array in Norcia intermountain basin, Northern Italy. The model estimation based on </a:t>
            </a:r>
            <a:r>
              <a:rPr lang="en-US"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MSPAC</a:t>
            </a:r>
            <a:r>
              <a:rPr lang="en-US" dirty="0">
                <a:effectLst/>
                <a:latin typeface="Arial" panose="020B0604020202020204" pitchFamily="34" charset="0"/>
                <a:ea typeface="Times New Roman" panose="02020603050405020304" pitchFamily="18" charset="0"/>
                <a:cs typeface="Arial" panose="020B0604020202020204" pitchFamily="34" charset="0"/>
              </a:rPr>
              <a:t> conducted with the medium range sensors provides the results consistent with the well and gravity </a:t>
            </a:r>
            <a:r>
              <a:rPr lang="en-US" dirty="0">
                <a:latin typeface="Arial" panose="020B0604020202020204" pitchFamily="34" charset="0"/>
                <a:cs typeface="Arial" panose="020B0604020202020204" pitchFamily="34" charset="0"/>
              </a:rPr>
              <a:t>study conducted in Italy (</a:t>
            </a:r>
            <a:r>
              <a:rPr lang="en-US" b="1" dirty="0">
                <a:latin typeface="Arial" panose="020B0604020202020204" pitchFamily="34" charset="0"/>
                <a:cs typeface="Arial" panose="020B0604020202020204" pitchFamily="34" charset="0"/>
              </a:rPr>
              <a:t>F. </a:t>
            </a:r>
            <a:r>
              <a:rPr lang="en-US" b="1" dirty="0" err="1">
                <a:latin typeface="Arial" panose="020B0604020202020204" pitchFamily="34" charset="0"/>
                <a:cs typeface="Arial" panose="020B0604020202020204" pitchFamily="34" charset="0"/>
              </a:rPr>
              <a:t>Ferri</a:t>
            </a:r>
            <a:r>
              <a:rPr lang="en-US" b="1" dirty="0">
                <a:latin typeface="Arial" panose="020B0604020202020204" pitchFamily="34" charset="0"/>
                <a:cs typeface="Arial" panose="020B0604020202020204" pitchFamily="34" charset="0"/>
              </a:rPr>
              <a:t>, et al., 2019</a:t>
            </a:r>
            <a:r>
              <a:rPr lang="en-US" dirty="0">
                <a:latin typeface="Arial" panose="020B0604020202020204" pitchFamily="34" charset="0"/>
                <a:cs typeface="Arial" panose="020B0604020202020204" pitchFamily="34" charset="0"/>
              </a:rPr>
              <a:t>) and </a:t>
            </a:r>
            <a:r>
              <a:rPr lang="en-US" b="1" dirty="0">
                <a:solidFill>
                  <a:schemeClr val="accent1">
                    <a:lumMod val="75000"/>
                  </a:schemeClr>
                </a:solidFill>
                <a:latin typeface="Arial" panose="020B0604020202020204" pitchFamily="34" charset="0"/>
                <a:cs typeface="Arial" panose="020B0604020202020204" pitchFamily="34" charset="0"/>
              </a:rPr>
              <a:t>HVSR</a:t>
            </a:r>
            <a:r>
              <a:rPr lang="en-US" dirty="0">
                <a:solidFill>
                  <a:schemeClr val="accent1">
                    <a:lumMod val="75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processing conducted earlier.</a:t>
            </a:r>
            <a:r>
              <a:rPr lang="it-IT"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838087" y="3946767"/>
            <a:ext cx="2198038" cy="338554"/>
          </a:xfrm>
          <a:prstGeom prst="rect">
            <a:avLst/>
          </a:prstGeom>
          <a:noFill/>
        </p:spPr>
        <p:txBody>
          <a:bodyPr wrap="none" rtlCol="0">
            <a:spAutoFit/>
          </a:bodyPr>
          <a:lstStyle/>
          <a:p>
            <a:r>
              <a:rPr lang="en-US" sz="1600" b="1" dirty="0" err="1">
                <a:latin typeface="Arial" panose="020B0604020202020204" pitchFamily="34" charset="0"/>
                <a:cs typeface="Arial" panose="020B0604020202020204" pitchFamily="34" charset="0"/>
              </a:rPr>
              <a:t>Ercoli</a:t>
            </a:r>
            <a:r>
              <a:rPr lang="en-US" sz="1600" b="1" dirty="0">
                <a:latin typeface="Arial" panose="020B0604020202020204" pitchFamily="34" charset="0"/>
                <a:cs typeface="Arial" panose="020B0604020202020204" pitchFamily="34" charset="0"/>
              </a:rPr>
              <a:t>, M., et al 2020 </a:t>
            </a:r>
            <a:endParaRPr lang="en-GB" sz="1600"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BFB9E465-E49F-406F-B287-CF1430508A41}"/>
              </a:ext>
            </a:extLst>
          </p:cNvPr>
          <p:cNvGrpSpPr/>
          <p:nvPr/>
        </p:nvGrpSpPr>
        <p:grpSpPr>
          <a:xfrm>
            <a:off x="10448230" y="33112"/>
            <a:ext cx="1608881" cy="1653486"/>
            <a:chOff x="10296293" y="33196"/>
            <a:chExt cx="1528085" cy="1653486"/>
          </a:xfrm>
        </p:grpSpPr>
        <p:pic>
          <p:nvPicPr>
            <p:cNvPr id="15" name="Picture 14">
              <a:extLst>
                <a:ext uri="{FF2B5EF4-FFF2-40B4-BE49-F238E27FC236}">
                  <a16:creationId xmlns:a16="http://schemas.microsoft.com/office/drawing/2014/main" id="{B773CA00-DB9C-4710-8753-757EBADB6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16" name="Picture 15">
              <a:extLst>
                <a:ext uri="{FF2B5EF4-FFF2-40B4-BE49-F238E27FC236}">
                  <a16:creationId xmlns:a16="http://schemas.microsoft.com/office/drawing/2014/main" id="{ECF4F003-FD31-49C0-8029-61C1F18A9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17" name="Picture 16">
              <a:extLst>
                <a:ext uri="{FF2B5EF4-FFF2-40B4-BE49-F238E27FC236}">
                  <a16:creationId xmlns:a16="http://schemas.microsoft.com/office/drawing/2014/main" id="{3FF76858-32C4-4C6D-BE81-3A7B749D4A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72081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Conclusion</a:t>
            </a:r>
            <a:r>
              <a:rPr lang="en-US" sz="1800" dirty="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FDE12B-7897-49AA-A009-8AD3F16FEBED}"/>
              </a:ext>
            </a:extLst>
          </p:cNvPr>
          <p:cNvSpPr txBox="1"/>
          <p:nvPr/>
        </p:nvSpPr>
        <p:spPr>
          <a:xfrm>
            <a:off x="270188" y="1650294"/>
            <a:ext cx="9944327" cy="4555093"/>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Ambient noise analysis is a powerful approach for building detailed velocity structure for IMS sites as well as possibly for </a:t>
            </a:r>
            <a:r>
              <a:rPr lang="en-US" sz="2000" b="1" dirty="0">
                <a:solidFill>
                  <a:schemeClr val="accent1">
                    <a:lumMod val="75000"/>
                  </a:schemeClr>
                </a:solidFill>
                <a:latin typeface="Arial" panose="020B0604020202020204" pitchFamily="34" charset="0"/>
                <a:cs typeface="Arial" panose="020B0604020202020204" pitchFamily="34" charset="0"/>
              </a:rPr>
              <a:t>OSI SAMS </a:t>
            </a:r>
            <a:r>
              <a:rPr lang="en-US" sz="2000" dirty="0">
                <a:latin typeface="Arial" panose="020B0604020202020204" pitchFamily="34" charset="0"/>
                <a:cs typeface="Arial" panose="020B0604020202020204" pitchFamily="34" charset="0"/>
              </a:rPr>
              <a:t>installations</a:t>
            </a:r>
          </a:p>
          <a:p>
            <a:pPr marL="285750" indent="-28575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Using spatial correlation methods (</a:t>
            </a:r>
            <a:r>
              <a:rPr lang="en-US" sz="2000" b="1" dirty="0">
                <a:solidFill>
                  <a:schemeClr val="accent1">
                    <a:lumMod val="75000"/>
                  </a:schemeClr>
                </a:solidFill>
                <a:latin typeface="Arial" panose="020B0604020202020204" pitchFamily="34" charset="0"/>
                <a:cs typeface="Arial" panose="020B0604020202020204" pitchFamily="34" charset="0"/>
              </a:rPr>
              <a:t>MSPAC</a:t>
            </a:r>
            <a:r>
              <a:rPr lang="en-US" sz="2000"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Extended MSPAC</a:t>
            </a:r>
            <a:r>
              <a:rPr lang="en-US" sz="2000" dirty="0">
                <a:latin typeface="Arial" panose="020B0604020202020204" pitchFamily="34" charset="0"/>
                <a:cs typeface="Arial" panose="020B0604020202020204" pitchFamily="34" charset="0"/>
              </a:rPr>
              <a:t>) is a most common way for building velocity models for both 3-component data and vertical-only using </a:t>
            </a:r>
            <a:r>
              <a:rPr lang="en-US" sz="2000" b="1" dirty="0">
                <a:solidFill>
                  <a:schemeClr val="accent1">
                    <a:lumMod val="75000"/>
                  </a:schemeClr>
                </a:solidFill>
                <a:latin typeface="Arial" panose="020B0604020202020204" pitchFamily="34" charset="0"/>
                <a:cs typeface="Arial" panose="020B0604020202020204" pitchFamily="34" charset="0"/>
              </a:rPr>
              <a:t>IDC</a:t>
            </a:r>
            <a:r>
              <a:rPr lang="en-US" sz="2000" dirty="0">
                <a:latin typeface="Arial" panose="020B0604020202020204" pitchFamily="34" charset="0"/>
                <a:cs typeface="Arial" panose="020B0604020202020204" pitchFamily="34" charset="0"/>
              </a:rPr>
              <a:t> data. These methods must be considered for already available </a:t>
            </a:r>
            <a:r>
              <a:rPr lang="en-US" sz="2000" b="1" dirty="0">
                <a:solidFill>
                  <a:schemeClr val="accent1">
                    <a:lumMod val="75000"/>
                  </a:schemeClr>
                </a:solidFill>
                <a:latin typeface="Arial" panose="020B0604020202020204" pitchFamily="34" charset="0"/>
                <a:cs typeface="Arial" panose="020B0604020202020204" pitchFamily="34" charset="0"/>
              </a:rPr>
              <a:t>IMS</a:t>
            </a:r>
            <a:r>
              <a:rPr lang="en-US" sz="2000" dirty="0">
                <a:latin typeface="Arial" panose="020B0604020202020204" pitchFamily="34" charset="0"/>
                <a:cs typeface="Arial" panose="020B0604020202020204" pitchFamily="34" charset="0"/>
              </a:rPr>
              <a:t> seismic arrays data. </a:t>
            </a:r>
            <a:endParaRPr lang="en-US" sz="2000" strike="sngStrike" dirty="0">
              <a:latin typeface="Arial" panose="020B0604020202020204" pitchFamily="34" charset="0"/>
              <a:cs typeface="Arial" panose="020B0604020202020204" pitchFamily="34" charset="0"/>
            </a:endParaRPr>
          </a:p>
          <a:p>
            <a:pPr marL="285750" indent="-285750" algn="just">
              <a:spcAft>
                <a:spcPts val="1200"/>
              </a:spcAft>
              <a:buFont typeface="Arial" panose="020B0604020202020204" pitchFamily="34" charset="0"/>
              <a:buChar char="•"/>
            </a:pPr>
            <a:r>
              <a:rPr lang="en-US" sz="2000" b="1" dirty="0">
                <a:solidFill>
                  <a:schemeClr val="accent1">
                    <a:lumMod val="75000"/>
                  </a:schemeClr>
                </a:solidFill>
                <a:latin typeface="Arial" panose="020B0604020202020204" pitchFamily="34" charset="0"/>
                <a:cs typeface="Arial" panose="020B0604020202020204" pitchFamily="34" charset="0"/>
              </a:rPr>
              <a:t>HVSR</a:t>
            </a:r>
            <a:r>
              <a:rPr lang="en-US" sz="2000" dirty="0">
                <a:latin typeface="Arial" panose="020B0604020202020204" pitchFamily="34" charset="0"/>
                <a:cs typeface="Arial" panose="020B0604020202020204" pitchFamily="34" charset="0"/>
              </a:rPr>
              <a:t> branch of velocity modeling (including Random Decrement and the Diffusive Field Assumption Techniques) is based on 3-component data processing and cannot be applied directly with most IMS arrays for joint inversion, but still can be jointly assessed with </a:t>
            </a:r>
            <a:r>
              <a:rPr lang="en-US" sz="2000" b="1" dirty="0">
                <a:solidFill>
                  <a:schemeClr val="accent1">
                    <a:lumMod val="75000"/>
                  </a:schemeClr>
                </a:solidFill>
                <a:latin typeface="Arial" panose="020B0604020202020204" pitchFamily="34" charset="0"/>
                <a:cs typeface="Arial" panose="020B0604020202020204" pitchFamily="34" charset="0"/>
              </a:rPr>
              <a:t>MSPAC</a:t>
            </a:r>
            <a:r>
              <a:rPr lang="en-US" sz="2000" dirty="0">
                <a:latin typeface="Arial" panose="020B0604020202020204" pitchFamily="34" charset="0"/>
                <a:cs typeface="Arial" panose="020B0604020202020204" pitchFamily="34" charset="0"/>
              </a:rPr>
              <a:t> results for refining of the uppermost  model underlaying the IMS array.</a:t>
            </a:r>
          </a:p>
          <a:p>
            <a:pPr marL="285750" indent="-28575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Ideally both approaches must be used together to compensate the non-uniqueness of the inversion.</a:t>
            </a:r>
          </a:p>
        </p:txBody>
      </p:sp>
      <p:grpSp>
        <p:nvGrpSpPr>
          <p:cNvPr id="10" name="Group 9">
            <a:extLst>
              <a:ext uri="{FF2B5EF4-FFF2-40B4-BE49-F238E27FC236}">
                <a16:creationId xmlns:a16="http://schemas.microsoft.com/office/drawing/2014/main" id="{821876A3-368C-4C01-8C8A-D4CC51B6CB9D}"/>
              </a:ext>
            </a:extLst>
          </p:cNvPr>
          <p:cNvGrpSpPr/>
          <p:nvPr/>
        </p:nvGrpSpPr>
        <p:grpSpPr>
          <a:xfrm>
            <a:off x="10296293" y="33196"/>
            <a:ext cx="1729803" cy="1653486"/>
            <a:chOff x="10296293" y="33196"/>
            <a:chExt cx="1528085" cy="1653486"/>
          </a:xfrm>
        </p:grpSpPr>
        <p:pic>
          <p:nvPicPr>
            <p:cNvPr id="11" name="Picture 10">
              <a:extLst>
                <a:ext uri="{FF2B5EF4-FFF2-40B4-BE49-F238E27FC236}">
                  <a16:creationId xmlns:a16="http://schemas.microsoft.com/office/drawing/2014/main" id="{D87E6483-334C-4384-A0CC-7B44B95DC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12" name="Picture 11">
              <a:extLst>
                <a:ext uri="{FF2B5EF4-FFF2-40B4-BE49-F238E27FC236}">
                  <a16:creationId xmlns:a16="http://schemas.microsoft.com/office/drawing/2014/main" id="{1791914D-B706-4A99-BDB9-3074CD9F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13" name="Picture 12">
              <a:extLst>
                <a:ext uri="{FF2B5EF4-FFF2-40B4-BE49-F238E27FC236}">
                  <a16:creationId xmlns:a16="http://schemas.microsoft.com/office/drawing/2014/main" id="{F2DD6358-A182-4B4F-9C7A-6063DFAF4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6322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References</a:t>
            </a:r>
            <a:endParaRPr lang="x-none"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P3.5-408</a:t>
            </a:r>
            <a:endParaRPr lang="x-none" sz="2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8A72FE5-591D-4FE1-B9A9-18168D208BDF}"/>
              </a:ext>
            </a:extLst>
          </p:cNvPr>
          <p:cNvSpPr txBox="1"/>
          <p:nvPr/>
        </p:nvSpPr>
        <p:spPr>
          <a:xfrm>
            <a:off x="50242" y="1104537"/>
            <a:ext cx="10603244" cy="5816977"/>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GB" dirty="0" err="1">
                <a:latin typeface="Arial" panose="020B0604020202020204" pitchFamily="34" charset="0"/>
                <a:cs typeface="Arial" panose="020B0604020202020204" pitchFamily="34" charset="0"/>
              </a:rPr>
              <a:t>Bignardi</a:t>
            </a:r>
            <a:r>
              <a:rPr lang="en-GB" dirty="0">
                <a:latin typeface="Arial" panose="020B0604020202020204" pitchFamily="34" charset="0"/>
                <a:cs typeface="Arial" panose="020B0604020202020204" pitchFamily="34" charset="0"/>
              </a:rPr>
              <a:t>, S., </a:t>
            </a:r>
            <a:r>
              <a:rPr lang="en-GB" dirty="0" err="1">
                <a:latin typeface="Arial" panose="020B0604020202020204" pitchFamily="34" charset="0"/>
                <a:cs typeface="Arial" panose="020B0604020202020204" pitchFamily="34" charset="0"/>
              </a:rPr>
              <a:t>Mantovani</a:t>
            </a:r>
            <a:r>
              <a:rPr lang="en-GB" dirty="0">
                <a:latin typeface="Arial" panose="020B0604020202020204" pitchFamily="34" charset="0"/>
                <a:cs typeface="Arial" panose="020B0604020202020204" pitchFamily="34" charset="0"/>
              </a:rPr>
              <a:t>, A., and Abu </a:t>
            </a:r>
            <a:r>
              <a:rPr lang="en-GB" dirty="0" err="1">
                <a:latin typeface="Arial" panose="020B0604020202020204" pitchFamily="34" charset="0"/>
                <a:cs typeface="Arial" panose="020B0604020202020204" pitchFamily="34" charset="0"/>
              </a:rPr>
              <a:t>Zeid</a:t>
            </a:r>
            <a:r>
              <a:rPr lang="en-GB" dirty="0">
                <a:latin typeface="Arial" panose="020B0604020202020204" pitchFamily="34" charset="0"/>
                <a:cs typeface="Arial" panose="020B0604020202020204" pitchFamily="34" charset="0"/>
              </a:rPr>
              <a:t>, N. (2016). OpenHVSR: imaging the subsurface 2D/3D elastic properties through multiple HVSR </a:t>
            </a:r>
            <a:r>
              <a:rPr lang="en-GB" dirty="0" err="1">
                <a:latin typeface="Arial" panose="020B0604020202020204" pitchFamily="34" charset="0"/>
                <a:cs typeface="Arial" panose="020B0604020202020204" pitchFamily="34" charset="0"/>
              </a:rPr>
              <a:t>modeling</a:t>
            </a:r>
            <a:r>
              <a:rPr lang="en-GB" dirty="0">
                <a:latin typeface="Arial" panose="020B0604020202020204" pitchFamily="34" charset="0"/>
                <a:cs typeface="Arial" panose="020B0604020202020204" pitchFamily="34" charset="0"/>
              </a:rPr>
              <a:t> and inversion, Computers &amp; Geosciences 93, 103-113. </a:t>
            </a:r>
          </a:p>
          <a:p>
            <a:pPr marL="342900" indent="-342900" algn="just">
              <a:spcAft>
                <a:spcPts val="600"/>
              </a:spcAft>
              <a:buFont typeface="Arial" panose="020B0604020202020204" pitchFamily="34" charset="0"/>
              <a:buChar char="•"/>
            </a:pPr>
            <a:r>
              <a:rPr lang="de-DE" dirty="0">
                <a:latin typeface="Arial" panose="020B0604020202020204" pitchFamily="34" charset="0"/>
                <a:cs typeface="Arial" panose="020B0604020202020204" pitchFamily="34" charset="0"/>
              </a:rPr>
              <a:t>Ibs-von Seht, M., Wohlenberg, J. (1999). </a:t>
            </a:r>
            <a:r>
              <a:rPr lang="en-US" dirty="0">
                <a:latin typeface="Arial" panose="020B0604020202020204" pitchFamily="34" charset="0"/>
                <a:cs typeface="Arial" panose="020B0604020202020204" pitchFamily="34" charset="0"/>
              </a:rPr>
              <a:t>Microtremor measurements used to map thickness of soft sediments. Bulletin of the Seismological Society of America 89 (1) 250-259. </a:t>
            </a:r>
          </a:p>
          <a:p>
            <a:pPr marL="342900" indent="-342900" algn="just">
              <a:spcAft>
                <a:spcPts val="600"/>
              </a:spcAft>
              <a:buFont typeface="Arial" panose="020B0604020202020204" pitchFamily="34" charset="0"/>
              <a:buChar char="•"/>
            </a:pPr>
            <a:r>
              <a:rPr lang="en-GB" dirty="0" err="1">
                <a:latin typeface="Arial" panose="020B0604020202020204" pitchFamily="34" charset="0"/>
                <a:cs typeface="Arial" panose="020B0604020202020204" pitchFamily="34" charset="0"/>
              </a:rPr>
              <a:t>Picozzi</a:t>
            </a:r>
            <a:r>
              <a:rPr lang="en-GB" dirty="0">
                <a:latin typeface="Arial" panose="020B0604020202020204" pitchFamily="34" charset="0"/>
                <a:cs typeface="Arial" panose="020B0604020202020204" pitchFamily="34" charset="0"/>
              </a:rPr>
              <a:t>, M., </a:t>
            </a:r>
            <a:r>
              <a:rPr lang="en-GB" dirty="0" err="1">
                <a:latin typeface="Arial" panose="020B0604020202020204" pitchFamily="34" charset="0"/>
                <a:cs typeface="Arial" panose="020B0604020202020204" pitchFamily="34" charset="0"/>
              </a:rPr>
              <a:t>Parolai</a:t>
            </a:r>
            <a:r>
              <a:rPr lang="en-GB" dirty="0">
                <a:latin typeface="Arial" panose="020B0604020202020204" pitchFamily="34" charset="0"/>
                <a:cs typeface="Arial" panose="020B0604020202020204" pitchFamily="34" charset="0"/>
              </a:rPr>
              <a:t>, S., and </a:t>
            </a:r>
            <a:r>
              <a:rPr lang="en-GB" dirty="0" err="1">
                <a:latin typeface="Arial" panose="020B0604020202020204" pitchFamily="34" charset="0"/>
                <a:cs typeface="Arial" panose="020B0604020202020204" pitchFamily="34" charset="0"/>
              </a:rPr>
              <a:t>Richwalski</a:t>
            </a:r>
            <a:r>
              <a:rPr lang="en-GB" dirty="0">
                <a:latin typeface="Arial" panose="020B0604020202020204" pitchFamily="34" charset="0"/>
                <a:cs typeface="Arial" panose="020B0604020202020204" pitchFamily="34" charset="0"/>
              </a:rPr>
              <a:t>, S.M. (2005). Joint inversion of H/V ratios and dispersion curves from seismic noise: Estimating the S-wave velocity of bedrock. Geophysical Research Letters 32 (11), 308.</a:t>
            </a:r>
          </a:p>
          <a:p>
            <a:pPr marL="342900" indent="-342900" algn="just">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Pina-Flores, J., </a:t>
            </a:r>
            <a:r>
              <a:rPr lang="en-GB" dirty="0" err="1">
                <a:latin typeface="Arial" panose="020B0604020202020204" pitchFamily="34" charset="0"/>
                <a:cs typeface="Arial" panose="020B0604020202020204" pitchFamily="34" charset="0"/>
              </a:rPr>
              <a:t>Perton</a:t>
            </a:r>
            <a:r>
              <a:rPr lang="en-GB" dirty="0">
                <a:latin typeface="Arial" panose="020B0604020202020204" pitchFamily="34" charset="0"/>
                <a:cs typeface="Arial" panose="020B0604020202020204" pitchFamily="34" charset="0"/>
              </a:rPr>
              <a:t>, M., García-Jerez, A., Carmona, E., Luzon, F., Molina-Villegas, J.C., Sánchez-</a:t>
            </a:r>
            <a:r>
              <a:rPr lang="en-GB" dirty="0" err="1">
                <a:latin typeface="Arial" panose="020B0604020202020204" pitchFamily="34" charset="0"/>
                <a:cs typeface="Arial" panose="020B0604020202020204" pitchFamily="34" charset="0"/>
              </a:rPr>
              <a:t>Sesma</a:t>
            </a:r>
            <a:r>
              <a:rPr lang="en-GB" dirty="0">
                <a:latin typeface="Arial" panose="020B0604020202020204" pitchFamily="34" charset="0"/>
                <a:cs typeface="Arial" panose="020B0604020202020204" pitchFamily="34" charset="0"/>
              </a:rPr>
              <a:t>, F.J. (2016). The inversion of spectral ratio H/V in a layered system using the diffuse field assumption (DFA). Geophysical Journal International 208 (1) 577-588.</a:t>
            </a:r>
          </a:p>
          <a:p>
            <a:pPr marL="342900" indent="-342900" algn="just">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Sánchez-</a:t>
            </a:r>
            <a:r>
              <a:rPr lang="en-GB" dirty="0" err="1">
                <a:latin typeface="Arial" panose="020B0604020202020204" pitchFamily="34" charset="0"/>
                <a:cs typeface="Arial" panose="020B0604020202020204" pitchFamily="34" charset="0"/>
              </a:rPr>
              <a:t>Sesma</a:t>
            </a:r>
            <a:r>
              <a:rPr lang="en-GB" dirty="0">
                <a:latin typeface="Arial" panose="020B0604020202020204" pitchFamily="34" charset="0"/>
                <a:cs typeface="Arial" panose="020B0604020202020204" pitchFamily="34" charset="0"/>
              </a:rPr>
              <a:t>, F.J., et al. (2011). A theory for microtremor H/V spectral ratio: application for a layered medium. Geophysical Journal International 186 (1), 221-225.</a:t>
            </a:r>
            <a:endParaRPr lang="en-US" dirty="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GB" dirty="0" err="1">
                <a:latin typeface="Arial" panose="020B0604020202020204" pitchFamily="34" charset="0"/>
                <a:cs typeface="Arial" panose="020B0604020202020204" pitchFamily="34" charset="0"/>
              </a:rPr>
              <a:t>Shabani</a:t>
            </a:r>
            <a:r>
              <a:rPr lang="en-GB" dirty="0">
                <a:latin typeface="Arial" panose="020B0604020202020204" pitchFamily="34" charset="0"/>
                <a:cs typeface="Arial" panose="020B0604020202020204" pitchFamily="34" charset="0"/>
              </a:rPr>
              <a:t>, E., Bard, P.-Y., Mirzaei, N., </a:t>
            </a:r>
            <a:r>
              <a:rPr lang="en-GB" dirty="0" err="1">
                <a:latin typeface="Arial" panose="020B0604020202020204" pitchFamily="34" charset="0"/>
                <a:cs typeface="Arial" panose="020B0604020202020204" pitchFamily="34" charset="0"/>
              </a:rPr>
              <a:t>Eskandari-Ghadi</a:t>
            </a:r>
            <a:r>
              <a:rPr lang="en-GB" dirty="0">
                <a:latin typeface="Arial" panose="020B0604020202020204" pitchFamily="34" charset="0"/>
                <a:cs typeface="Arial" panose="020B0604020202020204" pitchFamily="34" charset="0"/>
              </a:rPr>
              <a:t>, M., </a:t>
            </a:r>
            <a:r>
              <a:rPr lang="en-GB" dirty="0" err="1">
                <a:latin typeface="Arial" panose="020B0604020202020204" pitchFamily="34" charset="0"/>
                <a:cs typeface="Arial" panose="020B0604020202020204" pitchFamily="34" charset="0"/>
              </a:rPr>
              <a:t>Cornou</a:t>
            </a:r>
            <a:r>
              <a:rPr lang="en-GB" dirty="0">
                <a:latin typeface="Arial" panose="020B0604020202020204" pitchFamily="34" charset="0"/>
                <a:cs typeface="Arial" panose="020B0604020202020204" pitchFamily="34" charset="0"/>
              </a:rPr>
              <a:t>, C. and </a:t>
            </a:r>
            <a:r>
              <a:rPr lang="en-GB" dirty="0" err="1">
                <a:latin typeface="Arial" panose="020B0604020202020204" pitchFamily="34" charset="0"/>
                <a:cs typeface="Arial" panose="020B0604020202020204" pitchFamily="34" charset="0"/>
              </a:rPr>
              <a:t>Haghshenas</a:t>
            </a:r>
            <a:r>
              <a:rPr lang="en-GB" dirty="0">
                <a:latin typeface="Arial" panose="020B0604020202020204" pitchFamily="34" charset="0"/>
                <a:cs typeface="Arial" panose="020B0604020202020204" pitchFamily="34" charset="0"/>
              </a:rPr>
              <a:t>, E. (2010). An extended MSPAC method in circular arrays. Geophysical Journal International, 182,  1431-1437. </a:t>
            </a:r>
          </a:p>
          <a:p>
            <a:pPr marL="342900" indent="-342900" algn="just">
              <a:spcAft>
                <a:spcPts val="600"/>
              </a:spcAft>
              <a:buFont typeface="Arial" panose="020B0604020202020204" pitchFamily="34" charset="0"/>
              <a:buChar char="•"/>
            </a:pPr>
            <a:r>
              <a:rPr lang="en-GB" dirty="0" err="1">
                <a:latin typeface="Arial" panose="020B0604020202020204" pitchFamily="34" charset="0"/>
                <a:cs typeface="Arial" panose="020B0604020202020204" pitchFamily="34" charset="0"/>
              </a:rPr>
              <a:t>Wathelet</a:t>
            </a:r>
            <a:r>
              <a:rPr lang="en-GB" dirty="0">
                <a:latin typeface="Arial" panose="020B0604020202020204" pitchFamily="34" charset="0"/>
                <a:cs typeface="Arial" panose="020B0604020202020204" pitchFamily="34" charset="0"/>
              </a:rPr>
              <a:t>, M., J‐L. Chatelain, C. </a:t>
            </a:r>
            <a:r>
              <a:rPr lang="en-GB" dirty="0" err="1">
                <a:latin typeface="Arial" panose="020B0604020202020204" pitchFamily="34" charset="0"/>
                <a:cs typeface="Arial" panose="020B0604020202020204" pitchFamily="34" charset="0"/>
              </a:rPr>
              <a:t>Cornou</a:t>
            </a:r>
            <a:r>
              <a:rPr lang="en-GB" dirty="0">
                <a:latin typeface="Arial" panose="020B0604020202020204" pitchFamily="34" charset="0"/>
                <a:cs typeface="Arial" panose="020B0604020202020204" pitchFamily="34" charset="0"/>
              </a:rPr>
              <a:t>, G. Di Giulio, B. </a:t>
            </a:r>
            <a:r>
              <a:rPr lang="en-GB" dirty="0" err="1">
                <a:latin typeface="Arial" panose="020B0604020202020204" pitchFamily="34" charset="0"/>
                <a:cs typeface="Arial" panose="020B0604020202020204" pitchFamily="34" charset="0"/>
              </a:rPr>
              <a:t>Guillier</a:t>
            </a:r>
            <a:r>
              <a:rPr lang="en-GB" dirty="0">
                <a:latin typeface="Arial" panose="020B0604020202020204" pitchFamily="34" charset="0"/>
                <a:cs typeface="Arial" panose="020B0604020202020204" pitchFamily="34" charset="0"/>
              </a:rPr>
              <a:t>, M. </a:t>
            </a:r>
            <a:r>
              <a:rPr lang="en-GB" dirty="0" err="1">
                <a:latin typeface="Arial" panose="020B0604020202020204" pitchFamily="34" charset="0"/>
                <a:cs typeface="Arial" panose="020B0604020202020204" pitchFamily="34" charset="0"/>
              </a:rPr>
              <a:t>Ohrnberger</a:t>
            </a:r>
            <a:r>
              <a:rPr lang="en-GB" dirty="0">
                <a:latin typeface="Arial" panose="020B0604020202020204" pitchFamily="34" charset="0"/>
                <a:cs typeface="Arial" panose="020B0604020202020204" pitchFamily="34" charset="0"/>
              </a:rPr>
              <a:t>, A. and </a:t>
            </a:r>
            <a:r>
              <a:rPr lang="en-GB" dirty="0" err="1">
                <a:latin typeface="Arial" panose="020B0604020202020204" pitchFamily="34" charset="0"/>
                <a:cs typeface="Arial" panose="020B0604020202020204" pitchFamily="34" charset="0"/>
              </a:rPr>
              <a:t>Savvaidis</a:t>
            </a:r>
            <a:r>
              <a:rPr lang="en-GB" dirty="0">
                <a:latin typeface="Arial" panose="020B0604020202020204" pitchFamily="34" charset="0"/>
                <a:cs typeface="Arial" panose="020B0604020202020204" pitchFamily="34" charset="0"/>
              </a:rPr>
              <a:t>, A. (2020). Geopsy: A User‐Friendly Open‐Source Tool Set for Ambient Vibration Processing. Seismological Research Letters, 91 (3), 1878–1889. </a:t>
            </a:r>
          </a:p>
        </p:txBody>
      </p:sp>
      <p:grpSp>
        <p:nvGrpSpPr>
          <p:cNvPr id="11" name="Group 10">
            <a:extLst>
              <a:ext uri="{FF2B5EF4-FFF2-40B4-BE49-F238E27FC236}">
                <a16:creationId xmlns:a16="http://schemas.microsoft.com/office/drawing/2014/main" id="{75E41707-B8BF-4ED1-8F46-A5D0B0930515}"/>
              </a:ext>
            </a:extLst>
          </p:cNvPr>
          <p:cNvGrpSpPr/>
          <p:nvPr/>
        </p:nvGrpSpPr>
        <p:grpSpPr>
          <a:xfrm>
            <a:off x="10538749" y="0"/>
            <a:ext cx="1653251" cy="1653486"/>
            <a:chOff x="10296293" y="33196"/>
            <a:chExt cx="1528085" cy="1653486"/>
          </a:xfrm>
        </p:grpSpPr>
        <p:pic>
          <p:nvPicPr>
            <p:cNvPr id="12" name="Picture 11">
              <a:extLst>
                <a:ext uri="{FF2B5EF4-FFF2-40B4-BE49-F238E27FC236}">
                  <a16:creationId xmlns:a16="http://schemas.microsoft.com/office/drawing/2014/main" id="{783CD0FD-C565-40D7-B251-02EA49C67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293" y="33196"/>
              <a:ext cx="1528085" cy="512780"/>
            </a:xfrm>
            <a:prstGeom prst="rect">
              <a:avLst/>
            </a:prstGeom>
          </p:spPr>
        </p:pic>
        <p:pic>
          <p:nvPicPr>
            <p:cNvPr id="13" name="Picture 12">
              <a:extLst>
                <a:ext uri="{FF2B5EF4-FFF2-40B4-BE49-F238E27FC236}">
                  <a16:creationId xmlns:a16="http://schemas.microsoft.com/office/drawing/2014/main" id="{461A5413-FBF0-429A-9E2B-7C631CB31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293" y="552111"/>
              <a:ext cx="1528085" cy="604953"/>
            </a:xfrm>
            <a:prstGeom prst="rect">
              <a:avLst/>
            </a:prstGeom>
          </p:spPr>
        </p:pic>
        <p:pic>
          <p:nvPicPr>
            <p:cNvPr id="14" name="Picture 13">
              <a:extLst>
                <a:ext uri="{FF2B5EF4-FFF2-40B4-BE49-F238E27FC236}">
                  <a16:creationId xmlns:a16="http://schemas.microsoft.com/office/drawing/2014/main" id="{96D92E15-878D-4D85-BA52-EDC55C4E8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293" y="1150671"/>
              <a:ext cx="1528085" cy="536011"/>
            </a:xfrm>
            <a:prstGeom prst="rect">
              <a:avLst/>
            </a:prstGeom>
          </p:spPr>
        </p:pic>
      </p:gr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Widescreen</PresentationFormat>
  <Paragraphs>77</Paragraphs>
  <Slides>9</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vt:i4>
      </vt:variant>
    </vt:vector>
  </HeadingPairs>
  <TitlesOfParts>
    <vt:vector size="19" baseType="lpstr">
      <vt:lpstr>Arial</vt:lpstr>
      <vt:lpstr>Calibri</vt:lpstr>
      <vt:lpstr>Calibri Light</vt:lpstr>
      <vt:lpstr>Cambria Math</vt:lpstr>
      <vt:lpstr>Custom Design</vt:lpstr>
      <vt:lpstr>Office Theme</vt:lpstr>
      <vt:lpstr>1_Custom Design</vt:lpstr>
      <vt:lpstr>1_Office Theme</vt:lpstr>
      <vt:lpstr>2_Custom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Mikhail Rozhkov</cp:lastModifiedBy>
  <cp:revision>121</cp:revision>
  <dcterms:created xsi:type="dcterms:W3CDTF">2023-04-18T13:25:54Z</dcterms:created>
  <dcterms:modified xsi:type="dcterms:W3CDTF">2023-06-11T12:49:07Z</dcterms:modified>
</cp:coreProperties>
</file>