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1EDDF-C01E-59D2-ACCA-B4BAE05B70F1}" v="33" dt="2023-06-07T12:36:17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7"/>
    <p:restoredTop sz="96353" autoAdjust="0"/>
  </p:normalViewPr>
  <p:slideViewPr>
    <p:cSldViewPr snapToGrid="0">
      <p:cViewPr varScale="1">
        <p:scale>
          <a:sx n="129" d="100"/>
          <a:sy n="129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OR Mark" userId="2b8b89bd-bc0c-481b-a842-05b4f8b25646" providerId="ADAL" clId="{4DA90CC2-9575-41FE-A48A-B2F8B9BC24E5}"/>
    <pc:docChg chg="undo custSel modSld">
      <pc:chgData name="PRIOR Mark" userId="2b8b89bd-bc0c-481b-a842-05b4f8b25646" providerId="ADAL" clId="{4DA90CC2-9575-41FE-A48A-B2F8B9BC24E5}" dt="2023-06-07T12:38:31.877" v="80" actId="6549"/>
      <pc:docMkLst>
        <pc:docMk/>
      </pc:docMkLst>
      <pc:sldChg chg="modSp mod">
        <pc:chgData name="PRIOR Mark" userId="2b8b89bd-bc0c-481b-a842-05b4f8b25646" providerId="ADAL" clId="{4DA90CC2-9575-41FE-A48A-B2F8B9BC24E5}" dt="2023-06-07T12:38:31.877" v="80" actId="6549"/>
        <pc:sldMkLst>
          <pc:docMk/>
          <pc:sldMk cId="607453612" sldId="256"/>
        </pc:sldMkLst>
        <pc:spChg chg="mod">
          <ac:chgData name="PRIOR Mark" userId="2b8b89bd-bc0c-481b-a842-05b4f8b25646" providerId="ADAL" clId="{4DA90CC2-9575-41FE-A48A-B2F8B9BC24E5}" dt="2023-06-07T12:38:31.877" v="80" actId="6549"/>
          <ac:spMkLst>
            <pc:docMk/>
            <pc:sldMk cId="607453612" sldId="256"/>
            <ac:spMk id="23" creationId="{1B5484A8-1CC8-7D16-3DBB-F13B7C14D00E}"/>
          </ac:spMkLst>
        </pc:spChg>
      </pc:sldChg>
    </pc:docChg>
  </pc:docChgLst>
  <pc:docChgLst>
    <pc:chgData name="PRIOR Mark" userId="S::mark.prior@ctbto.org::2b8b89bd-bc0c-481b-a842-05b4f8b25646" providerId="AD" clId="Web-{A3D1EDDF-C01E-59D2-ACCA-B4BAE05B70F1}"/>
    <pc:docChg chg="modSld">
      <pc:chgData name="PRIOR Mark" userId="S::mark.prior@ctbto.org::2b8b89bd-bc0c-481b-a842-05b4f8b25646" providerId="AD" clId="Web-{A3D1EDDF-C01E-59D2-ACCA-B4BAE05B70F1}" dt="2023-06-07T12:36:17.454" v="18" actId="20577"/>
      <pc:docMkLst>
        <pc:docMk/>
      </pc:docMkLst>
      <pc:sldChg chg="modSp">
        <pc:chgData name="PRIOR Mark" userId="S::mark.prior@ctbto.org::2b8b89bd-bc0c-481b-a842-05b4f8b25646" providerId="AD" clId="Web-{A3D1EDDF-C01E-59D2-ACCA-B4BAE05B70F1}" dt="2023-06-07T12:36:17.454" v="18" actId="20577"/>
        <pc:sldMkLst>
          <pc:docMk/>
          <pc:sldMk cId="607453612" sldId="256"/>
        </pc:sldMkLst>
        <pc:spChg chg="mod">
          <ac:chgData name="PRIOR Mark" userId="S::mark.prior@ctbto.org::2b8b89bd-bc0c-481b-a842-05b4f8b25646" providerId="AD" clId="Web-{A3D1EDDF-C01E-59D2-ACCA-B4BAE05B70F1}" dt="2023-06-07T12:36:17.454" v="18" actId="20577"/>
          <ac:spMkLst>
            <pc:docMk/>
            <pc:sldMk cId="607453612" sldId="256"/>
            <ac:spMk id="23" creationId="{1B5484A8-1CC8-7D16-3DBB-F13B7C14D0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P3.6-414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-18221"/>
            <a:ext cx="8547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 on sample association using decay consistency analysis for consecutive Level C samples and prior/post Level B samples</a:t>
            </a:r>
          </a:p>
          <a:p>
            <a:pPr algn="ctr"/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Yuichi Kijima, Robin Schoemaker, Boxue Liu, Joshua Kunkle, </a:t>
            </a:r>
          </a:p>
          <a:p>
            <a:pPr algn="ctr"/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Tipka, Jolanta Kuśmierczyk-Michulec, Martin Kalinowski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CTBTO/IDC</a:t>
            </a:r>
          </a:p>
          <a:p>
            <a:pPr algn="ctr"/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84C79B8-340F-4B21-9EEA-8E4056D59086}"/>
              </a:ext>
            </a:extLst>
          </p:cNvPr>
          <p:cNvGrpSpPr/>
          <p:nvPr/>
        </p:nvGrpSpPr>
        <p:grpSpPr>
          <a:xfrm>
            <a:off x="400760" y="4210282"/>
            <a:ext cx="11601966" cy="2650073"/>
            <a:chOff x="216202" y="4201893"/>
            <a:chExt cx="11601966" cy="2650073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FB70A7A1-797B-275B-905C-92F9D8771C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9012" y="4550176"/>
              <a:ext cx="2690159" cy="2301790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555BC89-F5CD-85CC-7D27-EB6DC8337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202" y="4816339"/>
              <a:ext cx="2221598" cy="1565411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A3E33F2C-2E6D-DA33-9D57-468DEF4EAFD3}"/>
                </a:ext>
              </a:extLst>
            </p:cNvPr>
            <p:cNvSpPr txBox="1"/>
            <p:nvPr/>
          </p:nvSpPr>
          <p:spPr>
            <a:xfrm>
              <a:off x="7678547" y="5170389"/>
              <a:ext cx="41396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It might be possible that there were 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two distinct releases at DPRK’s 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nuclear test site in April 2013.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B4A29206-9527-29A0-CD1D-CAAB22CF147E}"/>
                </a:ext>
              </a:extLst>
            </p:cNvPr>
            <p:cNvSpPr txBox="1"/>
            <p:nvPr/>
          </p:nvSpPr>
          <p:spPr>
            <a:xfrm>
              <a:off x="224887" y="4239953"/>
              <a:ext cx="23391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Example of radioxenon </a:t>
              </a:r>
            </a:p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release scenario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8899D6DB-D24B-2367-0AAF-DCE71E1A3EFB}"/>
                </a:ext>
              </a:extLst>
            </p:cNvPr>
            <p:cNvSpPr txBox="1"/>
            <p:nvPr/>
          </p:nvSpPr>
          <p:spPr>
            <a:xfrm>
              <a:off x="2654643" y="4201893"/>
              <a:ext cx="26901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Decay consistency analysis</a:t>
              </a: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3B11071C-1A96-D8F4-F942-BC7AAF9CE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15619" y="4992131"/>
              <a:ext cx="2189034" cy="1324942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CC34BB9-06AE-13F3-18C9-AA881E17EB8C}"/>
                </a:ext>
              </a:extLst>
            </p:cNvPr>
            <p:cNvSpPr txBox="1"/>
            <p:nvPr/>
          </p:nvSpPr>
          <p:spPr>
            <a:xfrm>
              <a:off x="5328025" y="4396337"/>
              <a:ext cx="22236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Example of possible </a:t>
              </a:r>
            </a:p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source region analysis</a:t>
              </a: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FF2B95-1D93-045C-90C9-109CDA4BE75F}"/>
              </a:ext>
            </a:extLst>
          </p:cNvPr>
          <p:cNvSpPr txBox="1"/>
          <p:nvPr/>
        </p:nvSpPr>
        <p:spPr>
          <a:xfrm>
            <a:off x="120190" y="1148970"/>
            <a:ext cx="11821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The Standard Screened Radionuclide Event Bulletin (SSREB) which is one of the International Data Centre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(IDC) products needs to be enhanced by associating the detections of CTBT-relevant nuclides with other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samples that detect the same release. This is useful for the application of methods to characterize the source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for the purpose of nuclear explosion monitoring.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B5484A8-1CC8-7D16-3DBB-F13B7C14D00E}"/>
              </a:ext>
            </a:extLst>
          </p:cNvPr>
          <p:cNvSpPr txBox="1"/>
          <p:nvPr/>
        </p:nvSpPr>
        <p:spPr>
          <a:xfrm>
            <a:off x="120190" y="2415352"/>
            <a:ext cx="1189720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In case of detection of multiple isotopes, the consistency of the isotopic ratios in subsequent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samples with</a:t>
            </a:r>
            <a:r>
              <a:rPr lang="en-GB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radioactive decay gives another plausible hint that the isotopes contained in different samples come from the same source.</a:t>
            </a:r>
            <a:endParaRPr lang="en-GB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2E14ABD-8445-0266-6971-8C94B885660D}"/>
              </a:ext>
            </a:extLst>
          </p:cNvPr>
          <p:cNvSpPr txBox="1"/>
          <p:nvPr/>
        </p:nvSpPr>
        <p:spPr>
          <a:xfrm>
            <a:off x="120190" y="3396733"/>
            <a:ext cx="1195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Atmospheric transport modelling (ATM) can provide further evidence for a more confident sample association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by identifying the air masses that link an assumed release to multiple samples.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4b6365-0a16-4533-8e61-2a9e9cbb827c" xsi:nil="true"/>
    <lcf76f155ced4ddcb4097134ff3c332f xmlns="e9d2dd27-5e48-4563-a988-16ec1f6675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45FCED3F20148B304B2C259176AA0" ma:contentTypeVersion="14" ma:contentTypeDescription="Create a new document." ma:contentTypeScope="" ma:versionID="5b49a89fa24a89b87d9fdda712914d81">
  <xsd:schema xmlns:xsd="http://www.w3.org/2001/XMLSchema" xmlns:xs="http://www.w3.org/2001/XMLSchema" xmlns:p="http://schemas.microsoft.com/office/2006/metadata/properties" xmlns:ns2="e9d2dd27-5e48-4563-a988-16ec1f667544" xmlns:ns3="414b6365-0a16-4533-8e61-2a9e9cbb827c" targetNamespace="http://schemas.microsoft.com/office/2006/metadata/properties" ma:root="true" ma:fieldsID="9ada2d0513303415c029097e09940717" ns2:_="" ns3:_="">
    <xsd:import namespace="e9d2dd27-5e48-4563-a988-16ec1f667544"/>
    <xsd:import namespace="414b6365-0a16-4533-8e61-2a9e9cbb8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2dd27-5e48-4563-a988-16ec1f667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9e8395b-6b03-452f-b821-0db5c68086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b6365-0a16-4533-8e61-2a9e9cbb8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fcc17e5-8f47-4aa8-a237-0d5d82f62ffb}" ma:internalName="TaxCatchAll" ma:showField="CatchAllData" ma:web="414b6365-0a16-4533-8e61-2a9e9cbb8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79F485-A34E-46E7-8358-10C3F926ED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BA2C93-99BD-46C8-AF87-D2D5409B0DE1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e9d2dd27-5e48-4563-a988-16ec1f667544"/>
    <ds:schemaRef ds:uri="http://schemas.microsoft.com/office/2006/metadata/properties"/>
    <ds:schemaRef ds:uri="http://schemas.microsoft.com/office/infopath/2007/PartnerControls"/>
    <ds:schemaRef ds:uri="414b6365-0a16-4533-8e61-2a9e9cbb827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0006DC1-2407-4931-BE63-A9F9D40A75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d2dd27-5e48-4563-a988-16ec1f667544"/>
    <ds:schemaRef ds:uri="414b6365-0a16-4533-8e61-2a9e9cbb8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212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PRIOR Mark</cp:lastModifiedBy>
  <cp:revision>53</cp:revision>
  <dcterms:created xsi:type="dcterms:W3CDTF">2023-04-18T13:25:54Z</dcterms:created>
  <dcterms:modified xsi:type="dcterms:W3CDTF">2023-06-07T12:38:32Z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0x01010059945FCED3F20148B304B2C259176AA0</vt:lpwstr>
  </property>
  <property fmtid="{D5CDD505-2E9C-101B-9397-08002B2CF9AE}" pid="3" name="MediaServiceImageTags">
    <vt:lpwstr/>
  </property>
</Properties>
</file>