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/>
    <p:restoredTop sz="96353" autoAdjust="0"/>
  </p:normalViewPr>
  <p:slideViewPr>
    <p:cSldViewPr snapToGrid="0">
      <p:cViewPr varScale="1">
        <p:scale>
          <a:sx n="114" d="100"/>
          <a:sy n="114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Relationship Id="rId14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g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1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0.emf"/><Relationship Id="rId22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83D3C1E-9BDA-0294-DA65-22636A8B4A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01393" y="5397505"/>
            <a:ext cx="844550" cy="841375"/>
          </a:xfrm>
          <a:custGeom>
            <a:avLst/>
            <a:gdLst>
              <a:gd name="T0" fmla="*/ 1420 w 1582"/>
              <a:gd name="T1" fmla="*/ 0 h 1581"/>
              <a:gd name="T2" fmla="*/ 1420 w 1582"/>
              <a:gd name="T3" fmla="*/ 0 h 1581"/>
              <a:gd name="T4" fmla="*/ 163 w 1582"/>
              <a:gd name="T5" fmla="*/ 0 h 1581"/>
              <a:gd name="T6" fmla="*/ 0 w 1582"/>
              <a:gd name="T7" fmla="*/ 161 h 1581"/>
              <a:gd name="T8" fmla="*/ 0 w 1582"/>
              <a:gd name="T9" fmla="*/ 1419 h 1581"/>
              <a:gd name="T10" fmla="*/ 163 w 1582"/>
              <a:gd name="T11" fmla="*/ 1581 h 1581"/>
              <a:gd name="T12" fmla="*/ 1420 w 1582"/>
              <a:gd name="T13" fmla="*/ 1581 h 1581"/>
              <a:gd name="T14" fmla="*/ 1582 w 1582"/>
              <a:gd name="T15" fmla="*/ 1419 h 1581"/>
              <a:gd name="T16" fmla="*/ 1582 w 1582"/>
              <a:gd name="T17" fmla="*/ 161 h 1581"/>
              <a:gd name="T18" fmla="*/ 1420 w 1582"/>
              <a:gd name="T19" fmla="*/ 0 h 1581"/>
              <a:gd name="T20" fmla="*/ 1420 w 1582"/>
              <a:gd name="T21" fmla="*/ 39 h 1581"/>
              <a:gd name="T22" fmla="*/ 1420 w 1582"/>
              <a:gd name="T23" fmla="*/ 39 h 1581"/>
              <a:gd name="T24" fmla="*/ 1542 w 1582"/>
              <a:gd name="T25" fmla="*/ 161 h 1581"/>
              <a:gd name="T26" fmla="*/ 1542 w 1582"/>
              <a:gd name="T27" fmla="*/ 1419 h 1581"/>
              <a:gd name="T28" fmla="*/ 1420 w 1582"/>
              <a:gd name="T29" fmla="*/ 1541 h 1581"/>
              <a:gd name="T30" fmla="*/ 163 w 1582"/>
              <a:gd name="T31" fmla="*/ 1541 h 1581"/>
              <a:gd name="T32" fmla="*/ 40 w 1582"/>
              <a:gd name="T33" fmla="*/ 1419 h 1581"/>
              <a:gd name="T34" fmla="*/ 40 w 1582"/>
              <a:gd name="T35" fmla="*/ 161 h 1581"/>
              <a:gd name="T36" fmla="*/ 163 w 1582"/>
              <a:gd name="T37" fmla="*/ 39 h 1581"/>
              <a:gd name="T38" fmla="*/ 1420 w 1582"/>
              <a:gd name="T39" fmla="*/ 3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2" h="1581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pic>
        <p:nvPicPr>
          <p:cNvPr id="7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190FEE5B-F547-2812-14DD-60991F7145A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4" name="Picture 13">
            <a:hlinkClick r:id="rId19" action="ppaction://hlinksldjump"/>
            <a:extLst>
              <a:ext uri="{FF2B5EF4-FFF2-40B4-BE49-F238E27FC236}">
                <a16:creationId xmlns:a16="http://schemas.microsoft.com/office/drawing/2014/main" id="{C6614BEE-8298-81AD-5FC7-9A1D55CBFF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0A87332A-61E9-1C89-2491-277B41F8943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67A99071-839F-930B-4D41-6C7DA07AA65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5AFC338-2E6E-576E-B989-8F443AA7401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E8BB9A54-2C49-086A-1FBE-62AF14345E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30" y="5043492"/>
            <a:ext cx="1008063" cy="1573213"/>
            <a:chOff x="6942" y="3177"/>
            <a:chExt cx="635" cy="991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EC0B854-9D2B-206A-3BE4-03D117A902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F8B166F-95C5-45EE-9219-630C6E42B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3190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065D14B-194E-525F-A5C1-7C13617C95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3177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F2F0827-B1E1-0E36-9730-7935CAC7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805504F1-AF67-986F-A22B-7C381A156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892C65-B28E-B36F-7A44-E4E303D43C8D}"/>
              </a:ext>
            </a:extLst>
          </p:cNvPr>
          <p:cNvSpPr txBox="1">
            <a:spLocks/>
          </p:cNvSpPr>
          <p:nvPr/>
        </p:nvSpPr>
        <p:spPr>
          <a:xfrm>
            <a:off x="185980" y="2958859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Standard Screened Radionuclide Event Bulletin (SSREB) which is one of the International Data Centre (IDC) products needs to be enhanced by associating the detections of CTBT-relevant nuclides with other samples that detect the same release. 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This is useful for the application of methods to characterize the source for the purpose of nuclear explosion monitoring.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94D3B-D127-933B-1EE2-E80787995396}"/>
              </a:ext>
            </a:extLst>
          </p:cNvPr>
          <p:cNvSpPr txBox="1">
            <a:spLocks/>
          </p:cNvSpPr>
          <p:nvPr/>
        </p:nvSpPr>
        <p:spPr>
          <a:xfrm>
            <a:off x="5330282" y="6369803"/>
            <a:ext cx="1531435" cy="2099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P3.6-414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2FF323-5060-8E5F-FDA9-49201E496DCB}"/>
              </a:ext>
            </a:extLst>
          </p:cNvPr>
          <p:cNvSpPr txBox="1">
            <a:spLocks/>
          </p:cNvSpPr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Bayesian statistical methods are useful for estimation of isotopic ratio and its coverage interval, especially when the uncertainty of the isotopic ratio is large.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Decay consistencies are checked using isotopic ratios and their coverage intervals, as estimated by the Bayesian statistical methods.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A4DCB9-5623-A451-6FBB-D9D405171FBA}"/>
              </a:ext>
            </a:extLst>
          </p:cNvPr>
          <p:cNvSpPr txBox="1">
            <a:spLocks/>
          </p:cNvSpPr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Regarding the 2013 DPRK’s declared nuclear test, it might be possible that there were two distinct releases at DPRK.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2C041E-6720-E9ED-7E7F-7703E6A69903}"/>
              </a:ext>
            </a:extLst>
          </p:cNvPr>
          <p:cNvSpPr txBox="1">
            <a:spLocks/>
          </p:cNvSpPr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Sample association for the same release event using Level C episodes, often applied to events of special interest, can be generalized and applied systematically to all stations and all episodes to enhance the IDC product SSREB and expert technical analysis (ETA).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834E41-9248-5BD2-FD87-1509DDF3ED9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FBB2F53-1DBC-47E7-2AAB-4260FD39584C}"/>
              </a:ext>
            </a:extLst>
          </p:cNvPr>
          <p:cNvSpPr txBox="1"/>
          <p:nvPr/>
        </p:nvSpPr>
        <p:spPr>
          <a:xfrm>
            <a:off x="2491898" y="278271"/>
            <a:ext cx="720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 on sample association using decay consistency analysis for consecutive Level C samples and prior/post Level B samples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Yuichi Kijima, Robin Schoemaker, Boxue Liu, Joshua Kunkle,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Tipka, Jolanta Kuśmierczyk-Michulec, Martin Kalinowski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CTBTO/IDC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FDC18-A1B7-DD10-65F6-776832984909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P3.6-414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1E16F8-D61D-8D0B-1F23-4375AB5172A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011498-8802-1647-EF79-1A94DA4859D7}"/>
              </a:ext>
            </a:extLst>
          </p:cNvPr>
          <p:cNvSpPr txBox="1"/>
          <p:nvPr/>
        </p:nvSpPr>
        <p:spPr>
          <a:xfrm>
            <a:off x="148047" y="1379745"/>
            <a:ext cx="104473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The Standard Screened Radionuclide Event Bulletin (SSREB) which is one of the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International Data Centre (IDC) products needs to be enhanced by associating the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detections of CTBT-relevant nuclides with other samples that detect the same release.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This is useful for the application of methods to characterize the source for the purpose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of nuclear explosion monitoring.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5EF4D1-19FD-909B-B053-FF15D4664E2D}"/>
              </a:ext>
            </a:extLst>
          </p:cNvPr>
          <p:cNvSpPr txBox="1"/>
          <p:nvPr/>
        </p:nvSpPr>
        <p:spPr>
          <a:xfrm>
            <a:off x="160936" y="3246929"/>
            <a:ext cx="9767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In case of detection of multiple isotopes, the consistency of the isotopic ratios in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subsequent samples with radioactive decay gives another plausible hint that the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isotopes contained in different samples are from the same source.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5906A3-406D-F4BE-5B9A-BFC5241AE41C}"/>
              </a:ext>
            </a:extLst>
          </p:cNvPr>
          <p:cNvSpPr txBox="1"/>
          <p:nvPr/>
        </p:nvSpPr>
        <p:spPr>
          <a:xfrm>
            <a:off x="160936" y="4506949"/>
            <a:ext cx="10607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Atmospheric transport modelling (ATM) can provide further evidence for a more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confident sample association by identifying the air masses that link an assumed release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to multiple samples.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3FC44E-84F0-1278-0842-BEFB164B44CA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P3.6-414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11FA12-3B7A-3B74-F184-1483644353B0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153E26E-2D22-56BF-69FD-510BC55CD61C}"/>
              </a:ext>
            </a:extLst>
          </p:cNvPr>
          <p:cNvSpPr txBox="1"/>
          <p:nvPr/>
        </p:nvSpPr>
        <p:spPr>
          <a:xfrm>
            <a:off x="173214" y="1480413"/>
            <a:ext cx="1052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Development of sample association methods using the consistency of isotopic ratio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decay over time and ATM.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8510D9-0227-4740-E8F1-62CA3A72BDF0}"/>
              </a:ext>
            </a:extLst>
          </p:cNvPr>
          <p:cNvSpPr txBox="1"/>
          <p:nvPr/>
        </p:nvSpPr>
        <p:spPr>
          <a:xfrm>
            <a:off x="168307" y="2437332"/>
            <a:ext cx="10502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This approach forms the stepping stone to defining analysis procedures and criteria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for automatic sample association for the SSREB, which is relevant for Expert Technical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Analysis (ETA). </a:t>
            </a:r>
          </a:p>
        </p:txBody>
      </p:sp>
    </p:spTree>
    <p:extLst>
      <p:ext uri="{BB962C8B-B14F-4D97-AF65-F5344CB8AC3E}">
        <p14:creationId xmlns:p14="http://schemas.microsoft.com/office/powerpoint/2010/main" val="132560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9D3171-1409-D028-882D-FD8E102F5831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P3.6-414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046E08-F26C-A880-607D-096D1889F14E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5633C9CA-F331-076A-FA58-A76B68238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38" y="1745866"/>
            <a:ext cx="5876940" cy="255851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9DEBAA90-C74B-7F67-38E5-453194A9F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05" y="1902382"/>
            <a:ext cx="4659248" cy="2027307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172EA3E-C438-E22F-3B9C-3BDB87547F07}"/>
              </a:ext>
            </a:extLst>
          </p:cNvPr>
          <p:cNvSpPr txBox="1"/>
          <p:nvPr/>
        </p:nvSpPr>
        <p:spPr>
          <a:xfrm>
            <a:off x="847214" y="1325651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of posteriori probability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density function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2311E2F-CD89-B38C-75A3-72A23B62DCE2}"/>
              </a:ext>
            </a:extLst>
          </p:cNvPr>
          <p:cNvSpPr txBox="1"/>
          <p:nvPr/>
        </p:nvSpPr>
        <p:spPr>
          <a:xfrm>
            <a:off x="176170" y="4308817"/>
            <a:ext cx="928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Bayesian statistical methods are useful for estimation of isotopic ratio and its coverage interval, especially when the uncertainty of the isotopic ratio is large.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47D5FE9-46F0-D2CB-9D83-C40DF902862D}"/>
              </a:ext>
            </a:extLst>
          </p:cNvPr>
          <p:cNvSpPr txBox="1"/>
          <p:nvPr/>
        </p:nvSpPr>
        <p:spPr>
          <a:xfrm>
            <a:off x="6226840" y="1177096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of isotopic ratio and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its coverage interval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18AD361-1A09-4480-6A22-4EAF4FEFC929}"/>
              </a:ext>
            </a:extLst>
          </p:cNvPr>
          <p:cNvSpPr txBox="1"/>
          <p:nvPr/>
        </p:nvSpPr>
        <p:spPr>
          <a:xfrm>
            <a:off x="176170" y="6059908"/>
            <a:ext cx="1041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Decay consistencies are checked using isotopic ratios and their coverage intervals, as estimated by the Bayesian statistical methods. 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8308C66-D424-CD8B-D538-F1E12BE41F66}"/>
              </a:ext>
            </a:extLst>
          </p:cNvPr>
          <p:cNvSpPr txBox="1"/>
          <p:nvPr/>
        </p:nvSpPr>
        <p:spPr>
          <a:xfrm>
            <a:off x="176170" y="5062641"/>
            <a:ext cx="10335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example, the second-order terms of the Taylor series expansion and the joint probability density function based on the Bayesian statistical methods are used for estimating the isotopic ratio and its coverage interval.</a:t>
            </a:r>
          </a:p>
        </p:txBody>
      </p:sp>
    </p:spTree>
    <p:extLst>
      <p:ext uri="{BB962C8B-B14F-4D97-AF65-F5344CB8AC3E}">
        <p14:creationId xmlns:p14="http://schemas.microsoft.com/office/powerpoint/2010/main" val="16756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D0244C-FEAF-A150-F497-94C51CF1DC93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P3.6-414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E8C364-300A-7599-E6CB-FC7933DA53A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F1BBE41-C626-F92A-03EB-F8DB53F34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050" y="2139140"/>
            <a:ext cx="3652713" cy="3125384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CA5EF6B-C2C6-2BA4-E9D9-500335C990A3}"/>
              </a:ext>
            </a:extLst>
          </p:cNvPr>
          <p:cNvSpPr txBox="1"/>
          <p:nvPr/>
        </p:nvSpPr>
        <p:spPr>
          <a:xfrm>
            <a:off x="5956038" y="2272290"/>
            <a:ext cx="46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might be possible that the samples within the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bandwidth are associated, that is, originated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    from a same release.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398E6D0-AAAF-1027-3146-36551020DAA0}"/>
              </a:ext>
            </a:extLst>
          </p:cNvPr>
          <p:cNvSpPr txBox="1"/>
          <p:nvPr/>
        </p:nvSpPr>
        <p:spPr>
          <a:xfrm>
            <a:off x="2735020" y="5336263"/>
            <a:ext cx="7812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results of possible source region (PSR) analysis using atmospheric transport modelling (ATM) indicate that the two Level B samples at JPX38 are associated with the three Level C samples at JPX38 (shown in the two blue dashed boxes in the Fig.2).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8690736-399A-5DF9-D98F-7BC1CC8B8849}"/>
              </a:ext>
            </a:extLst>
          </p:cNvPr>
          <p:cNvSpPr txBox="1"/>
          <p:nvPr/>
        </p:nvSpPr>
        <p:spPr>
          <a:xfrm>
            <a:off x="129407" y="1134240"/>
            <a:ext cx="1041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This case study investigates an episode of Level C samples at JPX38 (Takasaki, Japan) and RUX58</a:t>
            </a:r>
          </a:p>
          <a:p>
            <a:pPr algn="ctr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(Ussuriysk, Russia) considered to have originated from the 2013 DPRK’s declared nuclear test.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CDD2A6C-D83B-64EF-B34F-7FE894C11F4B}"/>
              </a:ext>
            </a:extLst>
          </p:cNvPr>
          <p:cNvSpPr txBox="1"/>
          <p:nvPr/>
        </p:nvSpPr>
        <p:spPr>
          <a:xfrm>
            <a:off x="2746991" y="1830860"/>
            <a:ext cx="3260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Fig.2. Decay consistency analysis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02F8EA7-6C91-2298-AB28-05B7341B4A6F}"/>
              </a:ext>
            </a:extLst>
          </p:cNvPr>
          <p:cNvSpPr txBox="1"/>
          <p:nvPr/>
        </p:nvSpPr>
        <p:spPr>
          <a:xfrm>
            <a:off x="5956038" y="3139822"/>
            <a:ext cx="46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can be said that the three Level C samples at JPX38 are associated and that the two Level C samples at RUX58 are associated.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0855789-919E-BD28-1EFF-F3EFB994C564}"/>
              </a:ext>
            </a:extLst>
          </p:cNvPr>
          <p:cNvSpPr txBox="1"/>
          <p:nvPr/>
        </p:nvSpPr>
        <p:spPr>
          <a:xfrm>
            <a:off x="5956038" y="4014010"/>
            <a:ext cx="4814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It might be possible that there were two distinct releases at DPRK, since the blue and green bandwidth (shown in Fig.2) are not overlapped.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71AE0DB3-39D2-188F-94F2-E7ED0A5FF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6" y="5132034"/>
            <a:ext cx="2503106" cy="1515038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1B76BEE-8CBE-AC7D-4506-B72C516DBBDC}"/>
              </a:ext>
            </a:extLst>
          </p:cNvPr>
          <p:cNvSpPr txBox="1"/>
          <p:nvPr/>
        </p:nvSpPr>
        <p:spPr>
          <a:xfrm>
            <a:off x="57522" y="454423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Fig.3. Example of possible 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source region analysis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43E380CB-C13D-8386-F324-80CBAB520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6" y="2525875"/>
            <a:ext cx="2421643" cy="170637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EE2BC4A-DBFE-7331-E8E2-BE915F84BC57}"/>
              </a:ext>
            </a:extLst>
          </p:cNvPr>
          <p:cNvSpPr txBox="1"/>
          <p:nvPr/>
        </p:nvSpPr>
        <p:spPr>
          <a:xfrm>
            <a:off x="-16805" y="1988655"/>
            <a:ext cx="2743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Fig.1. Example of radioxenon </a:t>
            </a:r>
          </a:p>
          <a:p>
            <a:pPr algn="ctr"/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release scenario</a:t>
            </a:r>
          </a:p>
        </p:txBody>
      </p:sp>
    </p:spTree>
    <p:extLst>
      <p:ext uri="{BB962C8B-B14F-4D97-AF65-F5344CB8AC3E}">
        <p14:creationId xmlns:p14="http://schemas.microsoft.com/office/powerpoint/2010/main" val="229555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DE5F83-69D0-A1F2-B6CA-29BCE0C3D25B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P3.6-414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DB5CB1-A60B-FFC8-EDB0-EDCB7BEFA8A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AB17BF-7C66-560C-4C81-3578D07C3DFF}"/>
              </a:ext>
            </a:extLst>
          </p:cNvPr>
          <p:cNvSpPr txBox="1"/>
          <p:nvPr/>
        </p:nvSpPr>
        <p:spPr>
          <a:xfrm>
            <a:off x="140480" y="1399312"/>
            <a:ext cx="10721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Sample association for the same release event using Level C episodes, often applied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to events of special interest, can be generalized and applied systematically to all stations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and all episodes to enhance the IDC product Standard Screened Radionuclide Event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Bulletin (SSREB) and expert technical analysis (ETA).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817DE4-C586-9635-0032-39D8D1293D8B}"/>
              </a:ext>
            </a:extLst>
          </p:cNvPr>
          <p:cNvSpPr txBox="1"/>
          <p:nvPr/>
        </p:nvSpPr>
        <p:spPr>
          <a:xfrm>
            <a:off x="140480" y="2934108"/>
            <a:ext cx="10251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Sample association using the consistency of isotopic ratio decay over time and ATM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 can incorporate Level B as well.</a:t>
            </a:r>
          </a:p>
        </p:txBody>
      </p:sp>
    </p:spTree>
    <p:extLst>
      <p:ext uri="{BB962C8B-B14F-4D97-AF65-F5344CB8AC3E}">
        <p14:creationId xmlns:p14="http://schemas.microsoft.com/office/powerpoint/2010/main" val="28520030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45FCED3F20148B304B2C259176AA0" ma:contentTypeVersion="14" ma:contentTypeDescription="Create a new document." ma:contentTypeScope="" ma:versionID="5b49a89fa24a89b87d9fdda712914d81">
  <xsd:schema xmlns:xsd="http://www.w3.org/2001/XMLSchema" xmlns:xs="http://www.w3.org/2001/XMLSchema" xmlns:p="http://schemas.microsoft.com/office/2006/metadata/properties" xmlns:ns2="e9d2dd27-5e48-4563-a988-16ec1f667544" xmlns:ns3="414b6365-0a16-4533-8e61-2a9e9cbb827c" targetNamespace="http://schemas.microsoft.com/office/2006/metadata/properties" ma:root="true" ma:fieldsID="9ada2d0513303415c029097e09940717" ns2:_="" ns3:_="">
    <xsd:import namespace="e9d2dd27-5e48-4563-a988-16ec1f667544"/>
    <xsd:import namespace="414b6365-0a16-4533-8e61-2a9e9cbb8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2dd27-5e48-4563-a988-16ec1f667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b6365-0a16-4533-8e61-2a9e9cbb8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fcc17e5-8f47-4aa8-a237-0d5d82f62ffb}" ma:internalName="TaxCatchAll" ma:showField="CatchAllData" ma:web="414b6365-0a16-4533-8e61-2a9e9cbb8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4b6365-0a16-4533-8e61-2a9e9cbb827c" xsi:nil="true"/>
    <lcf76f155ced4ddcb4097134ff3c332f xmlns="e9d2dd27-5e48-4563-a988-16ec1f6675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FA3C89-0C48-40B1-86DF-25FE392EADA3}"/>
</file>

<file path=customXml/itemProps2.xml><?xml version="1.0" encoding="utf-8"?>
<ds:datastoreItem xmlns:ds="http://schemas.openxmlformats.org/officeDocument/2006/customXml" ds:itemID="{A56845E5-F1FC-4E4A-819D-0D7D3B19A8E1}"/>
</file>

<file path=customXml/itemProps3.xml><?xml version="1.0" encoding="utf-8"?>
<ds:datastoreItem xmlns:ds="http://schemas.openxmlformats.org/officeDocument/2006/customXml" ds:itemID="{29E9D496-0FD4-4198-BD2F-AA751D620913}"/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869</Words>
  <Application>Microsoft Office PowerPoint</Application>
  <PresentationFormat>ワイド画面</PresentationFormat>
  <Paragraphs>69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KIJIMA Yuichi</cp:lastModifiedBy>
  <cp:revision>43</cp:revision>
  <dcterms:created xsi:type="dcterms:W3CDTF">2023-04-18T13:25:54Z</dcterms:created>
  <dcterms:modified xsi:type="dcterms:W3CDTF">2023-06-06T11:49:19Z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0x01010059945FCED3F20148B304B2C259176AA0</vt:lpwstr>
  </property>
</Properties>
</file>