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3" d="100"/>
          <a:sy n="63" d="100"/>
        </p:scale>
        <p:origin x="7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F6CE-11D2-4389-981F-9EE152507EB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3426F-5604-4597-A825-E82A8B139B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335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3426F-5604-4597-A825-E82A8B139B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14613" y="1116302"/>
            <a:ext cx="11583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laboratory is developing a compact detector (</a:t>
            </a:r>
            <a:r>
              <a:rPr lang="en-US" dirty="0" err="1" smtClean="0"/>
              <a:t>NaI</a:t>
            </a:r>
            <a:r>
              <a:rPr lang="en-US" dirty="0" smtClean="0"/>
              <a:t>(Tl)-Si) which gives data in the form of 2D spectra. To improve the analysis, a new algorithm based on the global spectrum has been developed.</a:t>
            </a:r>
          </a:p>
          <a:p>
            <a:pPr algn="just"/>
            <a:r>
              <a:rPr lang="en-US" dirty="0" smtClean="0"/>
              <a:t>This new algorithm is based on the Bayes formula and works as an iterative process to determine the proportion of each radionuclide defined in the spectral library. 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Very good activities estimated, better uncertainties and improvement of characteristics limits.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P3.6-886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70900" y="178358"/>
            <a:ext cx="854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Analysis of Two-Dimension Coincidence Spectra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Hugues Paradis, Charles-Philippe Mano, Philippe Gross, Anthony Der 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Mesrobian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Kabakian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CEA/DAM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556732" y="2768647"/>
            <a:ext cx="6197200" cy="3293240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 rot="16200000">
            <a:off x="1316643" y="4059002"/>
            <a:ext cx="297362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Energy NaI(Tl)  (keV)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455689" y="5691969"/>
            <a:ext cx="468750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Energy Si  (keV)</a:t>
            </a:r>
            <a:endParaRPr lang="fr-FR" sz="1600" dirty="0"/>
          </a:p>
        </p:txBody>
      </p:sp>
      <p:pic>
        <p:nvPicPr>
          <p:cNvPr id="20" name="Image 1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14613" y="2475927"/>
            <a:ext cx="1934284" cy="3432071"/>
          </a:xfrm>
          <a:prstGeom prst="rect">
            <a:avLst/>
          </a:prstGeom>
        </p:spPr>
      </p:pic>
      <p:sp>
        <p:nvSpPr>
          <p:cNvPr id="21" name="ZoneTexte 20"/>
          <p:cNvSpPr txBox="1"/>
          <p:nvPr>
            <p:custDataLst>
              <p:tags r:id="rId3"/>
            </p:custDataLst>
          </p:nvPr>
        </p:nvSpPr>
        <p:spPr>
          <a:xfrm>
            <a:off x="904988" y="3363721"/>
            <a:ext cx="66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dirty="0" smtClean="0">
                <a:solidFill>
                  <a:schemeClr val="bg1"/>
                </a:solidFill>
              </a:rPr>
              <a:t>PMT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>
            <p:custDataLst>
              <p:tags r:id="rId4"/>
            </p:custDataLst>
          </p:nvPr>
        </p:nvSpPr>
        <p:spPr>
          <a:xfrm>
            <a:off x="688678" y="4241453"/>
            <a:ext cx="80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dirty="0" smtClean="0">
                <a:solidFill>
                  <a:schemeClr val="bg1"/>
                </a:solidFill>
              </a:rPr>
              <a:t>NaI(Tl)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>
            <p:custDataLst>
              <p:tags r:id="rId5"/>
            </p:custDataLst>
          </p:nvPr>
        </p:nvSpPr>
        <p:spPr>
          <a:xfrm>
            <a:off x="1357088" y="5112016"/>
            <a:ext cx="992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dirty="0" smtClean="0">
                <a:solidFill>
                  <a:schemeClr val="bg1"/>
                </a:solidFill>
              </a:rPr>
              <a:t>PIPSBox</a:t>
            </a:r>
            <a:endParaRPr lang="fr-FR" sz="1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691683" y="2980990"/>
                <a:ext cx="3206342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fr-F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fr-F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e>
                          <m:r>
                            <a:rPr lang="fr-F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fr-FR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fr-F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fr-F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fr-F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fr-F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)·</m:t>
                              </m:r>
                              <m:r>
                                <a:rPr lang="fr-FR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683" y="2980990"/>
                <a:ext cx="3206342" cy="613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444585" y="2428843"/>
                <a:ext cx="3700538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>
                          <a:latin typeface="Cambria Math" panose="02040503050406030204" pitchFamily="18" charset="0"/>
                        </a:rPr>
                        <m:t>𝑮𝒍𝒐𝒃𝒂𝒍</m:t>
                      </m:r>
                      <m:r>
                        <a:rPr lang="fr-FR" sz="12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200">
                          <a:latin typeface="Cambria Math" panose="02040503050406030204" pitchFamily="18" charset="0"/>
                        </a:rPr>
                        <m:t>𝒔𝒑𝒆𝒄𝒕𝒓𝒖𝒎</m:t>
                      </m:r>
                      <m:r>
                        <a:rPr lang="fr-FR" sz="120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fr-FR" sz="1200">
                              <a:latin typeface="Cambria Math" panose="02040503050406030204" pitchFamily="18" charset="0"/>
                            </a:rPr>
                            <m:t>𝒊𝒏𝒅𝒊𝒗𝒊𝒅𝒖𝒂𝒍</m:t>
                          </m:r>
                          <m:r>
                            <a:rPr lang="fr-FR" sz="1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1200">
                              <a:latin typeface="Cambria Math" panose="02040503050406030204" pitchFamily="18" charset="0"/>
                            </a:rPr>
                            <m:t>𝒔𝒑𝒆𝒄𝒕𝒓𝒂</m:t>
                          </m:r>
                        </m:e>
                      </m:nary>
                    </m:oMath>
                  </m:oMathPara>
                </a14:m>
                <a:endParaRPr lang="fr-FR" sz="1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585" y="2428843"/>
                <a:ext cx="3700538" cy="539571"/>
              </a:xfrm>
              <a:prstGeom prst="rect">
                <a:avLst/>
              </a:prstGeom>
              <a:blipFill>
                <a:blip r:embed="rId13"/>
                <a:stretch>
                  <a:fillRect t="-115730" b="-1629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>
            <p:custDataLst>
              <p:tags r:id="rId6"/>
            </p:custDataLst>
          </p:nvPr>
        </p:nvSpPr>
        <p:spPr>
          <a:xfrm>
            <a:off x="270216" y="5907998"/>
            <a:ext cx="1934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Measurement</a:t>
            </a:r>
            <a:r>
              <a:rPr lang="fr-FR" sz="1400" dirty="0" smtClean="0"/>
              <a:t> system</a:t>
            </a:r>
            <a:endParaRPr lang="fr-FR" sz="1400" dirty="0"/>
          </a:p>
        </p:txBody>
      </p:sp>
      <p:sp>
        <p:nvSpPr>
          <p:cNvPr id="37" name="ZoneTexte 36"/>
          <p:cNvSpPr txBox="1"/>
          <p:nvPr>
            <p:custDataLst>
              <p:tags r:id="rId7"/>
            </p:custDataLst>
          </p:nvPr>
        </p:nvSpPr>
        <p:spPr>
          <a:xfrm>
            <a:off x="4832298" y="2511964"/>
            <a:ext cx="1934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2D </a:t>
            </a:r>
            <a:r>
              <a:rPr lang="fr-FR" sz="1400" dirty="0" err="1" smtClean="0"/>
              <a:t>spectrum</a:t>
            </a:r>
            <a:endParaRPr lang="fr-FR" sz="14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820855" y="4167554"/>
            <a:ext cx="3089592" cy="183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185</Words>
  <Application>Microsoft Office PowerPoint</Application>
  <PresentationFormat>Grand écran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PARADIS Hugues 250831</cp:lastModifiedBy>
  <cp:revision>30</cp:revision>
  <dcterms:created xsi:type="dcterms:W3CDTF">2023-04-18T13:25:54Z</dcterms:created>
  <dcterms:modified xsi:type="dcterms:W3CDTF">2023-06-09T12:36:22Z</dcterms:modified>
</cp:coreProperties>
</file>