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1"/>
  </p:notesMasterIdLst>
  <p:sldIdLst>
    <p:sldId id="261" r:id="rId3"/>
    <p:sldId id="256" r:id="rId4"/>
    <p:sldId id="268" r:id="rId5"/>
    <p:sldId id="262" r:id="rId6"/>
    <p:sldId id="264" r:id="rId7"/>
    <p:sldId id="267" r:id="rId8"/>
    <p:sldId id="266" r:id="rId9"/>
    <p:sldId id="265" r:id="rId1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8"/>
            <p14:sldId id="262"/>
            <p14:sldId id="264"/>
            <p14:sldId id="267"/>
            <p14:sldId id="266"/>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85"/>
  </p:normalViewPr>
  <p:slideViewPr>
    <p:cSldViewPr snapToGrid="0">
      <p:cViewPr varScale="1">
        <p:scale>
          <a:sx n="110" d="100"/>
          <a:sy n="110" d="100"/>
        </p:scale>
        <p:origin x="5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2CC4A-FE4F-4D98-8499-DF21A6E17751}" type="datetimeFigureOut">
              <a:rPr lang="fr-FR" smtClean="0"/>
              <a:t>09/06/2023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F0923A-6DA7-4815-B87B-00CA2905C55A}" type="slidenum">
              <a:rPr lang="fr-FR" smtClean="0"/>
              <a:t>‹N°›</a:t>
            </a:fld>
            <a:endParaRPr lang="fr-FR"/>
          </a:p>
        </p:txBody>
      </p:sp>
    </p:spTree>
    <p:extLst>
      <p:ext uri="{BB962C8B-B14F-4D97-AF65-F5344CB8AC3E}">
        <p14:creationId xmlns:p14="http://schemas.microsoft.com/office/powerpoint/2010/main" val="265207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F0923A-6DA7-4815-B87B-00CA2905C55A}" type="slidenum">
              <a:rPr lang="fr-FR" smtClean="0"/>
              <a:t>2</a:t>
            </a:fld>
            <a:endParaRPr lang="fr-FR"/>
          </a:p>
        </p:txBody>
      </p:sp>
    </p:spTree>
    <p:extLst>
      <p:ext uri="{BB962C8B-B14F-4D97-AF65-F5344CB8AC3E}">
        <p14:creationId xmlns:p14="http://schemas.microsoft.com/office/powerpoint/2010/main" val="282953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jpg"/><Relationship Id="rId7" Type="http://schemas.openxmlformats.org/officeDocument/2006/relationships/slide" Target="../slides/slide5.xml"/><Relationship Id="rId12" Type="http://schemas.openxmlformats.org/officeDocument/2006/relationships/image" Target="../media/image7.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6.emf"/><Relationship Id="rId5" Type="http://schemas.openxmlformats.org/officeDocument/2006/relationships/slide" Target="../slides/slide2.xml"/><Relationship Id="rId10" Type="http://schemas.openxmlformats.org/officeDocument/2006/relationships/slide" Target="../slides/slide8.xml"/><Relationship Id="rId4" Type="http://schemas.openxmlformats.org/officeDocument/2006/relationships/image" Target="../media/image2.emf"/><Relationship Id="rId9"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4.xml"/><Relationship Id="rId21" Type="http://schemas.openxmlformats.org/officeDocument/2006/relationships/slide" Target="../slides/slide5.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image" Target="../media/image16.emf"/><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 Target="../slides/slide8.xml"/><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image" Target="../media/image15.emf"/><Relationship Id="rId10" Type="http://schemas.openxmlformats.org/officeDocument/2006/relationships/slideLayout" Target="../slideLayouts/slideLayout11.xml"/><Relationship Id="rId19" Type="http://schemas.openxmlformats.org/officeDocument/2006/relationships/slide" Target="../slides/slide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7"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9"/>
          <a:stretch>
            <a:fillRect/>
          </a:stretch>
        </p:blipFill>
        <p:spPr>
          <a:xfrm>
            <a:off x="7569433" y="1927567"/>
            <a:ext cx="1803400" cy="723900"/>
          </a:xfrm>
          <a:prstGeom prst="rect">
            <a:avLst/>
          </a:prstGeom>
        </p:spPr>
      </p:pic>
      <p:pic>
        <p:nvPicPr>
          <p:cNvPr id="20" name="Picture 19">
            <a:hlinkClick r:id="rId10"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1"/>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2"/>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1"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rId24"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5"/>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image" Target="../media/image17.emf"/><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notesSlide" Target="../notesSlides/notesSlide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9.png"/><Relationship Id="rId10" Type="http://schemas.openxmlformats.org/officeDocument/2006/relationships/tags" Target="../tags/tag10.xml"/><Relationship Id="rId19"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27.jpeg"/><Relationship Id="rId3" Type="http://schemas.openxmlformats.org/officeDocument/2006/relationships/image" Target="../media/image17.emf"/><Relationship Id="rId7" Type="http://schemas.openxmlformats.org/officeDocument/2006/relationships/image" Target="../media/image25.jpeg"/><Relationship Id="rId12"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4.jpeg"/><Relationship Id="rId11" Type="http://schemas.openxmlformats.org/officeDocument/2006/relationships/image" Target="../media/image30.png"/><Relationship Id="rId5" Type="http://schemas.openxmlformats.org/officeDocument/2006/relationships/image" Target="../media/image23.jpeg"/><Relationship Id="rId10" Type="http://schemas.openxmlformats.org/officeDocument/2006/relationships/image" Target="../media/image29.png"/><Relationship Id="rId4" Type="http://schemas.openxmlformats.org/officeDocument/2006/relationships/image" Target="../media/image22.jp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300.pn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7.emf"/><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453640" y="278271"/>
            <a:ext cx="8214360" cy="1138773"/>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Automatic </a:t>
            </a:r>
            <a:r>
              <a:rPr lang="en-US" b="1" dirty="0">
                <a:solidFill>
                  <a:schemeClr val="bg1"/>
                </a:solidFill>
                <a:latin typeface="Arial" panose="020B0604020202020204" pitchFamily="34" charset="0"/>
                <a:cs typeface="Arial" panose="020B0604020202020204" pitchFamily="34" charset="0"/>
              </a:rPr>
              <a:t>Analysis of Two-Dimension Coincidence Spectra</a:t>
            </a:r>
          </a:p>
          <a:p>
            <a:pPr algn="ctr"/>
            <a:r>
              <a:rPr lang="fr-FR" dirty="0" smtClean="0">
                <a:solidFill>
                  <a:schemeClr val="bg1"/>
                </a:solidFill>
                <a:latin typeface="Arial" panose="020B0604020202020204" pitchFamily="34" charset="0"/>
                <a:cs typeface="Arial" panose="020B0604020202020204" pitchFamily="34" charset="0"/>
              </a:rPr>
              <a:t>Hugues Paradis, Charles-Philippe Mano, Philippe Gross, Anthony Der </a:t>
            </a:r>
            <a:r>
              <a:rPr lang="fr-FR" dirty="0" err="1" smtClean="0">
                <a:solidFill>
                  <a:schemeClr val="bg1"/>
                </a:solidFill>
                <a:latin typeface="Arial" panose="020B0604020202020204" pitchFamily="34" charset="0"/>
                <a:cs typeface="Arial" panose="020B0604020202020204" pitchFamily="34" charset="0"/>
              </a:rPr>
              <a:t>Mesrobian</a:t>
            </a:r>
            <a:r>
              <a:rPr lang="fr-FR" dirty="0" smtClean="0">
                <a:solidFill>
                  <a:schemeClr val="bg1"/>
                </a:solidFill>
                <a:latin typeface="Arial" panose="020B0604020202020204" pitchFamily="34" charset="0"/>
                <a:cs typeface="Arial" panose="020B0604020202020204" pitchFamily="34" charset="0"/>
              </a:rPr>
              <a:t> </a:t>
            </a:r>
            <a:r>
              <a:rPr lang="fr-FR" dirty="0" err="1" smtClean="0">
                <a:solidFill>
                  <a:schemeClr val="bg1"/>
                </a:solidFill>
                <a:latin typeface="Arial" panose="020B0604020202020204" pitchFamily="34" charset="0"/>
                <a:cs typeface="Arial" panose="020B0604020202020204" pitchFamily="34" charset="0"/>
              </a:rPr>
              <a:t>Kabakian</a:t>
            </a:r>
            <a:endParaRPr lang="en-AT" dirty="0" smtClean="0">
              <a:solidFill>
                <a:schemeClr val="bg1"/>
              </a:solidFill>
              <a:latin typeface="Arial" panose="020B0604020202020204" pitchFamily="34" charset="0"/>
              <a:cs typeface="Arial" panose="020B0604020202020204" pitchFamily="34" charset="0"/>
            </a:endParaRPr>
          </a:p>
          <a:p>
            <a:pPr algn="ctr"/>
            <a:r>
              <a:rPr lang="fr-FR" sz="1400" dirty="0" smtClean="0">
                <a:solidFill>
                  <a:schemeClr val="bg1"/>
                </a:solidFill>
                <a:latin typeface="Arial" panose="020B0604020202020204" pitchFamily="34" charset="0"/>
                <a:cs typeface="Arial" panose="020B0604020202020204" pitchFamily="34" charset="0"/>
              </a:rPr>
              <a:t>CEA/DAM</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CEA/DAM is developing new </a:t>
            </a:r>
            <a:r>
              <a:rPr lang="en-US" sz="1200" dirty="0" smtClean="0">
                <a:latin typeface="Symbol" panose="05050102010706020507" pitchFamily="18" charset="2"/>
                <a:cs typeface="Arial" panose="020B0604020202020204" pitchFamily="34" charset="0"/>
              </a:rPr>
              <a:t>b/g</a:t>
            </a:r>
            <a:r>
              <a:rPr lang="en-US" sz="1200" dirty="0" smtClean="0">
                <a:latin typeface="Arial" panose="020B0604020202020204" pitchFamily="34" charset="0"/>
                <a:cs typeface="Arial" panose="020B0604020202020204" pitchFamily="34" charset="0"/>
              </a:rPr>
              <a:t> measurement systems </a:t>
            </a:r>
            <a:r>
              <a:rPr lang="en-US" sz="1200" dirty="0">
                <a:latin typeface="Arial" panose="020B0604020202020204" pitchFamily="34" charset="0"/>
                <a:cs typeface="Arial" panose="020B0604020202020204" pitchFamily="34" charset="0"/>
              </a:rPr>
              <a:t>; in order to improve the analysis methods at low </a:t>
            </a:r>
            <a:r>
              <a:rPr lang="en-US" sz="1200" dirty="0" smtClean="0">
                <a:latin typeface="Arial" panose="020B0604020202020204" pitchFamily="34" charset="0"/>
                <a:cs typeface="Arial" panose="020B0604020202020204" pitchFamily="34" charset="0"/>
              </a:rPr>
              <a:t>count rates, </a:t>
            </a:r>
            <a:r>
              <a:rPr lang="en-US" sz="1200" dirty="0">
                <a:latin typeface="Arial" panose="020B0604020202020204" pitchFamily="34" charset="0"/>
                <a:cs typeface="Arial" panose="020B0604020202020204" pitchFamily="34" charset="0"/>
              </a:rPr>
              <a:t>a new multiplicative spectral </a:t>
            </a:r>
            <a:r>
              <a:rPr lang="en-US" sz="1200" dirty="0" err="1">
                <a:latin typeface="Arial" panose="020B0604020202020204" pitchFamily="34" charset="0"/>
                <a:cs typeface="Arial" panose="020B0604020202020204" pitchFamily="34" charset="0"/>
              </a:rPr>
              <a:t>unmixing</a:t>
            </a:r>
            <a:r>
              <a:rPr lang="en-US" sz="1200" dirty="0">
                <a:latin typeface="Arial" panose="020B0604020202020204" pitchFamily="34" charset="0"/>
                <a:cs typeface="Arial" panose="020B0604020202020204" pitchFamily="34" charset="0"/>
              </a:rPr>
              <a:t> algorithm for full-spectrum analysis was tested on a particular setup for different types of </a:t>
            </a:r>
            <a:r>
              <a:rPr lang="en-US" sz="1200" dirty="0" smtClean="0">
                <a:latin typeface="Arial" panose="020B0604020202020204" pitchFamily="34" charset="0"/>
                <a:cs typeface="Arial" panose="020B0604020202020204" pitchFamily="34" charset="0"/>
              </a:rPr>
              <a:t>mixtures.</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P3.6-886</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Spectral </a:t>
            </a:r>
            <a:r>
              <a:rPr lang="en-US" sz="1200" dirty="0" err="1">
                <a:latin typeface="Arial" panose="020B0604020202020204" pitchFamily="34" charset="0"/>
                <a:cs typeface="Arial" panose="020B0604020202020204" pitchFamily="34" charset="0"/>
              </a:rPr>
              <a:t>unmixing</a:t>
            </a:r>
            <a:r>
              <a:rPr lang="en-US" sz="1200" dirty="0">
                <a:latin typeface="Arial" panose="020B0604020202020204" pitchFamily="34" charset="0"/>
                <a:cs typeface="Arial" panose="020B0604020202020204" pitchFamily="34" charset="0"/>
              </a:rPr>
              <a:t> is the process of decomposing a mixed spectrum into several contributing species based on their respective spectral signatures, to which abundances are </a:t>
            </a:r>
            <a:r>
              <a:rPr lang="en-US" sz="1200" dirty="0" smtClean="0">
                <a:latin typeface="Arial" panose="020B0604020202020204" pitchFamily="34" charset="0"/>
                <a:cs typeface="Arial" panose="020B0604020202020204" pitchFamily="34" charset="0"/>
              </a:rPr>
              <a:t>attributed. Using an iterative process, the abundance of each radionuclide is calculated.</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spectral </a:t>
            </a:r>
            <a:r>
              <a:rPr lang="en-US" sz="1200" dirty="0" err="1">
                <a:latin typeface="Arial" panose="020B0604020202020204" pitchFamily="34" charset="0"/>
                <a:cs typeface="Arial" panose="020B0604020202020204" pitchFamily="34" charset="0"/>
              </a:rPr>
              <a:t>unmixing</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algorithm finds reconstructed </a:t>
            </a:r>
            <a:r>
              <a:rPr lang="en-US" sz="1200" dirty="0">
                <a:latin typeface="Arial" panose="020B0604020202020204" pitchFamily="34" charset="0"/>
                <a:cs typeface="Arial" panose="020B0604020202020204" pitchFamily="34" charset="0"/>
              </a:rPr>
              <a:t>activities of complex </a:t>
            </a:r>
            <a:r>
              <a:rPr lang="en-US" sz="1200" dirty="0" smtClean="0">
                <a:latin typeface="Arial" panose="020B0604020202020204" pitchFamily="34" charset="0"/>
                <a:cs typeface="Arial" panose="020B0604020202020204" pitchFamily="34" charset="0"/>
              </a:rPr>
              <a:t>mixtures with good accuracy. </a:t>
            </a:r>
            <a:r>
              <a:rPr lang="en-US" sz="1200" dirty="0">
                <a:latin typeface="Arial" panose="020B0604020202020204" pitchFamily="34" charset="0"/>
                <a:cs typeface="Arial" panose="020B0604020202020204" pitchFamily="34" charset="0"/>
              </a:rPr>
              <a:t>Notably, the uncertainties are smaller than for the classical </a:t>
            </a:r>
            <a:r>
              <a:rPr lang="en-US" sz="1200" dirty="0" smtClean="0">
                <a:latin typeface="Arial" panose="020B0604020202020204" pitchFamily="34" charset="0"/>
                <a:cs typeface="Arial" panose="020B0604020202020204" pitchFamily="34" charset="0"/>
              </a:rPr>
              <a:t>method. Characteristic </a:t>
            </a:r>
            <a:r>
              <a:rPr lang="en-US" sz="1200" dirty="0">
                <a:latin typeface="Arial" panose="020B0604020202020204" pitchFamily="34" charset="0"/>
                <a:cs typeface="Arial" panose="020B0604020202020204" pitchFamily="34" charset="0"/>
              </a:rPr>
              <a:t>limits </a:t>
            </a:r>
            <a:r>
              <a:rPr lang="en-US" sz="1200" dirty="0" smtClean="0">
                <a:latin typeface="Arial" panose="020B0604020202020204" pitchFamily="34" charset="0"/>
                <a:cs typeface="Arial" panose="020B0604020202020204" pitchFamily="34" charset="0"/>
              </a:rPr>
              <a:t>(detection threshold and limit) </a:t>
            </a:r>
            <a:r>
              <a:rPr lang="en-US" sz="1200" dirty="0">
                <a:latin typeface="Arial" panose="020B0604020202020204" pitchFamily="34" charset="0"/>
                <a:cs typeface="Arial" panose="020B0604020202020204" pitchFamily="34" charset="0"/>
              </a:rPr>
              <a:t>are improved in many </a:t>
            </a:r>
            <a:r>
              <a:rPr lang="en-US" sz="1200" dirty="0" smtClean="0">
                <a:latin typeface="Arial" panose="020B0604020202020204" pitchFamily="34" charset="0"/>
                <a:cs typeface="Arial" panose="020B0604020202020204" pitchFamily="34" charset="0"/>
              </a:rPr>
              <a:t>cases.</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The first results with this new algorithm show that this method is more accurate with the use of all the information in the spectrum. Characteristic limits are improved in many cases. The next step is the test the algorithm with measured data from stations of the IMS.</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Logo CEA">
            <a:extLst>
              <a:ext uri="{FF2B5EF4-FFF2-40B4-BE49-F238E27FC236}">
                <a16:creationId xmlns:a16="http://schemas.microsoft.com/office/drawing/2014/main" id="{1051C7ED-2FE9-229E-F0BD-000C6D22DE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3155" y="84086"/>
            <a:ext cx="1178911" cy="1178911"/>
          </a:xfrm>
          <a:prstGeom prst="rect">
            <a:avLst/>
          </a:prstGeom>
        </p:spPr>
      </p:pic>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 </a:t>
            </a:r>
            <a:r>
              <a:rPr lang="fr-FR" sz="1800" dirty="0" smtClean="0">
                <a:solidFill>
                  <a:schemeClr val="bg1"/>
                </a:solidFill>
                <a:latin typeface="Arial" panose="020B0604020202020204" pitchFamily="34" charset="0"/>
                <a:cs typeface="Arial" panose="020B0604020202020204" pitchFamily="34" charset="0"/>
              </a:rPr>
              <a:t>: 2D </a:t>
            </a:r>
            <a:r>
              <a:rPr lang="fr-FR" sz="1800" dirty="0" smtClean="0">
                <a:solidFill>
                  <a:schemeClr val="bg1"/>
                </a:solidFill>
                <a:latin typeface="Symbol" panose="05050102010706020507" pitchFamily="18" charset="2"/>
                <a:cs typeface="Arial" panose="020B0604020202020204" pitchFamily="34" charset="0"/>
              </a:rPr>
              <a:t>b/g</a:t>
            </a:r>
            <a:r>
              <a:rPr lang="fr-FR" sz="1800" dirty="0" smtClean="0">
                <a:solidFill>
                  <a:schemeClr val="bg1"/>
                </a:solidFill>
                <a:latin typeface="Arial" panose="020B0604020202020204" pitchFamily="34" charset="0"/>
                <a:cs typeface="Arial" panose="020B0604020202020204" pitchFamily="34" charset="0"/>
              </a:rPr>
              <a:t> </a:t>
            </a:r>
            <a:r>
              <a:rPr lang="fr-FR" sz="1800" dirty="0" err="1" smtClean="0">
                <a:solidFill>
                  <a:schemeClr val="bg1"/>
                </a:solidFill>
                <a:latin typeface="Arial" panose="020B0604020202020204" pitchFamily="34" charset="0"/>
                <a:cs typeface="Arial" panose="020B0604020202020204" pitchFamily="34" charset="0"/>
              </a:rPr>
              <a:t>spectrum</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P3.6-886</a:t>
            </a:r>
            <a:endParaRPr lang="en-AT"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6" name="Logo CEA">
            <a:extLst>
              <a:ext uri="{FF2B5EF4-FFF2-40B4-BE49-F238E27FC236}">
                <a16:creationId xmlns:a16="http://schemas.microsoft.com/office/drawing/2014/main" id="{1051C7ED-2FE9-229E-F0BD-000C6D22DECA}"/>
              </a:ext>
            </a:extLst>
          </p:cNvPr>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10933155" y="84086"/>
            <a:ext cx="1178911" cy="1178911"/>
          </a:xfrm>
          <a:prstGeom prst="rect">
            <a:avLst/>
          </a:prstGeom>
        </p:spPr>
      </p:pic>
      <p:sp>
        <p:nvSpPr>
          <p:cNvPr id="8" name="Rectangle 7"/>
          <p:cNvSpPr/>
          <p:nvPr/>
        </p:nvSpPr>
        <p:spPr>
          <a:xfrm>
            <a:off x="107762" y="1116108"/>
            <a:ext cx="10440831" cy="2308324"/>
          </a:xfrm>
          <a:prstGeom prst="rect">
            <a:avLst/>
          </a:prstGeom>
        </p:spPr>
        <p:txBody>
          <a:bodyPr wrap="square">
            <a:spAutoFit/>
          </a:bodyPr>
          <a:lstStyle/>
          <a:p>
            <a:pPr algn="just"/>
            <a:r>
              <a:rPr lang="en-US" dirty="0" smtClean="0"/>
              <a:t>The </a:t>
            </a:r>
            <a:r>
              <a:rPr lang="en-US" dirty="0"/>
              <a:t>Comprehensive nuclear-Test Ban Treaty (CTBT) is an international </a:t>
            </a:r>
            <a:r>
              <a:rPr lang="en-US" dirty="0" smtClean="0"/>
              <a:t>treaty open to signature </a:t>
            </a:r>
            <a:r>
              <a:rPr lang="en-US" dirty="0"/>
              <a:t>in 1996 to prevent any nuclear </a:t>
            </a:r>
            <a:r>
              <a:rPr lang="en-US" dirty="0" smtClean="0"/>
              <a:t>test. </a:t>
            </a:r>
            <a:r>
              <a:rPr lang="en-US" dirty="0"/>
              <a:t>In this context, the CTBT organization deployed the International Monitoring System (IMS) to measure seismic, hydro-acoustic, infrasound and radionuclide signals to detect potential nuclear </a:t>
            </a:r>
            <a:r>
              <a:rPr lang="en-US" dirty="0" smtClean="0"/>
              <a:t>events. Out of the 336 stations of the IMS, around 40 are dedicated to the measurement of </a:t>
            </a:r>
            <a:r>
              <a:rPr lang="en-US" dirty="0" err="1" smtClean="0"/>
              <a:t>radioxenon</a:t>
            </a:r>
            <a:r>
              <a:rPr lang="en-US" dirty="0" smtClean="0"/>
              <a:t> (</a:t>
            </a:r>
            <a:r>
              <a:rPr lang="en-US" baseline="30000" dirty="0"/>
              <a:t>131m</a:t>
            </a:r>
            <a:r>
              <a:rPr lang="en-US" dirty="0"/>
              <a:t>Xe, </a:t>
            </a:r>
            <a:r>
              <a:rPr lang="en-US" baseline="30000" dirty="0"/>
              <a:t>133m</a:t>
            </a:r>
            <a:r>
              <a:rPr lang="en-US" dirty="0"/>
              <a:t>Xe, </a:t>
            </a:r>
            <a:r>
              <a:rPr lang="en-US" baseline="30000" dirty="0"/>
              <a:t>133</a:t>
            </a:r>
            <a:r>
              <a:rPr lang="en-US" dirty="0"/>
              <a:t>Xe and </a:t>
            </a:r>
            <a:r>
              <a:rPr lang="en-US" baseline="30000" dirty="0" smtClean="0"/>
              <a:t>135</a:t>
            </a:r>
            <a:r>
              <a:rPr lang="en-US" dirty="0" smtClean="0"/>
              <a:t>Xe) in the air.</a:t>
            </a:r>
          </a:p>
          <a:p>
            <a:pPr algn="just"/>
            <a:r>
              <a:rPr lang="en-US" dirty="0" smtClean="0"/>
              <a:t>A detector under </a:t>
            </a:r>
            <a:r>
              <a:rPr lang="en-US" dirty="0" err="1" smtClean="0"/>
              <a:t>developement</a:t>
            </a:r>
            <a:r>
              <a:rPr lang="en-US" dirty="0" smtClean="0"/>
              <a:t> in the laboratory is composed of a well </a:t>
            </a:r>
            <a:r>
              <a:rPr lang="en-US" dirty="0" err="1" smtClean="0"/>
              <a:t>NaI</a:t>
            </a:r>
            <a:r>
              <a:rPr lang="en-US" dirty="0" smtClean="0"/>
              <a:t>(Tl) detector for X and </a:t>
            </a:r>
            <a:r>
              <a:rPr lang="en-US" dirty="0" smtClean="0">
                <a:latin typeface="Symbol" panose="05050102010706020507" pitchFamily="18" charset="2"/>
              </a:rPr>
              <a:t>g</a:t>
            </a:r>
            <a:r>
              <a:rPr lang="en-US" dirty="0" smtClean="0"/>
              <a:t> measurement and a silicon detector (</a:t>
            </a:r>
            <a:r>
              <a:rPr lang="en-US" dirty="0" err="1" smtClean="0"/>
              <a:t>PIPSBox</a:t>
            </a:r>
            <a:r>
              <a:rPr lang="en-US" dirty="0" smtClean="0"/>
              <a:t>) for </a:t>
            </a:r>
            <a:r>
              <a:rPr lang="en-US" dirty="0" smtClean="0">
                <a:latin typeface="Symbol" panose="05050102010706020507" pitchFamily="18" charset="2"/>
              </a:rPr>
              <a:t>b</a:t>
            </a:r>
            <a:r>
              <a:rPr lang="en-US" dirty="0" smtClean="0"/>
              <a:t> measurement. Both these measurements are done in coincidence, and data are analyzed as 2D spectra.</a:t>
            </a:r>
            <a:endParaRPr lang="en-US" dirty="0">
              <a:solidFill>
                <a:srgbClr val="FF0000"/>
              </a:solidFill>
            </a:endParaRPr>
          </a:p>
        </p:txBody>
      </p:sp>
      <p:pic>
        <p:nvPicPr>
          <p:cNvPr id="32" name="Image 31"/>
          <p:cNvPicPr>
            <a:picLocks noChangeAspect="1"/>
          </p:cNvPicPr>
          <p:nvPr>
            <p:custDataLst>
              <p:tags r:id="rId1"/>
            </p:custDataLst>
          </p:nvPr>
        </p:nvPicPr>
        <p:blipFill>
          <a:blip r:embed="rId22"/>
          <a:stretch>
            <a:fillRect/>
          </a:stretch>
        </p:blipFill>
        <p:spPr>
          <a:xfrm>
            <a:off x="4177879" y="3557541"/>
            <a:ext cx="6525775" cy="3305464"/>
          </a:xfrm>
          <a:prstGeom prst="rect">
            <a:avLst/>
          </a:prstGeom>
        </p:spPr>
      </p:pic>
      <p:sp>
        <p:nvSpPr>
          <p:cNvPr id="33" name="Rectangle 32"/>
          <p:cNvSpPr/>
          <p:nvPr>
            <p:custDataLst>
              <p:tags r:id="rId2"/>
            </p:custDataLst>
          </p:nvPr>
        </p:nvSpPr>
        <p:spPr>
          <a:xfrm>
            <a:off x="5172663" y="4849760"/>
            <a:ext cx="4118486" cy="27875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p:cNvSpPr/>
          <p:nvPr>
            <p:custDataLst>
              <p:tags r:id="rId3"/>
            </p:custDataLst>
          </p:nvPr>
        </p:nvSpPr>
        <p:spPr>
          <a:xfrm>
            <a:off x="5172663" y="5805119"/>
            <a:ext cx="1333424" cy="148576"/>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p:cNvSpPr/>
          <p:nvPr>
            <p:custDataLst>
              <p:tags r:id="rId4"/>
            </p:custDataLst>
          </p:nvPr>
        </p:nvSpPr>
        <p:spPr>
          <a:xfrm>
            <a:off x="5558477" y="6060532"/>
            <a:ext cx="152400" cy="147638"/>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p:cNvSpPr/>
          <p:nvPr>
            <p:custDataLst>
              <p:tags r:id="rId5"/>
            </p:custDataLst>
          </p:nvPr>
        </p:nvSpPr>
        <p:spPr>
          <a:xfrm>
            <a:off x="5876436" y="6070537"/>
            <a:ext cx="152400" cy="141278"/>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p:cNvSpPr txBox="1"/>
          <p:nvPr>
            <p:custDataLst>
              <p:tags r:id="rId6"/>
            </p:custDataLst>
          </p:nvPr>
        </p:nvSpPr>
        <p:spPr>
          <a:xfrm>
            <a:off x="4699305" y="3287708"/>
            <a:ext cx="5674848" cy="307777"/>
          </a:xfrm>
          <a:prstGeom prst="rect">
            <a:avLst/>
          </a:prstGeom>
          <a:noFill/>
        </p:spPr>
        <p:txBody>
          <a:bodyPr wrap="square" rtlCol="0">
            <a:spAutoFit/>
          </a:bodyPr>
          <a:lstStyle/>
          <a:p>
            <a:pPr algn="ctr"/>
            <a:r>
              <a:rPr lang="fr-FR" sz="1400" dirty="0" err="1" smtClean="0"/>
              <a:t>Example</a:t>
            </a:r>
            <a:r>
              <a:rPr lang="fr-FR" sz="1400" dirty="0" smtClean="0"/>
              <a:t> of a low </a:t>
            </a:r>
            <a:r>
              <a:rPr lang="el-GR" sz="1400" dirty="0" smtClean="0"/>
              <a:t>β</a:t>
            </a:r>
            <a:r>
              <a:rPr lang="fr-FR" sz="1400" dirty="0" smtClean="0"/>
              <a:t>-</a:t>
            </a:r>
            <a:r>
              <a:rPr lang="el-GR" sz="1400" dirty="0" smtClean="0"/>
              <a:t>γ</a:t>
            </a:r>
            <a:r>
              <a:rPr lang="fr-FR" sz="1400" dirty="0" smtClean="0"/>
              <a:t> resolution </a:t>
            </a:r>
            <a:r>
              <a:rPr lang="fr-FR" sz="1400" dirty="0" err="1" smtClean="0"/>
              <a:t>spectrum</a:t>
            </a:r>
            <a:r>
              <a:rPr lang="fr-FR" sz="1400" dirty="0" smtClean="0"/>
              <a:t> </a:t>
            </a:r>
            <a:endParaRPr lang="fr-FR" sz="1400" dirty="0"/>
          </a:p>
        </p:txBody>
      </p:sp>
      <p:sp>
        <p:nvSpPr>
          <p:cNvPr id="38" name="ZoneTexte 37"/>
          <p:cNvSpPr txBox="1"/>
          <p:nvPr>
            <p:custDataLst>
              <p:tags r:id="rId7"/>
            </p:custDataLst>
          </p:nvPr>
        </p:nvSpPr>
        <p:spPr>
          <a:xfrm>
            <a:off x="8314520" y="4496903"/>
            <a:ext cx="1321723" cy="369332"/>
          </a:xfrm>
          <a:prstGeom prst="rect">
            <a:avLst/>
          </a:prstGeom>
          <a:noFill/>
        </p:spPr>
        <p:txBody>
          <a:bodyPr wrap="square" rtlCol="0">
            <a:spAutoFit/>
          </a:bodyPr>
          <a:lstStyle/>
          <a:p>
            <a:pPr algn="l"/>
            <a:r>
              <a:rPr lang="fr-FR" sz="1800" dirty="0" smtClean="0">
                <a:solidFill>
                  <a:srgbClr val="FF0000"/>
                </a:solidFill>
              </a:rPr>
              <a:t>ROI </a:t>
            </a:r>
            <a:r>
              <a:rPr lang="fr-FR" sz="1800" baseline="30000" dirty="0" smtClean="0">
                <a:solidFill>
                  <a:srgbClr val="FF0000"/>
                </a:solidFill>
              </a:rPr>
              <a:t>135</a:t>
            </a:r>
            <a:r>
              <a:rPr lang="fr-FR" sz="1800" dirty="0" smtClean="0">
                <a:solidFill>
                  <a:srgbClr val="FF0000"/>
                </a:solidFill>
              </a:rPr>
              <a:t>Xe</a:t>
            </a:r>
            <a:endParaRPr lang="fr-FR" sz="1800" dirty="0">
              <a:solidFill>
                <a:srgbClr val="FF0000"/>
              </a:solidFill>
            </a:endParaRPr>
          </a:p>
        </p:txBody>
      </p:sp>
      <p:sp>
        <p:nvSpPr>
          <p:cNvPr id="39" name="ZoneTexte 38"/>
          <p:cNvSpPr txBox="1"/>
          <p:nvPr>
            <p:custDataLst>
              <p:tags r:id="rId8"/>
            </p:custDataLst>
          </p:nvPr>
        </p:nvSpPr>
        <p:spPr>
          <a:xfrm>
            <a:off x="8276998" y="5258213"/>
            <a:ext cx="1321723" cy="369332"/>
          </a:xfrm>
          <a:prstGeom prst="rect">
            <a:avLst/>
          </a:prstGeom>
          <a:noFill/>
        </p:spPr>
        <p:txBody>
          <a:bodyPr wrap="square" rtlCol="0">
            <a:spAutoFit/>
          </a:bodyPr>
          <a:lstStyle/>
          <a:p>
            <a:pPr algn="l"/>
            <a:r>
              <a:rPr lang="fr-FR" sz="1800" dirty="0" smtClean="0">
                <a:solidFill>
                  <a:srgbClr val="FF0000"/>
                </a:solidFill>
              </a:rPr>
              <a:t>ROI </a:t>
            </a:r>
            <a:r>
              <a:rPr lang="fr-FR" sz="1800" baseline="30000" dirty="0" smtClean="0">
                <a:solidFill>
                  <a:srgbClr val="FF0000"/>
                </a:solidFill>
              </a:rPr>
              <a:t>133</a:t>
            </a:r>
            <a:r>
              <a:rPr lang="fr-FR" sz="1800" dirty="0" smtClean="0">
                <a:solidFill>
                  <a:srgbClr val="FF0000"/>
                </a:solidFill>
              </a:rPr>
              <a:t>Xe</a:t>
            </a:r>
            <a:endParaRPr lang="fr-FR" sz="1800" dirty="0">
              <a:solidFill>
                <a:srgbClr val="FF0000"/>
              </a:solidFill>
            </a:endParaRPr>
          </a:p>
        </p:txBody>
      </p:sp>
      <p:sp>
        <p:nvSpPr>
          <p:cNvPr id="41" name="ZoneTexte 40"/>
          <p:cNvSpPr txBox="1"/>
          <p:nvPr>
            <p:custDataLst>
              <p:tags r:id="rId9"/>
            </p:custDataLst>
          </p:nvPr>
        </p:nvSpPr>
        <p:spPr>
          <a:xfrm>
            <a:off x="7906181" y="5765019"/>
            <a:ext cx="1321723" cy="369332"/>
          </a:xfrm>
          <a:prstGeom prst="rect">
            <a:avLst/>
          </a:prstGeom>
          <a:noFill/>
        </p:spPr>
        <p:txBody>
          <a:bodyPr wrap="square" rtlCol="0">
            <a:spAutoFit/>
          </a:bodyPr>
          <a:lstStyle/>
          <a:p>
            <a:pPr algn="l"/>
            <a:r>
              <a:rPr lang="fr-FR" sz="1800" dirty="0" smtClean="0">
                <a:solidFill>
                  <a:srgbClr val="FF0000"/>
                </a:solidFill>
              </a:rPr>
              <a:t>ROI </a:t>
            </a:r>
            <a:r>
              <a:rPr lang="fr-FR" sz="1800" baseline="30000" dirty="0" smtClean="0">
                <a:solidFill>
                  <a:srgbClr val="FF0000"/>
                </a:solidFill>
              </a:rPr>
              <a:t>133m</a:t>
            </a:r>
            <a:r>
              <a:rPr lang="fr-FR" sz="1800" dirty="0" smtClean="0">
                <a:solidFill>
                  <a:srgbClr val="FF0000"/>
                </a:solidFill>
              </a:rPr>
              <a:t>Xe</a:t>
            </a:r>
            <a:endParaRPr lang="fr-FR" sz="1800" dirty="0">
              <a:solidFill>
                <a:srgbClr val="FF0000"/>
              </a:solidFill>
            </a:endParaRPr>
          </a:p>
        </p:txBody>
      </p:sp>
      <p:cxnSp>
        <p:nvCxnSpPr>
          <p:cNvPr id="42" name="Connecteur droit avec flèche 41"/>
          <p:cNvCxnSpPr/>
          <p:nvPr>
            <p:custDataLst>
              <p:tags r:id="rId10"/>
            </p:custDataLst>
          </p:nvPr>
        </p:nvCxnSpPr>
        <p:spPr>
          <a:xfrm flipV="1">
            <a:off x="5328177" y="6259895"/>
            <a:ext cx="240116" cy="2717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custDataLst>
              <p:tags r:id="rId11"/>
            </p:custDataLst>
          </p:nvPr>
        </p:nvCxnSpPr>
        <p:spPr>
          <a:xfrm flipH="1">
            <a:off x="6107375" y="5970860"/>
            <a:ext cx="1798806" cy="996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custDataLst>
              <p:tags r:id="rId12"/>
            </p:custDataLst>
          </p:nvPr>
        </p:nvCxnSpPr>
        <p:spPr>
          <a:xfrm flipH="1">
            <a:off x="6557345" y="5450795"/>
            <a:ext cx="1702066" cy="3543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rot="16200000">
            <a:off x="2950117" y="4959235"/>
            <a:ext cx="2984661" cy="338554"/>
          </a:xfrm>
          <a:prstGeom prst="rect">
            <a:avLst/>
          </a:prstGeom>
          <a:solidFill>
            <a:schemeClr val="bg1"/>
          </a:solidFill>
        </p:spPr>
        <p:txBody>
          <a:bodyPr wrap="square" rtlCol="0">
            <a:spAutoFit/>
          </a:bodyPr>
          <a:lstStyle/>
          <a:p>
            <a:pPr algn="ctr"/>
            <a:r>
              <a:rPr lang="fr-FR" sz="1600" dirty="0" smtClean="0"/>
              <a:t>Energy </a:t>
            </a:r>
            <a:r>
              <a:rPr lang="fr-FR" sz="1600" dirty="0" err="1" smtClean="0"/>
              <a:t>NaI</a:t>
            </a:r>
            <a:r>
              <a:rPr lang="fr-FR" sz="1600" dirty="0" smtClean="0"/>
              <a:t>(Tl) (keV)</a:t>
            </a:r>
            <a:endParaRPr lang="fr-FR" sz="1600" dirty="0"/>
          </a:p>
        </p:txBody>
      </p:sp>
      <p:sp>
        <p:nvSpPr>
          <p:cNvPr id="46" name="ZoneTexte 45"/>
          <p:cNvSpPr txBox="1"/>
          <p:nvPr/>
        </p:nvSpPr>
        <p:spPr>
          <a:xfrm>
            <a:off x="5269584" y="6467761"/>
            <a:ext cx="4534291" cy="343195"/>
          </a:xfrm>
          <a:prstGeom prst="rect">
            <a:avLst/>
          </a:prstGeom>
          <a:solidFill>
            <a:schemeClr val="bg1"/>
          </a:solidFill>
        </p:spPr>
        <p:txBody>
          <a:bodyPr wrap="square" rtlCol="0">
            <a:spAutoFit/>
          </a:bodyPr>
          <a:lstStyle/>
          <a:p>
            <a:pPr algn="ctr"/>
            <a:r>
              <a:rPr lang="fr-FR" sz="1600" dirty="0" smtClean="0"/>
              <a:t>Energy Si (keV)</a:t>
            </a:r>
            <a:endParaRPr lang="fr-FR" sz="1600" dirty="0"/>
          </a:p>
        </p:txBody>
      </p:sp>
      <p:sp>
        <p:nvSpPr>
          <p:cNvPr id="40" name="ZoneTexte 39"/>
          <p:cNvSpPr txBox="1"/>
          <p:nvPr>
            <p:custDataLst>
              <p:tags r:id="rId13"/>
            </p:custDataLst>
          </p:nvPr>
        </p:nvSpPr>
        <p:spPr>
          <a:xfrm>
            <a:off x="4511801" y="6501027"/>
            <a:ext cx="1321723" cy="369332"/>
          </a:xfrm>
          <a:prstGeom prst="rect">
            <a:avLst/>
          </a:prstGeom>
          <a:noFill/>
        </p:spPr>
        <p:txBody>
          <a:bodyPr wrap="square" rtlCol="0">
            <a:spAutoFit/>
          </a:bodyPr>
          <a:lstStyle/>
          <a:p>
            <a:pPr algn="l"/>
            <a:r>
              <a:rPr lang="fr-FR" sz="1800" dirty="0" smtClean="0">
                <a:solidFill>
                  <a:srgbClr val="FF0000"/>
                </a:solidFill>
              </a:rPr>
              <a:t>ROI </a:t>
            </a:r>
            <a:r>
              <a:rPr lang="fr-FR" sz="1800" baseline="30000" dirty="0" smtClean="0">
                <a:solidFill>
                  <a:srgbClr val="FF0000"/>
                </a:solidFill>
              </a:rPr>
              <a:t>131m</a:t>
            </a:r>
            <a:r>
              <a:rPr lang="fr-FR" sz="1800" dirty="0" smtClean="0">
                <a:solidFill>
                  <a:srgbClr val="FF0000"/>
                </a:solidFill>
              </a:rPr>
              <a:t>Xe</a:t>
            </a:r>
            <a:endParaRPr lang="fr-FR" sz="1800" dirty="0">
              <a:solidFill>
                <a:srgbClr val="FF0000"/>
              </a:solidFill>
            </a:endParaRPr>
          </a:p>
        </p:txBody>
      </p:sp>
      <p:pic>
        <p:nvPicPr>
          <p:cNvPr id="51" name="Image 50"/>
          <p:cNvPicPr>
            <a:picLocks noChangeAspect="1"/>
          </p:cNvPicPr>
          <p:nvPr>
            <p:custDataLst>
              <p:tags r:id="rId14"/>
            </p:custDataLst>
          </p:nvPr>
        </p:nvPicPr>
        <p:blipFill>
          <a:blip r:embed="rId23"/>
          <a:stretch>
            <a:fillRect/>
          </a:stretch>
        </p:blipFill>
        <p:spPr>
          <a:xfrm>
            <a:off x="625394" y="3396162"/>
            <a:ext cx="1934284" cy="3432071"/>
          </a:xfrm>
          <a:prstGeom prst="rect">
            <a:avLst/>
          </a:prstGeom>
        </p:spPr>
      </p:pic>
      <p:sp>
        <p:nvSpPr>
          <p:cNvPr id="52" name="ZoneTexte 51"/>
          <p:cNvSpPr txBox="1"/>
          <p:nvPr>
            <p:custDataLst>
              <p:tags r:id="rId15"/>
            </p:custDataLst>
          </p:nvPr>
        </p:nvSpPr>
        <p:spPr>
          <a:xfrm>
            <a:off x="1215769" y="4283956"/>
            <a:ext cx="664740" cy="369332"/>
          </a:xfrm>
          <a:prstGeom prst="rect">
            <a:avLst/>
          </a:prstGeom>
          <a:noFill/>
        </p:spPr>
        <p:txBody>
          <a:bodyPr wrap="square" rtlCol="0">
            <a:spAutoFit/>
          </a:bodyPr>
          <a:lstStyle/>
          <a:p>
            <a:pPr algn="l"/>
            <a:r>
              <a:rPr lang="fr-FR" sz="1800" dirty="0" smtClean="0">
                <a:solidFill>
                  <a:schemeClr val="bg1"/>
                </a:solidFill>
              </a:rPr>
              <a:t>PMT</a:t>
            </a:r>
            <a:endParaRPr lang="fr-FR" sz="1800" dirty="0">
              <a:solidFill>
                <a:schemeClr val="bg1"/>
              </a:solidFill>
            </a:endParaRPr>
          </a:p>
        </p:txBody>
      </p:sp>
      <p:sp>
        <p:nvSpPr>
          <p:cNvPr id="53" name="ZoneTexte 52"/>
          <p:cNvSpPr txBox="1"/>
          <p:nvPr>
            <p:custDataLst>
              <p:tags r:id="rId16"/>
            </p:custDataLst>
          </p:nvPr>
        </p:nvSpPr>
        <p:spPr>
          <a:xfrm>
            <a:off x="999459" y="5161688"/>
            <a:ext cx="804350" cy="369332"/>
          </a:xfrm>
          <a:prstGeom prst="rect">
            <a:avLst/>
          </a:prstGeom>
          <a:noFill/>
        </p:spPr>
        <p:txBody>
          <a:bodyPr wrap="square" rtlCol="0">
            <a:spAutoFit/>
          </a:bodyPr>
          <a:lstStyle/>
          <a:p>
            <a:pPr algn="l"/>
            <a:r>
              <a:rPr lang="fr-FR" sz="1800" dirty="0" smtClean="0">
                <a:solidFill>
                  <a:schemeClr val="bg1"/>
                </a:solidFill>
              </a:rPr>
              <a:t>NaI(Tl)</a:t>
            </a:r>
            <a:endParaRPr lang="fr-FR" sz="1800" dirty="0">
              <a:solidFill>
                <a:schemeClr val="bg1"/>
              </a:solidFill>
            </a:endParaRPr>
          </a:p>
        </p:txBody>
      </p:sp>
      <p:sp>
        <p:nvSpPr>
          <p:cNvPr id="54" name="ZoneTexte 53"/>
          <p:cNvSpPr txBox="1"/>
          <p:nvPr>
            <p:custDataLst>
              <p:tags r:id="rId17"/>
            </p:custDataLst>
          </p:nvPr>
        </p:nvSpPr>
        <p:spPr>
          <a:xfrm>
            <a:off x="1667869" y="6032251"/>
            <a:ext cx="992015" cy="369332"/>
          </a:xfrm>
          <a:prstGeom prst="rect">
            <a:avLst/>
          </a:prstGeom>
          <a:noFill/>
        </p:spPr>
        <p:txBody>
          <a:bodyPr wrap="square" rtlCol="0">
            <a:spAutoFit/>
          </a:bodyPr>
          <a:lstStyle/>
          <a:p>
            <a:pPr algn="l"/>
            <a:r>
              <a:rPr lang="fr-FR" sz="1800" dirty="0" smtClean="0">
                <a:solidFill>
                  <a:schemeClr val="bg1"/>
                </a:solidFill>
              </a:rPr>
              <a:t>PIPSBox</a:t>
            </a:r>
            <a:endParaRPr lang="fr-FR" sz="1800" dirty="0">
              <a:solidFill>
                <a:schemeClr val="bg1"/>
              </a:solidFill>
            </a:endParaRPr>
          </a:p>
        </p:txBody>
      </p:sp>
      <p:sp>
        <p:nvSpPr>
          <p:cNvPr id="55" name="ZoneTexte 54"/>
          <p:cNvSpPr txBox="1"/>
          <p:nvPr>
            <p:custDataLst>
              <p:tags r:id="rId18"/>
            </p:custDataLst>
          </p:nvPr>
        </p:nvSpPr>
        <p:spPr>
          <a:xfrm>
            <a:off x="2333735" y="6162473"/>
            <a:ext cx="1641649" cy="523220"/>
          </a:xfrm>
          <a:prstGeom prst="rect">
            <a:avLst/>
          </a:prstGeom>
          <a:noFill/>
        </p:spPr>
        <p:txBody>
          <a:bodyPr wrap="square" rtlCol="0">
            <a:spAutoFit/>
          </a:bodyPr>
          <a:lstStyle/>
          <a:p>
            <a:pPr algn="ctr"/>
            <a:r>
              <a:rPr lang="fr-FR" sz="1400" dirty="0" err="1" smtClean="0"/>
              <a:t>Measurement</a:t>
            </a:r>
            <a:r>
              <a:rPr lang="fr-FR" sz="1400" dirty="0" smtClean="0"/>
              <a:t> system</a:t>
            </a:r>
            <a:endParaRPr lang="fr-FR" sz="1400" dirty="0"/>
          </a:p>
        </p:txBody>
      </p:sp>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113899"/>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000" dirty="0" err="1" smtClean="0">
                <a:solidFill>
                  <a:schemeClr val="bg1"/>
                </a:solidFill>
                <a:latin typeface="Arial" panose="020B0604020202020204" pitchFamily="34" charset="0"/>
                <a:cs typeface="Arial" panose="020B0604020202020204" pitchFamily="34" charset="0"/>
              </a:rPr>
              <a:t>Hypotheses</a:t>
            </a:r>
            <a:r>
              <a:rPr lang="fr-FR" sz="2000" dirty="0" smtClean="0">
                <a:solidFill>
                  <a:schemeClr val="bg1"/>
                </a:solidFill>
                <a:latin typeface="Arial" panose="020B0604020202020204" pitchFamily="34" charset="0"/>
                <a:cs typeface="Arial" panose="020B0604020202020204" pitchFamily="34" charset="0"/>
              </a:rPr>
              <a:t> and objectives</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P3.6-886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ZoneTexte 6"/>
              <p:cNvSpPr txBox="1"/>
              <p:nvPr/>
            </p:nvSpPr>
            <p:spPr>
              <a:xfrm>
                <a:off x="183552" y="1262997"/>
                <a:ext cx="10279465" cy="1754326"/>
              </a:xfrm>
              <a:prstGeom prst="rect">
                <a:avLst/>
              </a:prstGeom>
              <a:noFill/>
            </p:spPr>
            <p:txBody>
              <a:bodyPr wrap="square" rtlCol="0">
                <a:spAutoFit/>
              </a:bodyPr>
              <a:lstStyle/>
              <a:p>
                <a:r>
                  <a:rPr lang="fr-FR" b="1" dirty="0" err="1" smtClean="0"/>
                  <a:t>Hypothesis</a:t>
                </a:r>
                <a:r>
                  <a:rPr lang="fr-FR" b="1" dirty="0" smtClean="0"/>
                  <a:t> :                   </a:t>
                </a:r>
                <a14:m>
                  <m:oMath xmlns:m="http://schemas.openxmlformats.org/officeDocument/2006/math">
                    <m:r>
                      <a:rPr lang="fr-FR">
                        <a:latin typeface="Cambria Math" panose="02040503050406030204" pitchFamily="18" charset="0"/>
                      </a:rPr>
                      <m:t>𝑮𝒍𝒐𝒃𝒂𝒍</m:t>
                    </m:r>
                    <m:r>
                      <a:rPr lang="fr-FR">
                        <a:latin typeface="Cambria Math" panose="02040503050406030204" pitchFamily="18" charset="0"/>
                      </a:rPr>
                      <m:t> </m:t>
                    </m:r>
                    <m:r>
                      <a:rPr lang="fr-FR">
                        <a:latin typeface="Cambria Math" panose="02040503050406030204" pitchFamily="18" charset="0"/>
                      </a:rPr>
                      <m:t>𝒔𝒑𝒆𝒄𝒕𝒓𝒖𝒎</m:t>
                    </m:r>
                    <m:r>
                      <a:rPr lang="fr-FR">
                        <a:latin typeface="Cambria Math" panose="02040503050406030204" pitchFamily="18" charset="0"/>
                      </a:rPr>
                      <m:t>= </m:t>
                    </m:r>
                    <m:nary>
                      <m:naryPr>
                        <m:chr m:val="∑"/>
                        <m:subHide m:val="on"/>
                        <m:supHide m:val="on"/>
                        <m:ctrlPr>
                          <a:rPr lang="fr-FR" i="1">
                            <a:latin typeface="Cambria Math" panose="02040503050406030204" pitchFamily="18" charset="0"/>
                          </a:rPr>
                        </m:ctrlPr>
                      </m:naryPr>
                      <m:sub/>
                      <m:sup/>
                      <m:e>
                        <m:r>
                          <a:rPr lang="fr-FR">
                            <a:latin typeface="Cambria Math" panose="02040503050406030204" pitchFamily="18" charset="0"/>
                          </a:rPr>
                          <m:t>𝒊𝒏𝒅𝒊𝒗𝒊𝒅𝒖𝒂𝒍</m:t>
                        </m:r>
                        <m:r>
                          <a:rPr lang="fr-FR">
                            <a:latin typeface="Cambria Math" panose="02040503050406030204" pitchFamily="18" charset="0"/>
                          </a:rPr>
                          <m:t> </m:t>
                        </m:r>
                        <m:r>
                          <a:rPr lang="fr-FR">
                            <a:latin typeface="Cambria Math" panose="02040503050406030204" pitchFamily="18" charset="0"/>
                          </a:rPr>
                          <m:t>𝒔𝒑𝒆𝒄𝒕𝒓𝒂</m:t>
                        </m:r>
                      </m:e>
                    </m:nary>
                  </m:oMath>
                </a14:m>
                <a:endParaRPr lang="fr-FR" dirty="0" smtClean="0"/>
              </a:p>
              <a:p>
                <a:endParaRPr lang="fr-FR" dirty="0"/>
              </a:p>
              <a:p>
                <a:pPr marL="285750" indent="-285750">
                  <a:buFont typeface="Arial" panose="020B0604020202020204" pitchFamily="34" charset="0"/>
                  <a:buChar char="•"/>
                </a:pPr>
                <a:r>
                  <a:rPr lang="en-US" dirty="0" smtClean="0"/>
                  <a:t>The global spectrum is the sum of individual spectra (well known)</a:t>
                </a:r>
              </a:p>
              <a:p>
                <a:pPr marL="285750" indent="-285750">
                  <a:buFont typeface="Arial" panose="020B0604020202020204" pitchFamily="34" charset="0"/>
                  <a:buChar char="•"/>
                </a:pPr>
                <a:r>
                  <a:rPr lang="en-US" dirty="0" smtClean="0"/>
                  <a:t>Each radionuclide has its own spectrum (efficiency is the global counting of the spectrum)</a:t>
                </a:r>
              </a:p>
              <a:p>
                <a:pPr marL="285750" indent="-285750">
                  <a:buFont typeface="Arial" panose="020B0604020202020204" pitchFamily="34" charset="0"/>
                  <a:buChar char="•"/>
                </a:pPr>
                <a:r>
                  <a:rPr lang="en-US" dirty="0" smtClean="0"/>
                  <a:t>Use of the individual abundance for the quantification</a:t>
                </a:r>
              </a:p>
              <a:p>
                <a:endParaRPr lang="fr-FR" dirty="0"/>
              </a:p>
            </p:txBody>
          </p:sp>
        </mc:Choice>
        <mc:Fallback xmlns="">
          <p:sp>
            <p:nvSpPr>
              <p:cNvPr id="7" name="ZoneTexte 6"/>
              <p:cNvSpPr txBox="1">
                <a:spLocks noRot="1" noChangeAspect="1" noMove="1" noResize="1" noEditPoints="1" noAdjustHandles="1" noChangeArrowheads="1" noChangeShapeType="1" noTextEdit="1"/>
              </p:cNvSpPr>
              <p:nvPr/>
            </p:nvSpPr>
            <p:spPr>
              <a:xfrm>
                <a:off x="183552" y="1262997"/>
                <a:ext cx="10279465" cy="1754326"/>
              </a:xfrm>
              <a:prstGeom prst="rect">
                <a:avLst/>
              </a:prstGeom>
              <a:blipFill>
                <a:blip r:embed="rId3"/>
                <a:stretch>
                  <a:fillRect l="-474" t="-25347"/>
                </a:stretch>
              </a:blipFill>
            </p:spPr>
            <p:txBody>
              <a:bodyPr/>
              <a:lstStyle/>
              <a:p>
                <a:r>
                  <a:rPr lang="fr-FR">
                    <a:noFill/>
                  </a:rPr>
                  <a:t> </a:t>
                </a:r>
              </a:p>
            </p:txBody>
          </p:sp>
        </mc:Fallback>
      </mc:AlternateContent>
      <p:sp>
        <p:nvSpPr>
          <p:cNvPr id="19" name="ZoneTexte 18"/>
          <p:cNvSpPr txBox="1"/>
          <p:nvPr/>
        </p:nvSpPr>
        <p:spPr>
          <a:xfrm>
            <a:off x="40429" y="5573949"/>
            <a:ext cx="10279465" cy="1477328"/>
          </a:xfrm>
          <a:prstGeom prst="rect">
            <a:avLst/>
          </a:prstGeom>
          <a:noFill/>
        </p:spPr>
        <p:txBody>
          <a:bodyPr wrap="square" rtlCol="0">
            <a:spAutoFit/>
          </a:bodyPr>
          <a:lstStyle/>
          <a:p>
            <a:r>
              <a:rPr lang="fr-FR" b="1" dirty="0" smtClean="0"/>
              <a:t>Objectives :</a:t>
            </a:r>
          </a:p>
          <a:p>
            <a:endParaRPr lang="fr-FR" b="1" dirty="0"/>
          </a:p>
          <a:p>
            <a:pPr marL="285750" indent="-285750">
              <a:buFont typeface="Arial" panose="020B0604020202020204" pitchFamily="34" charset="0"/>
              <a:buChar char="•"/>
            </a:pPr>
            <a:r>
              <a:rPr lang="fr-FR" dirty="0" smtClean="0"/>
              <a:t>Use of all the information (</a:t>
            </a:r>
            <a:r>
              <a:rPr lang="fr-FR" dirty="0" err="1" smtClean="0"/>
              <a:t>uncertainties</a:t>
            </a:r>
            <a:r>
              <a:rPr lang="fr-FR" dirty="0" smtClean="0"/>
              <a:t> and </a:t>
            </a:r>
            <a:r>
              <a:rPr lang="fr-FR" dirty="0" err="1" smtClean="0"/>
              <a:t>characteritics</a:t>
            </a:r>
            <a:r>
              <a:rPr lang="fr-FR" dirty="0" smtClean="0"/>
              <a:t> </a:t>
            </a:r>
            <a:r>
              <a:rPr lang="fr-FR" dirty="0" err="1" smtClean="0"/>
              <a:t>limits</a:t>
            </a:r>
            <a:r>
              <a:rPr lang="fr-FR" dirty="0" smtClean="0"/>
              <a:t> </a:t>
            </a:r>
            <a:r>
              <a:rPr lang="fr-FR" dirty="0" err="1" smtClean="0"/>
              <a:t>improved</a:t>
            </a:r>
            <a:r>
              <a:rPr lang="fr-FR" dirty="0" smtClean="0"/>
              <a:t>)</a:t>
            </a:r>
          </a:p>
          <a:p>
            <a:pPr marL="285750" indent="-285750">
              <a:buFont typeface="Arial" panose="020B0604020202020204" pitchFamily="34" charset="0"/>
              <a:buChar char="•"/>
            </a:pPr>
            <a:r>
              <a:rPr lang="fr-FR" dirty="0" err="1" smtClean="0"/>
              <a:t>Automatic</a:t>
            </a:r>
            <a:r>
              <a:rPr lang="fr-FR" dirty="0" smtClean="0"/>
              <a:t> </a:t>
            </a:r>
            <a:r>
              <a:rPr lang="fr-FR" dirty="0" err="1" smtClean="0"/>
              <a:t>analysis</a:t>
            </a:r>
            <a:r>
              <a:rPr lang="fr-FR" dirty="0" smtClean="0"/>
              <a:t> (</a:t>
            </a:r>
            <a:r>
              <a:rPr lang="fr-FR" dirty="0" err="1" smtClean="0"/>
              <a:t>without</a:t>
            </a:r>
            <a:r>
              <a:rPr lang="fr-FR" dirty="0" smtClean="0"/>
              <a:t> expert)</a:t>
            </a:r>
          </a:p>
          <a:p>
            <a:pPr marL="285750" indent="-285750">
              <a:buFont typeface="Arial" panose="020B0604020202020204" pitchFamily="34" charset="0"/>
              <a:buChar char="•"/>
            </a:pPr>
            <a:endParaRPr lang="fr-FR" dirty="0"/>
          </a:p>
        </p:txBody>
      </p:sp>
      <p:pic>
        <p:nvPicPr>
          <p:cNvPr id="21" name="Logo CEA">
            <a:extLst>
              <a:ext uri="{FF2B5EF4-FFF2-40B4-BE49-F238E27FC236}">
                <a16:creationId xmlns:a16="http://schemas.microsoft.com/office/drawing/2014/main" id="{1051C7ED-2FE9-229E-F0BD-000C6D22DEC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33155" y="84086"/>
            <a:ext cx="1178911" cy="1178911"/>
          </a:xfrm>
          <a:prstGeom prst="rect">
            <a:avLst/>
          </a:prstGeom>
        </p:spPr>
      </p:pic>
      <p:grpSp>
        <p:nvGrpSpPr>
          <p:cNvPr id="28" name="Groupe 27"/>
          <p:cNvGrpSpPr/>
          <p:nvPr/>
        </p:nvGrpSpPr>
        <p:grpSpPr>
          <a:xfrm>
            <a:off x="2456406" y="2769724"/>
            <a:ext cx="4995162" cy="2683341"/>
            <a:chOff x="2479064" y="3312264"/>
            <a:chExt cx="4995162" cy="2683341"/>
          </a:xfrm>
        </p:grpSpPr>
        <p:pic>
          <p:nvPicPr>
            <p:cNvPr id="23" name="Image 22"/>
            <p:cNvPicPr>
              <a:picLocks noChangeAspect="1"/>
            </p:cNvPicPr>
            <p:nvPr/>
          </p:nvPicPr>
          <p:blipFill>
            <a:blip r:embed="rId5"/>
            <a:stretch>
              <a:fillRect/>
            </a:stretch>
          </p:blipFill>
          <p:spPr>
            <a:xfrm>
              <a:off x="2479064" y="3312264"/>
              <a:ext cx="4995162" cy="2673142"/>
            </a:xfrm>
            <a:prstGeom prst="rect">
              <a:avLst/>
            </a:prstGeom>
          </p:spPr>
        </p:pic>
        <mc:AlternateContent xmlns:mc="http://schemas.openxmlformats.org/markup-compatibility/2006" xmlns:a14="http://schemas.microsoft.com/office/drawing/2010/main">
          <mc:Choice Requires="a14">
            <p:sp>
              <p:nvSpPr>
                <p:cNvPr id="4" name="ZoneTexte 3"/>
                <p:cNvSpPr txBox="1"/>
                <p:nvPr/>
              </p:nvSpPr>
              <p:spPr>
                <a:xfrm>
                  <a:off x="3737116" y="3322463"/>
                  <a:ext cx="2572243" cy="42780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900">
                            <a:latin typeface="Cambria Math" panose="02040503050406030204" pitchFamily="18" charset="0"/>
                          </a:rPr>
                          <m:t>𝑮𝒍𝒐𝒃𝒂𝒍</m:t>
                        </m:r>
                        <m:r>
                          <a:rPr lang="fr-FR" sz="900">
                            <a:latin typeface="Cambria Math" panose="02040503050406030204" pitchFamily="18" charset="0"/>
                          </a:rPr>
                          <m:t> </m:t>
                        </m:r>
                        <m:r>
                          <a:rPr lang="fr-FR" sz="900">
                            <a:latin typeface="Cambria Math" panose="02040503050406030204" pitchFamily="18" charset="0"/>
                          </a:rPr>
                          <m:t>𝒔𝒑𝒆𝒄𝒕𝒓𝒖𝒎</m:t>
                        </m:r>
                        <m:r>
                          <a:rPr lang="fr-FR" sz="900">
                            <a:latin typeface="Cambria Math" panose="02040503050406030204" pitchFamily="18" charset="0"/>
                          </a:rPr>
                          <m:t>= </m:t>
                        </m:r>
                        <m:nary>
                          <m:naryPr>
                            <m:chr m:val="∑"/>
                            <m:subHide m:val="on"/>
                            <m:supHide m:val="on"/>
                            <m:ctrlPr>
                              <a:rPr lang="fr-FR" sz="900" i="1">
                                <a:latin typeface="Cambria Math" panose="02040503050406030204" pitchFamily="18" charset="0"/>
                              </a:rPr>
                            </m:ctrlPr>
                          </m:naryPr>
                          <m:sub/>
                          <m:sup/>
                          <m:e>
                            <m:r>
                              <a:rPr lang="fr-FR" sz="900">
                                <a:latin typeface="Cambria Math" panose="02040503050406030204" pitchFamily="18" charset="0"/>
                              </a:rPr>
                              <m:t>𝒊𝒏𝒅𝒊𝒗𝒊𝒅𝒖𝒂𝒍</m:t>
                            </m:r>
                            <m:r>
                              <a:rPr lang="fr-FR" sz="900">
                                <a:latin typeface="Cambria Math" panose="02040503050406030204" pitchFamily="18" charset="0"/>
                              </a:rPr>
                              <m:t> </m:t>
                            </m:r>
                            <m:r>
                              <a:rPr lang="fr-FR" sz="900">
                                <a:latin typeface="Cambria Math" panose="02040503050406030204" pitchFamily="18" charset="0"/>
                              </a:rPr>
                              <m:t>𝒔𝒑𝒆𝒄𝒕𝒓𝒂</m:t>
                            </m:r>
                          </m:e>
                        </m:nary>
                      </m:oMath>
                    </m:oMathPara>
                  </a14:m>
                  <a:endParaRPr lang="fr-FR" sz="900" dirty="0"/>
                </a:p>
              </p:txBody>
            </p:sp>
          </mc:Choice>
          <mc:Fallback xmlns="">
            <p:sp>
              <p:nvSpPr>
                <p:cNvPr id="4" name="ZoneTexte 3"/>
                <p:cNvSpPr txBox="1">
                  <a:spLocks noRot="1" noChangeAspect="1" noMove="1" noResize="1" noEditPoints="1" noAdjustHandles="1" noChangeArrowheads="1" noChangeShapeType="1" noTextEdit="1"/>
                </p:cNvSpPr>
                <p:nvPr/>
              </p:nvSpPr>
              <p:spPr>
                <a:xfrm>
                  <a:off x="3737116" y="3322463"/>
                  <a:ext cx="2572243" cy="427809"/>
                </a:xfrm>
                <a:prstGeom prst="rect">
                  <a:avLst/>
                </a:prstGeom>
                <a:blipFill>
                  <a:blip r:embed="rId6"/>
                  <a:stretch>
                    <a:fillRect t="-111429" b="-160000"/>
                  </a:stretch>
                </a:blipFill>
              </p:spPr>
              <p:txBody>
                <a:bodyPr/>
                <a:lstStyle/>
                <a:p>
                  <a:r>
                    <a:rPr lang="fr-FR">
                      <a:noFill/>
                    </a:rPr>
                    <a:t> </a:t>
                  </a:r>
                </a:p>
              </p:txBody>
            </p:sp>
          </mc:Fallback>
        </mc:AlternateContent>
        <p:sp>
          <p:nvSpPr>
            <p:cNvPr id="9" name="ZoneTexte 8"/>
            <p:cNvSpPr txBox="1"/>
            <p:nvPr/>
          </p:nvSpPr>
          <p:spPr>
            <a:xfrm rot="16200000">
              <a:off x="2208913" y="4527329"/>
              <a:ext cx="817853" cy="261610"/>
            </a:xfrm>
            <a:prstGeom prst="rect">
              <a:avLst/>
            </a:prstGeom>
            <a:solidFill>
              <a:schemeClr val="bg1"/>
            </a:solidFill>
          </p:spPr>
          <p:txBody>
            <a:bodyPr wrap="none" rtlCol="0">
              <a:spAutoFit/>
            </a:bodyPr>
            <a:lstStyle/>
            <a:p>
              <a:r>
                <a:rPr lang="fr-FR" sz="1050" dirty="0" smtClean="0"/>
                <a:t>abundance</a:t>
              </a:r>
              <a:endParaRPr lang="fr-FR" sz="1050" dirty="0"/>
            </a:p>
          </p:txBody>
        </p:sp>
        <p:sp>
          <p:nvSpPr>
            <p:cNvPr id="26" name="Rectangle 25"/>
            <p:cNvSpPr/>
            <p:nvPr/>
          </p:nvSpPr>
          <p:spPr>
            <a:xfrm>
              <a:off x="4789574" y="5885390"/>
              <a:ext cx="804475" cy="76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4694158" y="5795550"/>
              <a:ext cx="795411" cy="200055"/>
            </a:xfrm>
            <a:prstGeom prst="rect">
              <a:avLst/>
            </a:prstGeom>
            <a:noFill/>
          </p:spPr>
          <p:txBody>
            <a:bodyPr wrap="none" rtlCol="0">
              <a:spAutoFit/>
            </a:bodyPr>
            <a:lstStyle/>
            <a:p>
              <a:r>
                <a:rPr lang="fr-FR" sz="700" dirty="0" smtClean="0"/>
                <a:t>Energy (channel)</a:t>
              </a:r>
              <a:endParaRPr lang="fr-FR" sz="700" dirty="0"/>
            </a:p>
          </p:txBody>
        </p:sp>
      </p:grpSp>
      <p:sp>
        <p:nvSpPr>
          <p:cNvPr id="27" name="ZoneTexte 26"/>
          <p:cNvSpPr txBox="1"/>
          <p:nvPr>
            <p:custDataLst>
              <p:tags r:id="rId1"/>
            </p:custDataLst>
          </p:nvPr>
        </p:nvSpPr>
        <p:spPr>
          <a:xfrm>
            <a:off x="3867231" y="5451864"/>
            <a:ext cx="2173512" cy="307777"/>
          </a:xfrm>
          <a:prstGeom prst="rect">
            <a:avLst/>
          </a:prstGeom>
          <a:noFill/>
        </p:spPr>
        <p:txBody>
          <a:bodyPr wrap="square" rtlCol="0">
            <a:spAutoFit/>
          </a:bodyPr>
          <a:lstStyle/>
          <a:p>
            <a:pPr algn="ctr"/>
            <a:r>
              <a:rPr lang="fr-FR" sz="1400" dirty="0" err="1" smtClean="0"/>
              <a:t>Example</a:t>
            </a:r>
            <a:r>
              <a:rPr lang="fr-FR" sz="1400" dirty="0" smtClean="0"/>
              <a:t> for a 1D </a:t>
            </a:r>
            <a:r>
              <a:rPr lang="fr-FR" sz="1400" dirty="0" err="1" smtClean="0"/>
              <a:t>spectrum</a:t>
            </a:r>
            <a:endParaRPr lang="fr-FR" sz="1400" dirty="0"/>
          </a:p>
        </p:txBody>
      </p:sp>
    </p:spTree>
    <p:extLst>
      <p:ext uri="{BB962C8B-B14F-4D97-AF65-F5344CB8AC3E}">
        <p14:creationId xmlns:p14="http://schemas.microsoft.com/office/powerpoint/2010/main" val="798998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Method : spectral </a:t>
            </a:r>
            <a:r>
              <a:rPr lang="en-US" sz="1800" dirty="0" err="1" smtClean="0">
                <a:solidFill>
                  <a:schemeClr val="bg1"/>
                </a:solidFill>
                <a:latin typeface="Arial" panose="020B0604020202020204" pitchFamily="34" charset="0"/>
                <a:cs typeface="Arial" panose="020B0604020202020204" pitchFamily="34" charset="0"/>
              </a:rPr>
              <a:t>unmixing</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P3.6-886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Logo CEA">
            <a:extLst>
              <a:ext uri="{FF2B5EF4-FFF2-40B4-BE49-F238E27FC236}">
                <a16:creationId xmlns:a16="http://schemas.microsoft.com/office/drawing/2014/main" id="{1051C7ED-2FE9-229E-F0BD-000C6D22DE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33155" y="84086"/>
            <a:ext cx="1178911" cy="1178911"/>
          </a:xfrm>
          <a:prstGeom prst="rect">
            <a:avLst/>
          </a:prstGeom>
        </p:spPr>
      </p:pic>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l="1837" t="9157"/>
          <a:stretch/>
        </p:blipFill>
        <p:spPr>
          <a:xfrm>
            <a:off x="131667" y="1469084"/>
            <a:ext cx="2310302" cy="1502242"/>
          </a:xfrm>
          <a:prstGeom prst="rect">
            <a:avLst/>
          </a:prstGeom>
        </p:spPr>
      </p:pic>
      <p:sp>
        <p:nvSpPr>
          <p:cNvPr id="11" name="ZoneTexte 10"/>
          <p:cNvSpPr txBox="1"/>
          <p:nvPr/>
        </p:nvSpPr>
        <p:spPr>
          <a:xfrm>
            <a:off x="32069" y="1520380"/>
            <a:ext cx="980798" cy="237696"/>
          </a:xfrm>
          <a:prstGeom prst="rect">
            <a:avLst/>
          </a:prstGeom>
          <a:noFill/>
        </p:spPr>
        <p:txBody>
          <a:bodyPr wrap="square" rtlCol="0">
            <a:spAutoFit/>
          </a:bodyPr>
          <a:lstStyle/>
          <a:p>
            <a:pPr algn="r"/>
            <a:r>
              <a:rPr lang="fr-FR" b="1" baseline="30000" dirty="0"/>
              <a:t>214</a:t>
            </a:r>
            <a:r>
              <a:rPr lang="fr-FR" b="1" dirty="0"/>
              <a:t>Bi</a:t>
            </a:r>
          </a:p>
        </p:txBody>
      </p:sp>
      <p:pic>
        <p:nvPicPr>
          <p:cNvPr id="13" name="Image 12"/>
          <p:cNvPicPr>
            <a:picLocks noChangeAspect="1"/>
          </p:cNvPicPr>
          <p:nvPr/>
        </p:nvPicPr>
        <p:blipFill rotWithShape="1">
          <a:blip r:embed="rId5" cstate="print">
            <a:extLst>
              <a:ext uri="{28A0092B-C50C-407E-A947-70E740481C1C}">
                <a14:useLocalDpi xmlns:a14="http://schemas.microsoft.com/office/drawing/2010/main" val="0"/>
              </a:ext>
            </a:extLst>
          </a:blip>
          <a:srcRect l="1726" t="6424"/>
          <a:stretch/>
        </p:blipFill>
        <p:spPr>
          <a:xfrm>
            <a:off x="2602108" y="1425692"/>
            <a:ext cx="2201155" cy="1545633"/>
          </a:xfrm>
          <a:prstGeom prst="rect">
            <a:avLst/>
          </a:prstGeom>
        </p:spPr>
      </p:pic>
      <p:sp>
        <p:nvSpPr>
          <p:cNvPr id="14" name="ZoneTexte 13"/>
          <p:cNvSpPr txBox="1"/>
          <p:nvPr/>
        </p:nvSpPr>
        <p:spPr>
          <a:xfrm>
            <a:off x="3538262" y="1528750"/>
            <a:ext cx="1007751" cy="369332"/>
          </a:xfrm>
          <a:prstGeom prst="rect">
            <a:avLst/>
          </a:prstGeom>
          <a:noFill/>
        </p:spPr>
        <p:txBody>
          <a:bodyPr wrap="square" rtlCol="0">
            <a:spAutoFit/>
          </a:bodyPr>
          <a:lstStyle/>
          <a:p>
            <a:pPr algn="r"/>
            <a:r>
              <a:rPr lang="fr-FR" b="1" baseline="30000" dirty="0" smtClean="0"/>
              <a:t>214</a:t>
            </a:r>
            <a:r>
              <a:rPr lang="fr-FR" b="1" dirty="0" smtClean="0"/>
              <a:t>Pb</a:t>
            </a:r>
            <a:endParaRPr lang="fr-FR" b="1" dirty="0"/>
          </a:p>
        </p:txBody>
      </p:sp>
      <p:pic>
        <p:nvPicPr>
          <p:cNvPr id="16" name="Image 15"/>
          <p:cNvPicPr>
            <a:picLocks noChangeAspect="1"/>
          </p:cNvPicPr>
          <p:nvPr/>
        </p:nvPicPr>
        <p:blipFill rotWithShape="1">
          <a:blip r:embed="rId6" cstate="print">
            <a:extLst>
              <a:ext uri="{28A0092B-C50C-407E-A947-70E740481C1C}">
                <a14:useLocalDpi xmlns:a14="http://schemas.microsoft.com/office/drawing/2010/main" val="0"/>
              </a:ext>
            </a:extLst>
          </a:blip>
          <a:srcRect l="2088" t="6189" r="483" b="-940"/>
          <a:stretch/>
        </p:blipFill>
        <p:spPr>
          <a:xfrm>
            <a:off x="2592210" y="3030134"/>
            <a:ext cx="2211054" cy="1639727"/>
          </a:xfrm>
          <a:prstGeom prst="rect">
            <a:avLst/>
          </a:prstGeom>
        </p:spPr>
      </p:pic>
      <p:sp>
        <p:nvSpPr>
          <p:cNvPr id="17" name="ZoneTexte 16"/>
          <p:cNvSpPr txBox="1"/>
          <p:nvPr/>
        </p:nvSpPr>
        <p:spPr>
          <a:xfrm>
            <a:off x="3532114" y="3121456"/>
            <a:ext cx="1050912" cy="285092"/>
          </a:xfrm>
          <a:prstGeom prst="rect">
            <a:avLst/>
          </a:prstGeom>
          <a:noFill/>
        </p:spPr>
        <p:txBody>
          <a:bodyPr wrap="square" rtlCol="0">
            <a:spAutoFit/>
          </a:bodyPr>
          <a:lstStyle/>
          <a:p>
            <a:pPr algn="r"/>
            <a:r>
              <a:rPr lang="fr-FR" b="1" baseline="30000" dirty="0" smtClean="0"/>
              <a:t>133</a:t>
            </a:r>
            <a:r>
              <a:rPr lang="fr-FR" b="1" dirty="0" smtClean="0"/>
              <a:t>Xe</a:t>
            </a:r>
            <a:endParaRPr lang="fr-FR" b="1" dirty="0"/>
          </a:p>
        </p:txBody>
      </p:sp>
      <p:pic>
        <p:nvPicPr>
          <p:cNvPr id="19" name="Image 18"/>
          <p:cNvPicPr>
            <a:picLocks noChangeAspect="1"/>
          </p:cNvPicPr>
          <p:nvPr/>
        </p:nvPicPr>
        <p:blipFill rotWithShape="1">
          <a:blip r:embed="rId7" cstate="print">
            <a:extLst>
              <a:ext uri="{28A0092B-C50C-407E-A947-70E740481C1C}">
                <a14:useLocalDpi xmlns:a14="http://schemas.microsoft.com/office/drawing/2010/main" val="0"/>
              </a:ext>
            </a:extLst>
          </a:blip>
          <a:srcRect l="1807" t="7442"/>
          <a:stretch/>
        </p:blipFill>
        <p:spPr>
          <a:xfrm>
            <a:off x="131666" y="3018224"/>
            <a:ext cx="2310302" cy="1637283"/>
          </a:xfrm>
          <a:prstGeom prst="rect">
            <a:avLst/>
          </a:prstGeom>
        </p:spPr>
      </p:pic>
      <p:sp>
        <p:nvSpPr>
          <p:cNvPr id="20" name="ZoneTexte 19"/>
          <p:cNvSpPr txBox="1"/>
          <p:nvPr/>
        </p:nvSpPr>
        <p:spPr>
          <a:xfrm>
            <a:off x="334449" y="3066050"/>
            <a:ext cx="717843" cy="369332"/>
          </a:xfrm>
          <a:prstGeom prst="rect">
            <a:avLst/>
          </a:prstGeom>
          <a:noFill/>
        </p:spPr>
        <p:txBody>
          <a:bodyPr wrap="square" rtlCol="0">
            <a:spAutoFit/>
          </a:bodyPr>
          <a:lstStyle/>
          <a:p>
            <a:pPr algn="r"/>
            <a:r>
              <a:rPr lang="fr-FR" b="1" baseline="30000" dirty="0" smtClean="0"/>
              <a:t>135</a:t>
            </a:r>
            <a:r>
              <a:rPr lang="fr-FR" b="1" dirty="0" smtClean="0"/>
              <a:t>Xe</a:t>
            </a:r>
            <a:endParaRPr lang="fr-FR" b="1" dirty="0"/>
          </a:p>
        </p:txBody>
      </p:sp>
      <p:pic>
        <p:nvPicPr>
          <p:cNvPr id="22" name="Image 21"/>
          <p:cNvPicPr>
            <a:picLocks noChangeAspect="1"/>
          </p:cNvPicPr>
          <p:nvPr/>
        </p:nvPicPr>
        <p:blipFill rotWithShape="1">
          <a:blip r:embed="rId8" cstate="print">
            <a:extLst>
              <a:ext uri="{28A0092B-C50C-407E-A947-70E740481C1C}">
                <a14:useLocalDpi xmlns:a14="http://schemas.microsoft.com/office/drawing/2010/main" val="0"/>
              </a:ext>
            </a:extLst>
          </a:blip>
          <a:srcRect l="2210" t="5719"/>
          <a:stretch/>
        </p:blipFill>
        <p:spPr>
          <a:xfrm>
            <a:off x="131666" y="4699201"/>
            <a:ext cx="2310302" cy="1687264"/>
          </a:xfrm>
          <a:prstGeom prst="rect">
            <a:avLst/>
          </a:prstGeom>
        </p:spPr>
      </p:pic>
      <p:sp>
        <p:nvSpPr>
          <p:cNvPr id="23" name="ZoneTexte 22"/>
          <p:cNvSpPr txBox="1"/>
          <p:nvPr/>
        </p:nvSpPr>
        <p:spPr>
          <a:xfrm>
            <a:off x="122556" y="4824270"/>
            <a:ext cx="1012930" cy="303194"/>
          </a:xfrm>
          <a:prstGeom prst="rect">
            <a:avLst/>
          </a:prstGeom>
          <a:noFill/>
        </p:spPr>
        <p:txBody>
          <a:bodyPr wrap="square" rtlCol="0">
            <a:spAutoFit/>
          </a:bodyPr>
          <a:lstStyle/>
          <a:p>
            <a:pPr algn="r"/>
            <a:r>
              <a:rPr lang="fr-FR" b="1" baseline="30000" dirty="0" smtClean="0"/>
              <a:t>133m</a:t>
            </a:r>
            <a:r>
              <a:rPr lang="fr-FR" b="1" dirty="0" smtClean="0"/>
              <a:t>Xe</a:t>
            </a:r>
            <a:endParaRPr lang="fr-FR" b="1" dirty="0"/>
          </a:p>
        </p:txBody>
      </p:sp>
      <mc:AlternateContent xmlns:mc="http://schemas.openxmlformats.org/markup-compatibility/2006" xmlns:a14="http://schemas.microsoft.com/office/drawing/2010/main">
        <mc:Choice Requires="a14">
          <p:sp>
            <p:nvSpPr>
              <p:cNvPr id="24" name="Rectangle 23"/>
              <p:cNvSpPr/>
              <p:nvPr/>
            </p:nvSpPr>
            <p:spPr>
              <a:xfrm>
                <a:off x="5084381" y="2671801"/>
                <a:ext cx="5679797" cy="613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1600" i="1" smtClean="0">
                          <a:solidFill>
                            <a:schemeClr val="tx1"/>
                          </a:solidFill>
                          <a:latin typeface="Cambria Math" panose="02040503050406030204" pitchFamily="18" charset="0"/>
                        </a:rPr>
                        <m:t>𝑃</m:t>
                      </m:r>
                      <m:d>
                        <m:dPr>
                          <m:ctrlPr>
                            <a:rPr lang="fr-FR" sz="1600" i="1">
                              <a:solidFill>
                                <a:schemeClr val="tx1"/>
                              </a:solidFill>
                              <a:latin typeface="Cambria Math" panose="02040503050406030204" pitchFamily="18" charset="0"/>
                            </a:rPr>
                          </m:ctrlPr>
                        </m:dPr>
                        <m:e>
                          <m:sSub>
                            <m:sSubPr>
                              <m:ctrlPr>
                                <a:rPr lang="fr-FR" sz="1600" i="1" smtClean="0">
                                  <a:solidFill>
                                    <a:schemeClr val="tx1"/>
                                  </a:solidFill>
                                  <a:latin typeface="Cambria Math" panose="02040503050406030204" pitchFamily="18" charset="0"/>
                                </a:rPr>
                              </m:ctrlPr>
                            </m:sSubPr>
                            <m:e>
                              <m:r>
                                <a:rPr lang="fr-FR" sz="1600" b="0" i="1" smtClean="0">
                                  <a:solidFill>
                                    <a:schemeClr val="tx1"/>
                                  </a:solidFill>
                                  <a:latin typeface="Cambria Math" panose="02040503050406030204" pitchFamily="18" charset="0"/>
                                </a:rPr>
                                <m:t>𝐴</m:t>
                              </m:r>
                            </m:e>
                            <m:sub>
                              <m:r>
                                <a:rPr lang="fr-FR" sz="1600" i="1">
                                  <a:solidFill>
                                    <a:schemeClr val="tx1"/>
                                  </a:solidFill>
                                  <a:latin typeface="Cambria Math" panose="02040503050406030204" pitchFamily="18" charset="0"/>
                                </a:rPr>
                                <m:t>𝑘</m:t>
                              </m:r>
                            </m:sub>
                          </m:sSub>
                        </m:e>
                        <m:e>
                          <m:r>
                            <a:rPr lang="fr-FR" sz="1600" i="1" smtClean="0">
                              <a:solidFill>
                                <a:schemeClr val="tx1"/>
                              </a:solidFill>
                              <a:latin typeface="Cambria Math" panose="02040503050406030204" pitchFamily="18" charset="0"/>
                            </a:rPr>
                            <m:t>𝑖</m:t>
                          </m:r>
                        </m:e>
                      </m:d>
                      <m:r>
                        <a:rPr lang="fr-FR" sz="1600" i="0">
                          <a:solidFill>
                            <a:schemeClr val="tx1"/>
                          </a:solidFill>
                          <a:latin typeface="Cambria Math" panose="02040503050406030204" pitchFamily="18" charset="0"/>
                        </a:rPr>
                        <m:t>=</m:t>
                      </m:r>
                      <m:f>
                        <m:fPr>
                          <m:ctrlPr>
                            <a:rPr lang="fr-FR" sz="1600" i="1">
                              <a:solidFill>
                                <a:schemeClr val="tx1"/>
                              </a:solidFill>
                              <a:latin typeface="Cambria Math" panose="02040503050406030204" pitchFamily="18" charset="0"/>
                            </a:rPr>
                          </m:ctrlPr>
                        </m:fPr>
                        <m:num>
                          <m:r>
                            <a:rPr lang="fr-FR" sz="1600" i="1" smtClean="0">
                              <a:solidFill>
                                <a:schemeClr val="tx1"/>
                              </a:solidFill>
                              <a:latin typeface="Cambria Math" panose="02040503050406030204" pitchFamily="18" charset="0"/>
                            </a:rPr>
                            <m:t>𝑃</m:t>
                          </m:r>
                          <m:d>
                            <m:dPr>
                              <m:ctrlPr>
                                <a:rPr lang="fr-FR" sz="1600" i="1">
                                  <a:solidFill>
                                    <a:schemeClr val="tx1"/>
                                  </a:solidFill>
                                  <a:latin typeface="Cambria Math" panose="02040503050406030204" pitchFamily="18" charset="0"/>
                                </a:rPr>
                              </m:ctrlPr>
                            </m:dPr>
                            <m:e>
                              <m:sSub>
                                <m:sSubPr>
                                  <m:ctrlPr>
                                    <a:rPr lang="fr-FR" sz="1600" i="1">
                                      <a:solidFill>
                                        <a:schemeClr val="tx1"/>
                                      </a:solidFill>
                                      <a:latin typeface="Cambria Math" panose="02040503050406030204" pitchFamily="18" charset="0"/>
                                    </a:rPr>
                                  </m:ctrlPr>
                                </m:sSubPr>
                                <m:e>
                                  <m:r>
                                    <a:rPr lang="fr-FR" sz="1600" b="0" i="1" smtClean="0">
                                      <a:solidFill>
                                        <a:schemeClr val="tx1"/>
                                      </a:solidFill>
                                      <a:latin typeface="Cambria Math" panose="02040503050406030204" pitchFamily="18" charset="0"/>
                                    </a:rPr>
                                    <m:t>𝐴</m:t>
                                  </m:r>
                                </m:e>
                                <m:sub>
                                  <m:r>
                                    <a:rPr lang="fr-FR" sz="1600" i="1">
                                      <a:solidFill>
                                        <a:schemeClr val="tx1"/>
                                      </a:solidFill>
                                      <a:latin typeface="Cambria Math" panose="02040503050406030204" pitchFamily="18" charset="0"/>
                                    </a:rPr>
                                    <m:t>𝑘</m:t>
                                  </m:r>
                                </m:sub>
                              </m:sSub>
                            </m:e>
                          </m:d>
                          <m:r>
                            <a:rPr lang="fr-FR" sz="1600" i="1" smtClean="0">
                              <a:solidFill>
                                <a:schemeClr val="tx1"/>
                              </a:solidFill>
                              <a:latin typeface="Cambria Math" panose="02040503050406030204" pitchFamily="18" charset="0"/>
                            </a:rPr>
                            <m:t>·</m:t>
                          </m:r>
                          <m:r>
                            <a:rPr lang="fr-FR" sz="1600" i="1">
                              <a:solidFill>
                                <a:schemeClr val="tx1"/>
                              </a:solidFill>
                              <a:latin typeface="Cambria Math" panose="02040503050406030204" pitchFamily="18" charset="0"/>
                            </a:rPr>
                            <m:t>𝑃</m:t>
                          </m:r>
                          <m:d>
                            <m:dPr>
                              <m:ctrlPr>
                                <a:rPr lang="fr-FR" sz="1600" i="1">
                                  <a:solidFill>
                                    <a:schemeClr val="tx1"/>
                                  </a:solidFill>
                                  <a:latin typeface="Cambria Math" panose="02040503050406030204" pitchFamily="18" charset="0"/>
                                </a:rPr>
                              </m:ctrlPr>
                            </m:dPr>
                            <m:e>
                              <m:r>
                                <a:rPr lang="fr-FR" sz="1600" b="0" i="1" smtClean="0">
                                  <a:solidFill>
                                    <a:schemeClr val="tx1"/>
                                  </a:solidFill>
                                  <a:latin typeface="Cambria Math" panose="02040503050406030204" pitchFamily="18" charset="0"/>
                                </a:rPr>
                                <m:t>𝑖</m:t>
                              </m:r>
                            </m:e>
                            <m:e>
                              <m:sSub>
                                <m:sSubPr>
                                  <m:ctrlPr>
                                    <a:rPr lang="fr-FR" sz="1600" i="1">
                                      <a:solidFill>
                                        <a:schemeClr val="tx1"/>
                                      </a:solidFill>
                                      <a:latin typeface="Cambria Math" panose="02040503050406030204" pitchFamily="18" charset="0"/>
                                    </a:rPr>
                                  </m:ctrlPr>
                                </m:sSubPr>
                                <m:e>
                                  <m:r>
                                    <a:rPr lang="fr-FR" sz="1600" b="0" i="1" smtClean="0">
                                      <a:solidFill>
                                        <a:schemeClr val="tx1"/>
                                      </a:solidFill>
                                      <a:latin typeface="Cambria Math" panose="02040503050406030204" pitchFamily="18" charset="0"/>
                                    </a:rPr>
                                    <m:t>𝐴</m:t>
                                  </m:r>
                                </m:e>
                                <m:sub>
                                  <m:r>
                                    <a:rPr lang="fr-FR" sz="1600" i="1">
                                      <a:solidFill>
                                        <a:schemeClr val="tx1"/>
                                      </a:solidFill>
                                      <a:latin typeface="Cambria Math" panose="02040503050406030204" pitchFamily="18" charset="0"/>
                                    </a:rPr>
                                    <m:t>𝑘</m:t>
                                  </m:r>
                                </m:sub>
                              </m:sSub>
                            </m:e>
                          </m:d>
                        </m:num>
                        <m:den>
                          <m:nary>
                            <m:naryPr>
                              <m:chr m:val="∑"/>
                              <m:subHide m:val="on"/>
                              <m:supHide m:val="on"/>
                              <m:ctrlPr>
                                <a:rPr lang="fr-FR" sz="1600" i="1">
                                  <a:latin typeface="Cambria Math" panose="02040503050406030204" pitchFamily="18" charset="0"/>
                                </a:rPr>
                              </m:ctrlPr>
                            </m:naryPr>
                            <m:sub/>
                            <m:sup/>
                            <m:e>
                              <m:r>
                                <a:rPr lang="fr-FR" sz="1600" i="1">
                                  <a:latin typeface="Cambria Math" panose="02040503050406030204" pitchFamily="18" charset="0"/>
                                </a:rPr>
                                <m:t>𝑃</m:t>
                              </m:r>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i="1">
                                      <a:latin typeface="Cambria Math" panose="02040503050406030204" pitchFamily="18" charset="0"/>
                                    </a:rPr>
                                    <m:t>𝐴</m:t>
                                  </m:r>
                                </m:e>
                                <m:sub>
                                  <m:r>
                                    <a:rPr lang="fr-FR" sz="1600" i="1">
                                      <a:latin typeface="Cambria Math" panose="02040503050406030204" pitchFamily="18" charset="0"/>
                                    </a:rPr>
                                    <m:t>𝑘</m:t>
                                  </m:r>
                                </m:sub>
                              </m:sSub>
                              <m:r>
                                <a:rPr lang="fr-FR" sz="1600" i="1">
                                  <a:latin typeface="Cambria Math" panose="02040503050406030204" pitchFamily="18" charset="0"/>
                                </a:rPr>
                                <m:t>)·</m:t>
                              </m:r>
                              <m:r>
                                <a:rPr lang="fr-FR" sz="1600" i="1">
                                  <a:latin typeface="Cambria Math" panose="02040503050406030204" pitchFamily="18" charset="0"/>
                                </a:rPr>
                                <m:t>𝑃</m:t>
                              </m:r>
                              <m:d>
                                <m:dPr>
                                  <m:ctrlPr>
                                    <a:rPr lang="fr-FR" sz="1600" i="1">
                                      <a:latin typeface="Cambria Math" panose="02040503050406030204" pitchFamily="18" charset="0"/>
                                    </a:rPr>
                                  </m:ctrlPr>
                                </m:dPr>
                                <m:e>
                                  <m:r>
                                    <a:rPr lang="fr-FR" sz="1600" i="1">
                                      <a:latin typeface="Cambria Math" panose="02040503050406030204" pitchFamily="18" charset="0"/>
                                    </a:rPr>
                                    <m:t>𝑖</m:t>
                                  </m:r>
                                </m:e>
                                <m:e>
                                  <m:sSub>
                                    <m:sSubPr>
                                      <m:ctrlPr>
                                        <a:rPr lang="fr-FR" sz="1600" i="1">
                                          <a:latin typeface="Cambria Math" panose="02040503050406030204" pitchFamily="18" charset="0"/>
                                        </a:rPr>
                                      </m:ctrlPr>
                                    </m:sSubPr>
                                    <m:e>
                                      <m:r>
                                        <a:rPr lang="fr-FR" sz="1600" i="1">
                                          <a:latin typeface="Cambria Math" panose="02040503050406030204" pitchFamily="18" charset="0"/>
                                        </a:rPr>
                                        <m:t>𝐴</m:t>
                                      </m:r>
                                    </m:e>
                                    <m:sub>
                                      <m:r>
                                        <a:rPr lang="fr-FR" sz="1600" i="1">
                                          <a:latin typeface="Cambria Math" panose="02040503050406030204" pitchFamily="18" charset="0"/>
                                        </a:rPr>
                                        <m:t>𝑘</m:t>
                                      </m:r>
                                    </m:sub>
                                  </m:sSub>
                                </m:e>
                              </m:d>
                            </m:e>
                          </m:nary>
                        </m:den>
                      </m:f>
                    </m:oMath>
                  </m:oMathPara>
                </a14:m>
                <a:endParaRPr lang="fr-FR" sz="2000" dirty="0"/>
              </a:p>
            </p:txBody>
          </p:sp>
        </mc:Choice>
        <mc:Fallback xmlns="">
          <p:sp>
            <p:nvSpPr>
              <p:cNvPr id="24" name="Rectangle 23"/>
              <p:cNvSpPr>
                <a:spLocks noRot="1" noChangeAspect="1" noMove="1" noResize="1" noEditPoints="1" noAdjustHandles="1" noChangeArrowheads="1" noChangeShapeType="1" noTextEdit="1"/>
              </p:cNvSpPr>
              <p:nvPr/>
            </p:nvSpPr>
            <p:spPr>
              <a:xfrm>
                <a:off x="5084381" y="2671801"/>
                <a:ext cx="5679797" cy="613886"/>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p:cNvSpPr txBox="1"/>
              <p:nvPr/>
            </p:nvSpPr>
            <p:spPr>
              <a:xfrm>
                <a:off x="8281867" y="1474235"/>
                <a:ext cx="2388636" cy="738664"/>
              </a:xfrm>
              <a:prstGeom prst="rect">
                <a:avLst/>
              </a:prstGeom>
              <a:noFill/>
              <a:ln>
                <a:solidFill>
                  <a:schemeClr val="tx1"/>
                </a:solidFill>
              </a:ln>
            </p:spPr>
            <p:txBody>
              <a:bodyPr wrap="square" rtlCol="0">
                <a:spAutoFit/>
              </a:bodyPr>
              <a:lstStyle/>
              <a:p>
                <a:pPr algn="just"/>
                <a:r>
                  <a:rPr lang="fr-FR" sz="1400" dirty="0" err="1"/>
                  <a:t>Probability</a:t>
                </a:r>
                <a:r>
                  <a:rPr lang="fr-FR" sz="1400" dirty="0"/>
                  <a:t> to have the canal i </a:t>
                </a:r>
                <a:r>
                  <a:rPr lang="fr-FR" sz="1400" dirty="0" err="1"/>
                  <a:t>implemented</a:t>
                </a:r>
                <a:r>
                  <a:rPr lang="fr-FR" sz="1400" dirty="0"/>
                  <a:t> if </a:t>
                </a:r>
                <a:r>
                  <a:rPr lang="fr-FR" sz="1400" dirty="0" err="1"/>
                  <a:t>there</a:t>
                </a:r>
                <a:r>
                  <a:rPr lang="fr-FR" sz="1400" dirty="0"/>
                  <a:t> </a:t>
                </a:r>
                <a:r>
                  <a:rPr lang="fr-FR" sz="1400" dirty="0" err="1"/>
                  <a:t>is</a:t>
                </a:r>
                <a:r>
                  <a:rPr lang="fr-FR" sz="1400" dirty="0"/>
                  <a:t> a </a:t>
                </a:r>
                <a:r>
                  <a:rPr lang="fr-FR" sz="1400" dirty="0" err="1" smtClean="0"/>
                  <a:t>decay</a:t>
                </a:r>
                <a:r>
                  <a:rPr lang="fr-FR" sz="1400" dirty="0" smtClean="0"/>
                  <a:t> </a:t>
                </a:r>
                <a:r>
                  <a:rPr lang="fr-FR" sz="1400" dirty="0"/>
                  <a:t>of the RN </a:t>
                </a:r>
                <a14:m>
                  <m:oMath xmlns:m="http://schemas.openxmlformats.org/officeDocument/2006/math">
                    <m:sSub>
                      <m:sSubPr>
                        <m:ctrlPr>
                          <a:rPr lang="fr-FR" sz="1400" i="1">
                            <a:latin typeface="Cambria Math" panose="02040503050406030204" pitchFamily="18" charset="0"/>
                          </a:rPr>
                        </m:ctrlPr>
                      </m:sSubPr>
                      <m:e>
                        <m:r>
                          <a:rPr lang="fr-FR" sz="1400">
                            <a:latin typeface="Cambria Math" panose="02040503050406030204" pitchFamily="18" charset="0"/>
                          </a:rPr>
                          <m:t>𝐴</m:t>
                        </m:r>
                      </m:e>
                      <m:sub>
                        <m:r>
                          <a:rPr lang="fr-FR" sz="1400">
                            <a:latin typeface="Cambria Math" panose="02040503050406030204" pitchFamily="18" charset="0"/>
                          </a:rPr>
                          <m:t>𝑘</m:t>
                        </m:r>
                      </m:sub>
                    </m:sSub>
                  </m:oMath>
                </a14:m>
                <a:endParaRPr lang="fr-FR" sz="1400" dirty="0"/>
              </a:p>
            </p:txBody>
          </p:sp>
        </mc:Choice>
        <mc:Fallback xmlns="">
          <p:sp>
            <p:nvSpPr>
              <p:cNvPr id="25" name="ZoneTexte 24"/>
              <p:cNvSpPr txBox="1">
                <a:spLocks noRot="1" noChangeAspect="1" noMove="1" noResize="1" noEditPoints="1" noAdjustHandles="1" noChangeArrowheads="1" noChangeShapeType="1" noTextEdit="1"/>
              </p:cNvSpPr>
              <p:nvPr/>
            </p:nvSpPr>
            <p:spPr>
              <a:xfrm>
                <a:off x="8281867" y="1474235"/>
                <a:ext cx="2388636" cy="738664"/>
              </a:xfrm>
              <a:prstGeom prst="rect">
                <a:avLst/>
              </a:prstGeom>
              <a:blipFill>
                <a:blip r:embed="rId10"/>
                <a:stretch>
                  <a:fillRect l="-509" t="-813" r="-763" b="-6504"/>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ZoneTexte 25"/>
              <p:cNvSpPr txBox="1"/>
              <p:nvPr/>
            </p:nvSpPr>
            <p:spPr>
              <a:xfrm>
                <a:off x="5602383" y="1566200"/>
                <a:ext cx="2379830" cy="738664"/>
              </a:xfrm>
              <a:prstGeom prst="rect">
                <a:avLst/>
              </a:prstGeom>
              <a:noFill/>
              <a:ln>
                <a:solidFill>
                  <a:schemeClr val="tx1"/>
                </a:solidFill>
              </a:ln>
            </p:spPr>
            <p:txBody>
              <a:bodyPr wrap="square" rtlCol="0">
                <a:spAutoFit/>
              </a:bodyPr>
              <a:lstStyle/>
              <a:p>
                <a:pPr algn="just"/>
                <a:r>
                  <a:rPr lang="fr-FR" sz="1400" dirty="0" err="1"/>
                  <a:t>Probability</a:t>
                </a:r>
                <a:r>
                  <a:rPr lang="fr-FR" sz="1400" dirty="0"/>
                  <a:t> a posteriori to have a </a:t>
                </a:r>
                <a:r>
                  <a:rPr lang="fr-FR" sz="1400" dirty="0" err="1" smtClean="0"/>
                  <a:t>decay</a:t>
                </a:r>
                <a:r>
                  <a:rPr lang="fr-FR" sz="1400" dirty="0" smtClean="0"/>
                  <a:t> </a:t>
                </a:r>
                <a:r>
                  <a:rPr lang="fr-FR" sz="1400" dirty="0"/>
                  <a:t>of RN </a:t>
                </a:r>
                <a14:m>
                  <m:oMath xmlns:m="http://schemas.openxmlformats.org/officeDocument/2006/math">
                    <m:sSub>
                      <m:sSubPr>
                        <m:ctrlPr>
                          <a:rPr lang="fr-FR" sz="1400" i="1">
                            <a:latin typeface="Cambria Math" panose="02040503050406030204" pitchFamily="18" charset="0"/>
                          </a:rPr>
                        </m:ctrlPr>
                      </m:sSubPr>
                      <m:e>
                        <m:r>
                          <a:rPr lang="fr-FR" sz="1400">
                            <a:latin typeface="Cambria Math" panose="02040503050406030204" pitchFamily="18" charset="0"/>
                          </a:rPr>
                          <m:t>𝐴</m:t>
                        </m:r>
                      </m:e>
                      <m:sub>
                        <m:r>
                          <a:rPr lang="fr-FR" sz="1400">
                            <a:latin typeface="Cambria Math" panose="02040503050406030204" pitchFamily="18" charset="0"/>
                          </a:rPr>
                          <m:t>𝑘</m:t>
                        </m:r>
                      </m:sub>
                    </m:sSub>
                  </m:oMath>
                </a14:m>
                <a:r>
                  <a:rPr lang="fr-FR" sz="1400" dirty="0"/>
                  <a:t> if a canal i </a:t>
                </a:r>
                <a:r>
                  <a:rPr lang="fr-FR" sz="1400" dirty="0" err="1"/>
                  <a:t>is</a:t>
                </a:r>
                <a:r>
                  <a:rPr lang="fr-FR" sz="1400" dirty="0"/>
                  <a:t> </a:t>
                </a:r>
                <a:r>
                  <a:rPr lang="fr-FR" sz="1400" dirty="0" err="1"/>
                  <a:t>incremented</a:t>
                </a:r>
                <a:endParaRPr lang="fr-FR" sz="1400" dirty="0"/>
              </a:p>
            </p:txBody>
          </p:sp>
        </mc:Choice>
        <mc:Fallback xmlns="">
          <p:sp>
            <p:nvSpPr>
              <p:cNvPr id="26" name="ZoneTexte 25"/>
              <p:cNvSpPr txBox="1">
                <a:spLocks noRot="1" noChangeAspect="1" noMove="1" noResize="1" noEditPoints="1" noAdjustHandles="1" noChangeArrowheads="1" noChangeShapeType="1" noTextEdit="1"/>
              </p:cNvSpPr>
              <p:nvPr/>
            </p:nvSpPr>
            <p:spPr>
              <a:xfrm>
                <a:off x="5602383" y="1566200"/>
                <a:ext cx="2379830" cy="738664"/>
              </a:xfrm>
              <a:prstGeom prst="rect">
                <a:avLst/>
              </a:prstGeom>
              <a:blipFill>
                <a:blip r:embed="rId11"/>
                <a:stretch>
                  <a:fillRect l="-510" t="-813" r="-510" b="-6504"/>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ZoneTexte 26"/>
              <p:cNvSpPr txBox="1"/>
              <p:nvPr/>
            </p:nvSpPr>
            <p:spPr>
              <a:xfrm>
                <a:off x="5783222" y="3507636"/>
                <a:ext cx="4397982" cy="307777"/>
              </a:xfrm>
              <a:prstGeom prst="rect">
                <a:avLst/>
              </a:prstGeom>
              <a:noFill/>
              <a:ln>
                <a:solidFill>
                  <a:schemeClr val="tx1"/>
                </a:solidFill>
              </a:ln>
            </p:spPr>
            <p:txBody>
              <a:bodyPr wrap="square" rtlCol="0">
                <a:spAutoFit/>
              </a:bodyPr>
              <a:lstStyle/>
              <a:p>
                <a:r>
                  <a:rPr lang="fr-FR" sz="1400" dirty="0" err="1"/>
                  <a:t>Probability</a:t>
                </a:r>
                <a:r>
                  <a:rPr lang="fr-FR" sz="1400" dirty="0"/>
                  <a:t> a priori to have a </a:t>
                </a:r>
                <a:r>
                  <a:rPr lang="fr-FR" sz="1400" dirty="0" err="1" smtClean="0"/>
                  <a:t>decay</a:t>
                </a:r>
                <a:r>
                  <a:rPr lang="fr-FR" sz="1400" dirty="0" smtClean="0"/>
                  <a:t> </a:t>
                </a:r>
                <a:r>
                  <a:rPr lang="fr-FR" sz="1400" dirty="0"/>
                  <a:t>of the RN </a:t>
                </a:r>
                <a14:m>
                  <m:oMath xmlns:m="http://schemas.openxmlformats.org/officeDocument/2006/math">
                    <m:sSub>
                      <m:sSubPr>
                        <m:ctrlPr>
                          <a:rPr lang="fr-FR" sz="1400" i="1">
                            <a:latin typeface="Cambria Math" panose="02040503050406030204" pitchFamily="18" charset="0"/>
                          </a:rPr>
                        </m:ctrlPr>
                      </m:sSubPr>
                      <m:e>
                        <m:r>
                          <a:rPr lang="fr-FR" sz="1400">
                            <a:latin typeface="Cambria Math" panose="02040503050406030204" pitchFamily="18" charset="0"/>
                          </a:rPr>
                          <m:t>𝐴</m:t>
                        </m:r>
                      </m:e>
                      <m:sub>
                        <m:r>
                          <a:rPr lang="fr-FR" sz="1400">
                            <a:latin typeface="Cambria Math" panose="02040503050406030204" pitchFamily="18" charset="0"/>
                          </a:rPr>
                          <m:t>𝑘</m:t>
                        </m:r>
                      </m:sub>
                    </m:sSub>
                  </m:oMath>
                </a14:m>
                <a:endParaRPr lang="fr-FR" sz="1400" dirty="0"/>
              </a:p>
            </p:txBody>
          </p:sp>
        </mc:Choice>
        <mc:Fallback xmlns="">
          <p:sp>
            <p:nvSpPr>
              <p:cNvPr id="27" name="ZoneTexte 26"/>
              <p:cNvSpPr txBox="1">
                <a:spLocks noRot="1" noChangeAspect="1" noMove="1" noResize="1" noEditPoints="1" noAdjustHandles="1" noChangeArrowheads="1" noChangeShapeType="1" noTextEdit="1"/>
              </p:cNvSpPr>
              <p:nvPr/>
            </p:nvSpPr>
            <p:spPr>
              <a:xfrm>
                <a:off x="5783222" y="3507636"/>
                <a:ext cx="4397982" cy="307777"/>
              </a:xfrm>
              <a:prstGeom prst="rect">
                <a:avLst/>
              </a:prstGeom>
              <a:blipFill>
                <a:blip r:embed="rId12"/>
                <a:stretch>
                  <a:fillRect l="-277" b="-16981"/>
                </a:stretch>
              </a:blipFill>
              <a:ln>
                <a:solidFill>
                  <a:schemeClr val="tx1"/>
                </a:solidFill>
              </a:ln>
            </p:spPr>
            <p:txBody>
              <a:bodyPr/>
              <a:lstStyle/>
              <a:p>
                <a:r>
                  <a:rPr lang="fr-FR">
                    <a:noFill/>
                  </a:rPr>
                  <a:t> </a:t>
                </a:r>
              </a:p>
            </p:txBody>
          </p:sp>
        </mc:Fallback>
      </mc:AlternateContent>
      <p:cxnSp>
        <p:nvCxnSpPr>
          <p:cNvPr id="28" name="Connecteur droit avec flèche 27"/>
          <p:cNvCxnSpPr>
            <a:stCxn id="27" idx="0"/>
            <a:endCxn id="24" idx="2"/>
          </p:cNvCxnSpPr>
          <p:nvPr/>
        </p:nvCxnSpPr>
        <p:spPr>
          <a:xfrm flipH="1" flipV="1">
            <a:off x="7924280" y="3285687"/>
            <a:ext cx="57933" cy="2219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25" idx="2"/>
          </p:cNvCxnSpPr>
          <p:nvPr/>
        </p:nvCxnSpPr>
        <p:spPr>
          <a:xfrm flipH="1">
            <a:off x="8281867" y="2212899"/>
            <a:ext cx="1194318" cy="4589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26" idx="2"/>
          </p:cNvCxnSpPr>
          <p:nvPr/>
        </p:nvCxnSpPr>
        <p:spPr>
          <a:xfrm>
            <a:off x="6792298" y="2304864"/>
            <a:ext cx="158059" cy="550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5051489" y="3994985"/>
            <a:ext cx="5712689" cy="2862322"/>
          </a:xfrm>
          <a:prstGeom prst="rect">
            <a:avLst/>
          </a:prstGeom>
          <a:noFill/>
        </p:spPr>
        <p:txBody>
          <a:bodyPr wrap="square" rtlCol="0">
            <a:spAutoFit/>
          </a:bodyPr>
          <a:lstStyle/>
          <a:p>
            <a:pPr algn="just"/>
            <a:r>
              <a:rPr lang="fr-FR" dirty="0" err="1"/>
              <a:t>Advantages</a:t>
            </a:r>
            <a:r>
              <a:rPr lang="fr-FR" dirty="0"/>
              <a:t> : </a:t>
            </a:r>
          </a:p>
          <a:p>
            <a:pPr marL="457200" indent="-457200" algn="just">
              <a:buFont typeface="Arial" panose="020B0604020202020204" pitchFamily="34" charset="0"/>
              <a:buChar char="•"/>
            </a:pPr>
            <a:r>
              <a:rPr lang="fr-FR" dirty="0" err="1"/>
              <a:t>Maximized</a:t>
            </a:r>
            <a:r>
              <a:rPr lang="fr-FR" dirty="0"/>
              <a:t> </a:t>
            </a:r>
            <a:r>
              <a:rPr lang="fr-FR" dirty="0" err="1"/>
              <a:t>counting</a:t>
            </a:r>
            <a:r>
              <a:rPr lang="fr-FR" dirty="0"/>
              <a:t> </a:t>
            </a:r>
            <a:r>
              <a:rPr lang="fr-FR" dirty="0" err="1"/>
              <a:t>efficiency</a:t>
            </a:r>
            <a:r>
              <a:rPr lang="fr-FR" dirty="0"/>
              <a:t> </a:t>
            </a:r>
          </a:p>
          <a:p>
            <a:pPr marL="457200" indent="-457200" algn="just">
              <a:buFont typeface="Arial" panose="020B0604020202020204" pitchFamily="34" charset="0"/>
              <a:buChar char="•"/>
            </a:pPr>
            <a:r>
              <a:rPr lang="fr-FR" dirty="0" err="1" smtClean="0"/>
              <a:t>Validated</a:t>
            </a:r>
            <a:r>
              <a:rPr lang="fr-FR" dirty="0" smtClean="0"/>
              <a:t> </a:t>
            </a:r>
            <a:r>
              <a:rPr lang="fr-FR" dirty="0" err="1"/>
              <a:t>method</a:t>
            </a:r>
            <a:r>
              <a:rPr lang="fr-FR" dirty="0"/>
              <a:t> on 1D </a:t>
            </a:r>
            <a:r>
              <a:rPr lang="fr-FR" dirty="0" err="1"/>
              <a:t>spectra</a:t>
            </a:r>
            <a:r>
              <a:rPr lang="fr-FR" dirty="0"/>
              <a:t> (</a:t>
            </a:r>
            <a:r>
              <a:rPr lang="fr-FR" sz="1400" dirty="0"/>
              <a:t>H Paradis et </a:t>
            </a:r>
            <a:r>
              <a:rPr lang="fr-FR" sz="1400" dirty="0" smtClean="0"/>
              <a:t>al., </a:t>
            </a:r>
            <a:r>
              <a:rPr lang="fr-FR" sz="1400" dirty="0" err="1" smtClean="0"/>
              <a:t>Appl</a:t>
            </a:r>
            <a:r>
              <a:rPr lang="fr-FR" sz="1400" dirty="0" smtClean="0"/>
              <a:t>. </a:t>
            </a:r>
            <a:r>
              <a:rPr lang="fr-FR" sz="1400" dirty="0" err="1" smtClean="0"/>
              <a:t>Radiat</a:t>
            </a:r>
            <a:r>
              <a:rPr lang="fr-FR" sz="1400" dirty="0" smtClean="0"/>
              <a:t>. </a:t>
            </a:r>
            <a:r>
              <a:rPr lang="fr-FR" sz="1400" dirty="0" err="1" smtClean="0"/>
              <a:t>Isot</a:t>
            </a:r>
            <a:r>
              <a:rPr lang="fr-FR" sz="1400" dirty="0" smtClean="0"/>
              <a:t>. </a:t>
            </a:r>
            <a:r>
              <a:rPr lang="fr-FR" sz="1400" dirty="0"/>
              <a:t>158 (2020) 109068 ; R André et </a:t>
            </a:r>
            <a:r>
              <a:rPr lang="fr-FR" sz="1400" dirty="0" smtClean="0"/>
              <a:t>al., </a:t>
            </a:r>
            <a:r>
              <a:rPr lang="fr-FR" sz="1400" dirty="0" err="1"/>
              <a:t>Metrologia</a:t>
            </a:r>
            <a:r>
              <a:rPr lang="fr-FR" sz="1400" dirty="0"/>
              <a:t> 58 (2021) 015011</a:t>
            </a:r>
            <a:r>
              <a:rPr lang="fr-FR" dirty="0" smtClean="0"/>
              <a:t>)</a:t>
            </a:r>
          </a:p>
          <a:p>
            <a:pPr marL="457200" indent="-457200" algn="just">
              <a:buFont typeface="Arial" panose="020B0604020202020204" pitchFamily="34" charset="0"/>
              <a:buChar char="•"/>
            </a:pPr>
            <a:r>
              <a:rPr lang="fr-FR" dirty="0"/>
              <a:t>All the information of the </a:t>
            </a:r>
            <a:r>
              <a:rPr lang="fr-FR" dirty="0" err="1"/>
              <a:t>spectrum</a:t>
            </a:r>
            <a:r>
              <a:rPr lang="fr-FR" dirty="0"/>
              <a:t> </a:t>
            </a:r>
            <a:r>
              <a:rPr lang="fr-FR" dirty="0" err="1"/>
              <a:t>is</a:t>
            </a:r>
            <a:r>
              <a:rPr lang="fr-FR" dirty="0"/>
              <a:t> </a:t>
            </a:r>
            <a:r>
              <a:rPr lang="fr-FR" dirty="0" err="1" smtClean="0"/>
              <a:t>used</a:t>
            </a:r>
            <a:endParaRPr lang="fr-FR" dirty="0"/>
          </a:p>
          <a:p>
            <a:pPr algn="just"/>
            <a:endParaRPr lang="fr-FR" dirty="0" smtClean="0"/>
          </a:p>
          <a:p>
            <a:pPr algn="just"/>
            <a:r>
              <a:rPr lang="fr-FR" dirty="0" smtClean="0"/>
              <a:t>Limitations :</a:t>
            </a:r>
            <a:endParaRPr lang="fr-FR" dirty="0"/>
          </a:p>
          <a:p>
            <a:pPr marL="457200" indent="-457200" algn="just">
              <a:buFont typeface="Arial" panose="020B0604020202020204" pitchFamily="34" charset="0"/>
              <a:buChar char="•"/>
            </a:pPr>
            <a:r>
              <a:rPr lang="fr-FR" dirty="0"/>
              <a:t>High </a:t>
            </a:r>
            <a:r>
              <a:rPr lang="fr-FR" dirty="0" err="1"/>
              <a:t>computational</a:t>
            </a:r>
            <a:r>
              <a:rPr lang="fr-FR" dirty="0"/>
              <a:t> </a:t>
            </a:r>
            <a:r>
              <a:rPr lang="fr-FR" dirty="0" err="1" smtClean="0"/>
              <a:t>resources</a:t>
            </a:r>
            <a:r>
              <a:rPr lang="fr-FR" dirty="0" smtClean="0"/>
              <a:t> </a:t>
            </a:r>
            <a:r>
              <a:rPr lang="fr-FR" dirty="0" err="1" smtClean="0"/>
              <a:t>needed</a:t>
            </a:r>
            <a:r>
              <a:rPr lang="fr-FR" dirty="0" smtClean="0"/>
              <a:t> for SD/LD </a:t>
            </a:r>
            <a:r>
              <a:rPr lang="fr-FR" dirty="0"/>
              <a:t>(</a:t>
            </a:r>
            <a:r>
              <a:rPr lang="fr-FR" dirty="0" err="1"/>
              <a:t>parallelization</a:t>
            </a:r>
            <a:r>
              <a:rPr lang="fr-FR" dirty="0"/>
              <a:t> on a GPU </a:t>
            </a:r>
            <a:r>
              <a:rPr lang="fr-FR" dirty="0" err="1"/>
              <a:t>computing</a:t>
            </a:r>
            <a:r>
              <a:rPr lang="fr-FR" dirty="0"/>
              <a:t> server</a:t>
            </a:r>
            <a:r>
              <a:rPr lang="fr-FR" dirty="0" smtClean="0"/>
              <a:t>)</a:t>
            </a:r>
            <a:endParaRPr lang="fr-FR" dirty="0"/>
          </a:p>
        </p:txBody>
      </p:sp>
      <p:pic>
        <p:nvPicPr>
          <p:cNvPr id="36" name="Image 35"/>
          <p:cNvPicPr>
            <a:picLocks noChangeAspect="1"/>
          </p:cNvPicPr>
          <p:nvPr/>
        </p:nvPicPr>
        <p:blipFill rotWithShape="1">
          <a:blip r:embed="rId13" cstate="print">
            <a:extLst>
              <a:ext uri="{28A0092B-C50C-407E-A947-70E740481C1C}">
                <a14:useLocalDpi xmlns:a14="http://schemas.microsoft.com/office/drawing/2010/main" val="0"/>
              </a:ext>
            </a:extLst>
          </a:blip>
          <a:srcRect l="2210" t="5875"/>
          <a:stretch/>
        </p:blipFill>
        <p:spPr>
          <a:xfrm>
            <a:off x="2592208" y="4713555"/>
            <a:ext cx="2211055" cy="1672910"/>
          </a:xfrm>
          <a:prstGeom prst="rect">
            <a:avLst/>
          </a:prstGeom>
        </p:spPr>
      </p:pic>
      <p:sp>
        <p:nvSpPr>
          <p:cNvPr id="37" name="ZoneTexte 36"/>
          <p:cNvSpPr txBox="1"/>
          <p:nvPr/>
        </p:nvSpPr>
        <p:spPr>
          <a:xfrm>
            <a:off x="3586838" y="4757852"/>
            <a:ext cx="959175" cy="298391"/>
          </a:xfrm>
          <a:prstGeom prst="rect">
            <a:avLst/>
          </a:prstGeom>
          <a:noFill/>
        </p:spPr>
        <p:txBody>
          <a:bodyPr wrap="square" rtlCol="0">
            <a:spAutoFit/>
          </a:bodyPr>
          <a:lstStyle/>
          <a:p>
            <a:pPr algn="r"/>
            <a:r>
              <a:rPr lang="fr-FR" b="1" baseline="30000" dirty="0" smtClean="0"/>
              <a:t>131m</a:t>
            </a:r>
            <a:r>
              <a:rPr lang="fr-FR" b="1" dirty="0" smtClean="0"/>
              <a:t>Xe</a:t>
            </a:r>
            <a:endParaRPr lang="fr-FR" b="1" dirty="0"/>
          </a:p>
        </p:txBody>
      </p:sp>
      <p:sp>
        <p:nvSpPr>
          <p:cNvPr id="46" name="ZoneTexte 45"/>
          <p:cNvSpPr txBox="1"/>
          <p:nvPr>
            <p:custDataLst>
              <p:tags r:id="rId1"/>
            </p:custDataLst>
          </p:nvPr>
        </p:nvSpPr>
        <p:spPr>
          <a:xfrm>
            <a:off x="0" y="6419912"/>
            <a:ext cx="4968124" cy="307777"/>
          </a:xfrm>
          <a:prstGeom prst="rect">
            <a:avLst/>
          </a:prstGeom>
          <a:noFill/>
        </p:spPr>
        <p:txBody>
          <a:bodyPr wrap="square" rtlCol="0">
            <a:spAutoFit/>
          </a:bodyPr>
          <a:lstStyle/>
          <a:p>
            <a:pPr algn="ctr"/>
            <a:r>
              <a:rPr lang="fr-FR" sz="1400" dirty="0" err="1" smtClean="0"/>
              <a:t>Spectra</a:t>
            </a:r>
            <a:r>
              <a:rPr lang="fr-FR" sz="1400" dirty="0" smtClean="0"/>
              <a:t> for </a:t>
            </a:r>
            <a:r>
              <a:rPr lang="fr-FR" sz="1400" dirty="0" err="1" smtClean="0"/>
              <a:t>each</a:t>
            </a:r>
            <a:r>
              <a:rPr lang="fr-FR" sz="1400" dirty="0" smtClean="0"/>
              <a:t> </a:t>
            </a:r>
            <a:r>
              <a:rPr lang="fr-FR" sz="1400" dirty="0" err="1" smtClean="0"/>
              <a:t>radionuclide</a:t>
            </a:r>
            <a:r>
              <a:rPr lang="fr-FR" sz="1400" dirty="0" smtClean="0"/>
              <a:t> of </a:t>
            </a:r>
            <a:r>
              <a:rPr lang="fr-FR" sz="1400" dirty="0" err="1" smtClean="0"/>
              <a:t>interest</a:t>
            </a:r>
            <a:r>
              <a:rPr lang="fr-FR" sz="1400" dirty="0" smtClean="0"/>
              <a:t> </a:t>
            </a:r>
            <a:r>
              <a:rPr lang="fr-FR" sz="1400" dirty="0" err="1" smtClean="0"/>
              <a:t>individually</a:t>
            </a:r>
            <a:endParaRPr lang="fr-FR" sz="1400" dirty="0"/>
          </a:p>
        </p:txBody>
      </p:sp>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 : accuracy and characteristic limits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P3.6-886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Logo CEA">
            <a:extLst>
              <a:ext uri="{FF2B5EF4-FFF2-40B4-BE49-F238E27FC236}">
                <a16:creationId xmlns:a16="http://schemas.microsoft.com/office/drawing/2014/main" id="{1051C7ED-2FE9-229E-F0BD-000C6D22DEC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33155" y="84086"/>
            <a:ext cx="1178911" cy="1178911"/>
          </a:xfrm>
          <a:prstGeom prst="rect">
            <a:avLst/>
          </a:prstGeom>
        </p:spPr>
      </p:pic>
      <p:sp>
        <p:nvSpPr>
          <p:cNvPr id="8" name="Rectangle 7"/>
          <p:cNvSpPr/>
          <p:nvPr/>
        </p:nvSpPr>
        <p:spPr>
          <a:xfrm>
            <a:off x="0" y="1135358"/>
            <a:ext cx="10720659" cy="6170920"/>
          </a:xfrm>
          <a:prstGeom prst="rect">
            <a:avLst/>
          </a:prstGeom>
        </p:spPr>
        <p:txBody>
          <a:bodyPr wrap="square">
            <a:spAutoFit/>
          </a:bodyPr>
          <a:lstStyle/>
          <a:p>
            <a:pPr algn="just"/>
            <a:r>
              <a:rPr lang="en-US" sz="1700" dirty="0" smtClean="0"/>
              <a:t>The algorithm is compared with the classical ROI method. Trueness, accuracy and characteristic limits are compared.</a:t>
            </a:r>
          </a:p>
          <a:p>
            <a:pPr algn="just"/>
            <a:endParaRPr lang="en-US" dirty="0"/>
          </a:p>
          <a:p>
            <a:pPr algn="just"/>
            <a:endParaRPr lang="en-US" dirty="0" smtClean="0"/>
          </a:p>
          <a:p>
            <a:pPr algn="just"/>
            <a:endParaRPr lang="en-US" dirty="0"/>
          </a:p>
          <a:p>
            <a:pPr algn="just"/>
            <a:endParaRPr lang="en-US" dirty="0" smtClean="0"/>
          </a:p>
          <a:p>
            <a:pPr algn="just"/>
            <a:endParaRPr lang="en-US" dirty="0" smtClean="0"/>
          </a:p>
          <a:p>
            <a:pPr algn="just"/>
            <a:endParaRPr lang="en-US" dirty="0"/>
          </a:p>
          <a:p>
            <a:pPr algn="just"/>
            <a:endParaRPr lang="en-US" dirty="0" smtClean="0"/>
          </a:p>
          <a:p>
            <a:pPr algn="just"/>
            <a:endParaRPr lang="en-US" dirty="0" smtClean="0"/>
          </a:p>
          <a:p>
            <a:pPr marL="285750" indent="-285750" algn="just">
              <a:buFont typeface="Wingdings" panose="05000000000000000000" pitchFamily="2" charset="2"/>
              <a:buChar char="è"/>
            </a:pPr>
            <a:r>
              <a:rPr lang="en-US" sz="1700" dirty="0" smtClean="0"/>
              <a:t>Spectral </a:t>
            </a:r>
            <a:r>
              <a:rPr lang="en-US" sz="1700" dirty="0" err="1" smtClean="0"/>
              <a:t>unmixing</a:t>
            </a:r>
            <a:r>
              <a:rPr lang="en-US" sz="1700" dirty="0" smtClean="0"/>
              <a:t> reconstructs activities </a:t>
            </a:r>
            <a:r>
              <a:rPr lang="en-US" sz="1700" dirty="0"/>
              <a:t>fairly </a:t>
            </a:r>
            <a:r>
              <a:rPr lang="en-US" sz="1700" dirty="0" smtClean="0"/>
              <a:t>accurately, with uncertainties smaller </a:t>
            </a:r>
            <a:r>
              <a:rPr lang="en-US" sz="1700" dirty="0"/>
              <a:t>than </a:t>
            </a:r>
            <a:r>
              <a:rPr lang="en-US" sz="1700" dirty="0" smtClean="0"/>
              <a:t>with the </a:t>
            </a:r>
            <a:r>
              <a:rPr lang="en-US" sz="1700" dirty="0"/>
              <a:t>ROI </a:t>
            </a:r>
            <a:r>
              <a:rPr lang="en-US" sz="1700" dirty="0" smtClean="0"/>
              <a:t>method.</a:t>
            </a:r>
          </a:p>
          <a:p>
            <a:pPr marL="285750" indent="-285750" algn="just">
              <a:buFont typeface="Wingdings" panose="05000000000000000000" pitchFamily="2" charset="2"/>
              <a:buChar char="è"/>
            </a:pPr>
            <a:endParaRPr lang="en-US" dirty="0"/>
          </a:p>
          <a:p>
            <a:pPr marL="285750" indent="-285750" algn="just">
              <a:buFont typeface="Wingdings" panose="05000000000000000000" pitchFamily="2" charset="2"/>
              <a:buChar char="è"/>
            </a:pPr>
            <a:endParaRPr lang="en-US" dirty="0" smtClean="0"/>
          </a:p>
          <a:p>
            <a:pPr marL="285750" indent="-285750" algn="just">
              <a:buFont typeface="Wingdings" panose="05000000000000000000" pitchFamily="2" charset="2"/>
              <a:buChar char="è"/>
            </a:pPr>
            <a:endParaRPr lang="en-US" dirty="0"/>
          </a:p>
          <a:p>
            <a:pPr marL="285750" indent="-285750" algn="just">
              <a:buFont typeface="Wingdings" panose="05000000000000000000" pitchFamily="2" charset="2"/>
              <a:buChar char="è"/>
            </a:pPr>
            <a:endParaRPr lang="en-US" dirty="0" smtClean="0"/>
          </a:p>
          <a:p>
            <a:pPr marL="285750" indent="-285750" algn="just">
              <a:buFont typeface="Wingdings" panose="05000000000000000000" pitchFamily="2" charset="2"/>
              <a:buChar char="è"/>
            </a:pPr>
            <a:endParaRPr lang="en-US" dirty="0"/>
          </a:p>
          <a:p>
            <a:pPr marL="285750" indent="-285750" algn="just">
              <a:buFont typeface="Wingdings" panose="05000000000000000000" pitchFamily="2" charset="2"/>
              <a:buChar char="è"/>
            </a:pPr>
            <a:endParaRPr lang="en-US" dirty="0" smtClean="0"/>
          </a:p>
          <a:p>
            <a:pPr marL="285750" indent="-285750" algn="just">
              <a:buFont typeface="Wingdings" panose="05000000000000000000" pitchFamily="2" charset="2"/>
              <a:buChar char="è"/>
            </a:pPr>
            <a:endParaRPr lang="en-US" dirty="0"/>
          </a:p>
          <a:p>
            <a:pPr marL="285750" indent="-285750" algn="just">
              <a:buFont typeface="Wingdings" panose="05000000000000000000" pitchFamily="2" charset="2"/>
              <a:buChar char="è"/>
            </a:pPr>
            <a:endParaRPr lang="en-US" dirty="0" smtClean="0"/>
          </a:p>
          <a:p>
            <a:pPr marL="285750" indent="-285750" algn="just">
              <a:buFont typeface="Wingdings" panose="05000000000000000000" pitchFamily="2" charset="2"/>
              <a:buChar char="è"/>
            </a:pPr>
            <a:endParaRPr lang="en-US" dirty="0"/>
          </a:p>
          <a:p>
            <a:pPr marL="285750" indent="-285750" algn="just">
              <a:buFont typeface="Wingdings" panose="05000000000000000000" pitchFamily="2" charset="2"/>
              <a:buChar char="è"/>
            </a:pPr>
            <a:r>
              <a:rPr lang="en-US" sz="1700" dirty="0" smtClean="0"/>
              <a:t>The DT and DL are lower </a:t>
            </a:r>
            <a:r>
              <a:rPr lang="en-US" sz="1700" dirty="0">
                <a:sym typeface="Wingdings" panose="05000000000000000000" pitchFamily="2" charset="2"/>
              </a:rPr>
              <a:t>for the spectral </a:t>
            </a:r>
            <a:r>
              <a:rPr lang="en-US" sz="1700" dirty="0" err="1">
                <a:sym typeface="Wingdings" panose="05000000000000000000" pitchFamily="2" charset="2"/>
              </a:rPr>
              <a:t>unmixing</a:t>
            </a:r>
            <a:r>
              <a:rPr lang="en-US" sz="1700" dirty="0">
                <a:sym typeface="Wingdings" panose="05000000000000000000" pitchFamily="2" charset="2"/>
              </a:rPr>
              <a:t> </a:t>
            </a:r>
            <a:r>
              <a:rPr lang="en-US" sz="1700" dirty="0" smtClean="0">
                <a:sym typeface="Wingdings" panose="05000000000000000000" pitchFamily="2" charset="2"/>
              </a:rPr>
              <a:t>algorithm</a:t>
            </a:r>
            <a:r>
              <a:rPr lang="en-US" sz="1600" dirty="0" smtClean="0">
                <a:sym typeface="Wingdings" panose="05000000000000000000" pitchFamily="2" charset="2"/>
              </a:rPr>
              <a:t>,  </a:t>
            </a:r>
            <a:r>
              <a:rPr lang="en-US" sz="1700" dirty="0" smtClean="0"/>
              <a:t>except for </a:t>
            </a:r>
            <a:r>
              <a:rPr lang="en-US" sz="1700" baseline="30000" dirty="0" smtClean="0"/>
              <a:t>135</a:t>
            </a:r>
            <a:r>
              <a:rPr lang="en-US" sz="1700" dirty="0" smtClean="0"/>
              <a:t>Xe.</a:t>
            </a:r>
          </a:p>
          <a:p>
            <a:pPr algn="just"/>
            <a:endParaRPr lang="en-US" dirty="0"/>
          </a:p>
          <a:p>
            <a:pPr marL="285750" indent="-285750" algn="just">
              <a:buFont typeface="Wingdings" panose="05000000000000000000" pitchFamily="2" charset="2"/>
              <a:buChar char="è"/>
            </a:pPr>
            <a:endParaRPr lang="en-US" dirty="0"/>
          </a:p>
        </p:txBody>
      </p:sp>
      <mc:AlternateContent xmlns:mc="http://schemas.openxmlformats.org/markup-compatibility/2006" xmlns:a14="http://schemas.microsoft.com/office/drawing/2010/main">
        <mc:Choice Requires="a14">
          <p:graphicFrame>
            <p:nvGraphicFramePr>
              <p:cNvPr id="9" name="Tableau 8"/>
              <p:cNvGraphicFramePr>
                <a:graphicFrameLocks noGrp="1"/>
              </p:cNvGraphicFramePr>
              <p:nvPr>
                <p:extLst>
                  <p:ext uri="{D42A27DB-BD31-4B8C-83A1-F6EECF244321}">
                    <p14:modId xmlns:p14="http://schemas.microsoft.com/office/powerpoint/2010/main" val="3698480106"/>
                  </p:ext>
                </p:extLst>
              </p:nvPr>
            </p:nvGraphicFramePr>
            <p:xfrm>
              <a:off x="1577276" y="1492933"/>
              <a:ext cx="7790558" cy="1724817"/>
            </p:xfrm>
            <a:graphic>
              <a:graphicData uri="http://schemas.openxmlformats.org/drawingml/2006/table">
                <a:tbl>
                  <a:tblPr firstRow="1" bandRow="1">
                    <a:tableStyleId>{5C22544A-7EE6-4342-B048-85BDC9FD1C3A}</a:tableStyleId>
                  </a:tblPr>
                  <a:tblGrid>
                    <a:gridCol w="1523041">
                      <a:extLst>
                        <a:ext uri="{9D8B030D-6E8A-4147-A177-3AD203B41FA5}">
                          <a16:colId xmlns:a16="http://schemas.microsoft.com/office/drawing/2014/main" val="1296997770"/>
                        </a:ext>
                      </a:extLst>
                    </a:gridCol>
                    <a:gridCol w="1523041">
                      <a:extLst>
                        <a:ext uri="{9D8B030D-6E8A-4147-A177-3AD203B41FA5}">
                          <a16:colId xmlns:a16="http://schemas.microsoft.com/office/drawing/2014/main" val="4292150049"/>
                        </a:ext>
                      </a:extLst>
                    </a:gridCol>
                    <a:gridCol w="1523041">
                      <a:extLst>
                        <a:ext uri="{9D8B030D-6E8A-4147-A177-3AD203B41FA5}">
                          <a16:colId xmlns:a16="http://schemas.microsoft.com/office/drawing/2014/main" val="4160144022"/>
                        </a:ext>
                      </a:extLst>
                    </a:gridCol>
                    <a:gridCol w="1523041">
                      <a:extLst>
                        <a:ext uri="{9D8B030D-6E8A-4147-A177-3AD203B41FA5}">
                          <a16:colId xmlns:a16="http://schemas.microsoft.com/office/drawing/2014/main" val="2442656409"/>
                        </a:ext>
                      </a:extLst>
                    </a:gridCol>
                    <a:gridCol w="1698394">
                      <a:extLst>
                        <a:ext uri="{9D8B030D-6E8A-4147-A177-3AD203B41FA5}">
                          <a16:colId xmlns:a16="http://schemas.microsoft.com/office/drawing/2014/main" val="3245590020"/>
                        </a:ext>
                      </a:extLst>
                    </a:gridCol>
                  </a:tblGrid>
                  <a:tr h="355119">
                    <a:tc>
                      <a:txBody>
                        <a:bodyPr/>
                        <a:lstStyle/>
                        <a:p>
                          <a:pPr algn="ctr" fontAlgn="ctr"/>
                          <a:r>
                            <a:rPr lang="fr-FR" sz="1200" u="none" strike="noStrike" dirty="0" err="1">
                              <a:effectLst/>
                            </a:rPr>
                            <a:t>Radionuclide</a:t>
                          </a:r>
                          <a:endParaRPr lang="fr-F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kern="1200" dirty="0" err="1" smtClean="0">
                              <a:solidFill>
                                <a:schemeClr val="lt1"/>
                              </a:solidFill>
                              <a:effectLst/>
                              <a:latin typeface="+mn-lt"/>
                              <a:ea typeface="+mn-ea"/>
                              <a:cs typeface="+mn-cs"/>
                            </a:rPr>
                            <a:t>Expected</a:t>
                          </a:r>
                          <a:r>
                            <a:rPr lang="fr-FR" sz="1200" b="1" u="none" strike="noStrike" kern="1200" dirty="0" smtClean="0">
                              <a:solidFill>
                                <a:schemeClr val="lt1"/>
                              </a:solidFill>
                              <a:effectLst/>
                              <a:latin typeface="+mn-lt"/>
                              <a:ea typeface="+mn-ea"/>
                              <a:cs typeface="+mn-cs"/>
                            </a:rPr>
                            <a:t> </a:t>
                          </a:r>
                          <a:r>
                            <a:rPr lang="fr-FR" sz="1200" b="1" u="none" strike="noStrike" kern="1200" dirty="0" err="1" smtClean="0">
                              <a:solidFill>
                                <a:schemeClr val="lt1"/>
                              </a:solidFill>
                              <a:effectLst/>
                              <a:latin typeface="+mn-lt"/>
                              <a:ea typeface="+mn-ea"/>
                              <a:cs typeface="+mn-cs"/>
                            </a:rPr>
                            <a:t>counting</a:t>
                          </a:r>
                          <a:endParaRPr lang="fr-FR" sz="1200" b="1" u="none" strike="noStrike" kern="1200" dirty="0">
                            <a:solidFill>
                              <a:schemeClr val="lt1"/>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u="none" strike="noStrike" dirty="0" smtClean="0">
                              <a:effectLst/>
                            </a:rPr>
                            <a:t>A </a:t>
                          </a:r>
                          <a:r>
                            <a:rPr lang="fr-FR" sz="1200" u="none" strike="noStrike" dirty="0" err="1" smtClean="0">
                              <a:effectLst/>
                            </a:rPr>
                            <a:t>simulated</a:t>
                          </a:r>
                          <a:r>
                            <a:rPr lang="fr-FR" sz="1200" u="none" strike="noStrike" dirty="0" smtClean="0">
                              <a:effectLst/>
                            </a:rPr>
                            <a:t> (</a:t>
                          </a:r>
                          <a:r>
                            <a:rPr lang="fr-FR" sz="1200" u="none" strike="noStrike" dirty="0" err="1" smtClean="0">
                              <a:effectLst/>
                            </a:rPr>
                            <a:t>mBq</a:t>
                          </a:r>
                          <a:r>
                            <a:rPr lang="fr-FR" sz="1200" u="none" strike="noStrike" dirty="0" smtClean="0">
                              <a:effectLst/>
                            </a:rPr>
                            <a:t>)</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smtClean="0">
                              <a:effectLst/>
                            </a:rPr>
                            <a:t>A</a:t>
                          </a:r>
                          <a:r>
                            <a:rPr lang="en-US" sz="1200" u="none" strike="noStrike" baseline="-25000" dirty="0" smtClean="0">
                              <a:effectLst/>
                            </a:rPr>
                            <a:t>ROI</a:t>
                          </a:r>
                          <a:r>
                            <a:rPr lang="en-US" sz="1200" u="none" strike="noStrike" baseline="0" dirty="0" smtClean="0">
                              <a:effectLst/>
                            </a:rPr>
                            <a:t> </a:t>
                          </a:r>
                          <a:r>
                            <a:rPr lang="en-US" sz="1200" u="none" strike="noStrike" baseline="-25000" dirty="0" smtClean="0">
                              <a:effectLst/>
                            </a:rPr>
                            <a:t>method</a:t>
                          </a:r>
                          <a:r>
                            <a:rPr lang="en-US" sz="1200" u="none" strike="noStrike" dirty="0" smtClean="0">
                              <a:effectLst/>
                            </a:rPr>
                            <a:t> (</a:t>
                          </a:r>
                          <a:r>
                            <a:rPr lang="en-US" sz="1200" u="none" strike="noStrike" dirty="0" err="1" smtClean="0">
                              <a:effectLst/>
                            </a:rPr>
                            <a:t>mBq</a:t>
                          </a:r>
                          <a:r>
                            <a:rPr lang="en-US" sz="1200" u="none" strike="noStrike" dirty="0" smtClean="0">
                              <a:effectLst/>
                            </a:rPr>
                            <a:t>)</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smtClean="0">
                              <a:effectLst/>
                            </a:rPr>
                            <a:t>A</a:t>
                          </a:r>
                          <a:r>
                            <a:rPr lang="en-US" sz="1200" u="none" strike="noStrike" baseline="-25000" smtClean="0">
                              <a:effectLst/>
                            </a:rPr>
                            <a:t>spectral unmixing</a:t>
                          </a:r>
                          <a:r>
                            <a:rPr lang="en-US" sz="1200" u="none" strike="noStrike" smtClean="0">
                              <a:effectLst/>
                            </a:rPr>
                            <a:t> (mBq)</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12187405"/>
                      </a:ext>
                    </a:extLst>
                  </a:tr>
                  <a:tr h="0">
                    <a:tc>
                      <a:txBody>
                        <a:bodyPr/>
                        <a:lstStyle/>
                        <a:p>
                          <a:pPr algn="ctr">
                            <a:lnSpc>
                              <a:spcPct val="107000"/>
                            </a:lnSpc>
                            <a:spcAft>
                              <a:spcPts val="0"/>
                            </a:spcAft>
                          </a:pPr>
                          <a:r>
                            <a:rPr lang="fr-FR" sz="1400" b="1" kern="150" baseline="30000" dirty="0">
                              <a:effectLst/>
                            </a:rPr>
                            <a:t>214</a:t>
                          </a:r>
                          <a:r>
                            <a:rPr lang="fr-FR" sz="1400" b="1" kern="150" dirty="0">
                              <a:effectLst/>
                            </a:rPr>
                            <a:t>Bi</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238</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40</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kern="150" dirty="0" smtClean="0">
                              <a:effectLst/>
                            </a:rPr>
                            <a:t>40.7 </a:t>
                          </a:r>
                          <a14:m>
                            <m:oMath xmlns:m="http://schemas.openxmlformats.org/officeDocument/2006/math">
                              <m:r>
                                <a:rPr lang="fr-FR" sz="1400" kern="150">
                                  <a:effectLst/>
                                  <a:latin typeface="Cambria Math" panose="02040503050406030204" pitchFamily="18" charset="0"/>
                                </a:rPr>
                                <m:t>±</m:t>
                              </m:r>
                            </m:oMath>
                          </a14:m>
                          <a:r>
                            <a:rPr lang="fr-FR" sz="1400" kern="150" dirty="0">
                              <a:effectLst/>
                            </a:rPr>
                            <a:t>  </a:t>
                          </a:r>
                          <a:r>
                            <a:rPr lang="fr-FR" sz="1400" kern="150" dirty="0" smtClean="0">
                              <a:effectLst/>
                            </a:rPr>
                            <a:t>6.2</a:t>
                          </a:r>
                          <a:endParaRPr lang="fr-FR" sz="1400"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kern="150" dirty="0" smtClean="0">
                              <a:effectLst/>
                            </a:rPr>
                            <a:t>38.9 </a:t>
                          </a:r>
                          <a14:m>
                            <m:oMath xmlns:m="http://schemas.openxmlformats.org/officeDocument/2006/math">
                              <m:r>
                                <a:rPr lang="fr-FR" sz="1400" kern="150">
                                  <a:effectLst/>
                                  <a:latin typeface="Cambria Math" panose="02040503050406030204" pitchFamily="18" charset="0"/>
                                </a:rPr>
                                <m:t>±</m:t>
                              </m:r>
                            </m:oMath>
                          </a14:m>
                          <a:r>
                            <a:rPr lang="fr-FR" sz="1400" kern="150" dirty="0">
                              <a:effectLst/>
                            </a:rPr>
                            <a:t> </a:t>
                          </a:r>
                          <a:r>
                            <a:rPr lang="fr-FR" sz="1400" kern="150" dirty="0" smtClean="0">
                              <a:effectLst/>
                            </a:rPr>
                            <a:t>4.9</a:t>
                          </a:r>
                          <a:endParaRPr lang="fr-FR" sz="1400" kern="150" dirty="0">
                            <a:effectLst/>
                            <a:latin typeface="Liberation Serif"/>
                            <a:ea typeface="Noto Serif CJK SC"/>
                            <a:cs typeface="Lohit Devanagari"/>
                          </a:endParaRPr>
                        </a:p>
                      </a:txBody>
                      <a:tcPr marL="0" marR="0" marT="0" marB="0"/>
                    </a:tc>
                    <a:extLst>
                      <a:ext uri="{0D108BD9-81ED-4DB2-BD59-A6C34878D82A}">
                        <a16:rowId xmlns:a16="http://schemas.microsoft.com/office/drawing/2014/main" val="2526323366"/>
                      </a:ext>
                    </a:extLst>
                  </a:tr>
                  <a:tr h="0">
                    <a:tc>
                      <a:txBody>
                        <a:bodyPr/>
                        <a:lstStyle/>
                        <a:p>
                          <a:pPr algn="ctr">
                            <a:lnSpc>
                              <a:spcPct val="107000"/>
                            </a:lnSpc>
                            <a:spcAft>
                              <a:spcPts val="0"/>
                            </a:spcAft>
                          </a:pPr>
                          <a:r>
                            <a:rPr lang="fr-FR" sz="1400" b="1" kern="150" baseline="30000">
                              <a:effectLst/>
                            </a:rPr>
                            <a:t>214</a:t>
                          </a:r>
                          <a:r>
                            <a:rPr lang="fr-FR" sz="1400" b="1" kern="150">
                              <a:effectLst/>
                            </a:rPr>
                            <a:t>Pb</a:t>
                          </a:r>
                          <a:endParaRPr lang="fr-FR" sz="1400" b="1" kern="15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316</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40</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kern="150" dirty="0" smtClean="0">
                              <a:effectLst/>
                            </a:rPr>
                            <a:t>41.2 </a:t>
                          </a:r>
                          <a14:m>
                            <m:oMath xmlns:m="http://schemas.openxmlformats.org/officeDocument/2006/math">
                              <m:r>
                                <a:rPr lang="fr-FR" sz="1400" kern="150">
                                  <a:effectLst/>
                                  <a:latin typeface="Cambria Math" panose="02040503050406030204" pitchFamily="18" charset="0"/>
                                </a:rPr>
                                <m:t>±</m:t>
                              </m:r>
                            </m:oMath>
                          </a14:m>
                          <a:r>
                            <a:rPr lang="fr-FR" sz="1400" kern="150" dirty="0">
                              <a:effectLst/>
                            </a:rPr>
                            <a:t> </a:t>
                          </a:r>
                          <a:r>
                            <a:rPr lang="fr-FR" sz="1400" kern="150" dirty="0" smtClean="0">
                              <a:effectLst/>
                            </a:rPr>
                            <a:t>5.7</a:t>
                          </a:r>
                          <a:endParaRPr lang="fr-FR" sz="1400"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kern="150" dirty="0" smtClean="0">
                              <a:effectLst/>
                            </a:rPr>
                            <a:t>39.3 </a:t>
                          </a:r>
                          <a14:m>
                            <m:oMath xmlns:m="http://schemas.openxmlformats.org/officeDocument/2006/math">
                              <m:r>
                                <a:rPr lang="fr-FR" sz="1400" kern="150">
                                  <a:effectLst/>
                                  <a:latin typeface="Cambria Math" panose="02040503050406030204" pitchFamily="18" charset="0"/>
                                </a:rPr>
                                <m:t>±</m:t>
                              </m:r>
                            </m:oMath>
                          </a14:m>
                          <a:r>
                            <a:rPr lang="fr-FR" sz="1400" kern="150" dirty="0">
                              <a:effectLst/>
                            </a:rPr>
                            <a:t> </a:t>
                          </a:r>
                          <a:r>
                            <a:rPr lang="fr-FR" sz="1400" kern="150" dirty="0" smtClean="0">
                              <a:effectLst/>
                            </a:rPr>
                            <a:t>3.4</a:t>
                          </a:r>
                          <a:endParaRPr lang="fr-FR" sz="1400" kern="150" dirty="0">
                            <a:effectLst/>
                            <a:latin typeface="Liberation Serif"/>
                            <a:ea typeface="Noto Serif CJK SC"/>
                            <a:cs typeface="Lohit Devanagari"/>
                          </a:endParaRPr>
                        </a:p>
                      </a:txBody>
                      <a:tcPr marL="0" marR="0" marT="0" marB="0"/>
                    </a:tc>
                    <a:extLst>
                      <a:ext uri="{0D108BD9-81ED-4DB2-BD59-A6C34878D82A}">
                        <a16:rowId xmlns:a16="http://schemas.microsoft.com/office/drawing/2014/main" val="4262144744"/>
                      </a:ext>
                    </a:extLst>
                  </a:tr>
                  <a:tr h="0">
                    <a:tc>
                      <a:txBody>
                        <a:bodyPr/>
                        <a:lstStyle/>
                        <a:p>
                          <a:pPr algn="ctr">
                            <a:lnSpc>
                              <a:spcPct val="107000"/>
                            </a:lnSpc>
                            <a:spcAft>
                              <a:spcPts val="0"/>
                            </a:spcAft>
                          </a:pPr>
                          <a:r>
                            <a:rPr lang="fr-FR" sz="1400" b="1" kern="150" baseline="30000" dirty="0">
                              <a:effectLst/>
                            </a:rPr>
                            <a:t>135</a:t>
                          </a:r>
                          <a:r>
                            <a:rPr lang="fr-FR" sz="1400" b="1" kern="150" dirty="0">
                              <a:effectLst/>
                            </a:rPr>
                            <a:t>Xe</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1666</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171</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kern="150" dirty="0" smtClean="0">
                              <a:effectLst/>
                            </a:rPr>
                            <a:t>170.5 </a:t>
                          </a:r>
                          <a14:m>
                            <m:oMath xmlns:m="http://schemas.openxmlformats.org/officeDocument/2006/math">
                              <m:r>
                                <a:rPr lang="fr-FR" sz="1400" kern="150">
                                  <a:effectLst/>
                                  <a:latin typeface="Cambria Math" panose="02040503050406030204" pitchFamily="18" charset="0"/>
                                </a:rPr>
                                <m:t>±</m:t>
                              </m:r>
                            </m:oMath>
                          </a14:m>
                          <a:r>
                            <a:rPr lang="fr-FR" sz="1400" kern="150" dirty="0">
                              <a:effectLst/>
                            </a:rPr>
                            <a:t> </a:t>
                          </a:r>
                          <a:r>
                            <a:rPr lang="fr-FR" sz="1400" kern="150" dirty="0" smtClean="0">
                              <a:effectLst/>
                            </a:rPr>
                            <a:t>3.8</a:t>
                          </a:r>
                          <a:endParaRPr lang="fr-FR" sz="1400"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kern="150" dirty="0" smtClean="0">
                              <a:effectLst/>
                            </a:rPr>
                            <a:t>169.9 </a:t>
                          </a:r>
                          <a14:m>
                            <m:oMath xmlns:m="http://schemas.openxmlformats.org/officeDocument/2006/math">
                              <m:r>
                                <a:rPr lang="fr-FR" sz="1400" kern="150">
                                  <a:effectLst/>
                                  <a:latin typeface="Cambria Math" panose="02040503050406030204" pitchFamily="18" charset="0"/>
                                </a:rPr>
                                <m:t>±</m:t>
                              </m:r>
                            </m:oMath>
                          </a14:m>
                          <a:r>
                            <a:rPr lang="fr-FR" sz="1400" kern="150" dirty="0">
                              <a:effectLst/>
                            </a:rPr>
                            <a:t> </a:t>
                          </a:r>
                          <a:r>
                            <a:rPr lang="fr-FR" sz="1400" kern="150" dirty="0" smtClean="0">
                              <a:effectLst/>
                            </a:rPr>
                            <a:t>3.4</a:t>
                          </a:r>
                          <a:endParaRPr lang="fr-FR" sz="1400" kern="150" dirty="0">
                            <a:effectLst/>
                            <a:latin typeface="Liberation Serif"/>
                            <a:ea typeface="Noto Serif CJK SC"/>
                            <a:cs typeface="Lohit Devanagari"/>
                          </a:endParaRPr>
                        </a:p>
                      </a:txBody>
                      <a:tcPr marL="0" marR="0" marT="0" marB="0"/>
                    </a:tc>
                    <a:extLst>
                      <a:ext uri="{0D108BD9-81ED-4DB2-BD59-A6C34878D82A}">
                        <a16:rowId xmlns:a16="http://schemas.microsoft.com/office/drawing/2014/main" val="2272589151"/>
                      </a:ext>
                    </a:extLst>
                  </a:tr>
                  <a:tr h="0">
                    <a:tc>
                      <a:txBody>
                        <a:bodyPr/>
                        <a:lstStyle/>
                        <a:p>
                          <a:pPr algn="ctr">
                            <a:lnSpc>
                              <a:spcPct val="107000"/>
                            </a:lnSpc>
                            <a:spcAft>
                              <a:spcPts val="0"/>
                            </a:spcAft>
                          </a:pPr>
                          <a:r>
                            <a:rPr lang="fr-FR" sz="1400" b="1" kern="150" baseline="30000">
                              <a:effectLst/>
                            </a:rPr>
                            <a:t>133</a:t>
                          </a:r>
                          <a:r>
                            <a:rPr lang="fr-FR" sz="1400" b="1" kern="150">
                              <a:effectLst/>
                            </a:rPr>
                            <a:t>Xe</a:t>
                          </a:r>
                          <a:endParaRPr lang="fr-FR" sz="1400" b="1" kern="15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51</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a:effectLst/>
                            </a:rPr>
                            <a:t>20</a:t>
                          </a:r>
                          <a:endParaRPr lang="fr-FR" sz="1400" b="1" kern="15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kern="150" dirty="0" smtClean="0">
                              <a:effectLst/>
                            </a:rPr>
                            <a:t>17.8 </a:t>
                          </a:r>
                          <a14:m>
                            <m:oMath xmlns:m="http://schemas.openxmlformats.org/officeDocument/2006/math">
                              <m:r>
                                <a:rPr lang="fr-FR" sz="1400" kern="150">
                                  <a:effectLst/>
                                  <a:latin typeface="Cambria Math" panose="02040503050406030204" pitchFamily="18" charset="0"/>
                                </a:rPr>
                                <m:t>±</m:t>
                              </m:r>
                            </m:oMath>
                          </a14:m>
                          <a:r>
                            <a:rPr lang="fr-FR" sz="1400" kern="150" dirty="0">
                              <a:effectLst/>
                            </a:rPr>
                            <a:t> </a:t>
                          </a:r>
                          <a:r>
                            <a:rPr lang="fr-FR" sz="1400" kern="150" dirty="0" smtClean="0">
                              <a:effectLst/>
                            </a:rPr>
                            <a:t>13.5</a:t>
                          </a:r>
                          <a:endParaRPr lang="fr-FR" sz="1400"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kern="150" dirty="0" smtClean="0">
                              <a:effectLst/>
                            </a:rPr>
                            <a:t>21.0 </a:t>
                          </a:r>
                          <a14:m>
                            <m:oMath xmlns:m="http://schemas.openxmlformats.org/officeDocument/2006/math">
                              <m:r>
                                <a:rPr lang="fr-FR" sz="1400" kern="150">
                                  <a:effectLst/>
                                  <a:latin typeface="Cambria Math" panose="02040503050406030204" pitchFamily="18" charset="0"/>
                                </a:rPr>
                                <m:t>±</m:t>
                              </m:r>
                            </m:oMath>
                          </a14:m>
                          <a:r>
                            <a:rPr lang="fr-FR" sz="1400" kern="150" dirty="0">
                              <a:effectLst/>
                            </a:rPr>
                            <a:t> </a:t>
                          </a:r>
                          <a:r>
                            <a:rPr lang="fr-FR" sz="1400" kern="150" dirty="0" smtClean="0">
                              <a:effectLst/>
                            </a:rPr>
                            <a:t>6.2</a:t>
                          </a:r>
                          <a:endParaRPr lang="fr-FR" sz="1400" kern="150" dirty="0">
                            <a:effectLst/>
                            <a:latin typeface="Liberation Serif"/>
                            <a:ea typeface="Noto Serif CJK SC"/>
                            <a:cs typeface="Lohit Devanagari"/>
                          </a:endParaRPr>
                        </a:p>
                      </a:txBody>
                      <a:tcPr marL="0" marR="0" marT="0" marB="0"/>
                    </a:tc>
                    <a:extLst>
                      <a:ext uri="{0D108BD9-81ED-4DB2-BD59-A6C34878D82A}">
                        <a16:rowId xmlns:a16="http://schemas.microsoft.com/office/drawing/2014/main" val="2031304845"/>
                      </a:ext>
                    </a:extLst>
                  </a:tr>
                  <a:tr h="0">
                    <a:tc>
                      <a:txBody>
                        <a:bodyPr/>
                        <a:lstStyle/>
                        <a:p>
                          <a:pPr algn="ctr">
                            <a:lnSpc>
                              <a:spcPct val="107000"/>
                            </a:lnSpc>
                            <a:spcAft>
                              <a:spcPts val="0"/>
                            </a:spcAft>
                          </a:pPr>
                          <a:r>
                            <a:rPr lang="fr-FR" sz="1400" b="1" kern="150" baseline="30000">
                              <a:effectLst/>
                            </a:rPr>
                            <a:t>133m</a:t>
                          </a:r>
                          <a:r>
                            <a:rPr lang="fr-FR" sz="1400" b="1" kern="150">
                              <a:effectLst/>
                            </a:rPr>
                            <a:t>Xe</a:t>
                          </a:r>
                          <a:endParaRPr lang="fr-FR" sz="1400" b="1" kern="15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79</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28</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kern="150" dirty="0" smtClean="0">
                              <a:effectLst/>
                            </a:rPr>
                            <a:t>28.5 </a:t>
                          </a:r>
                          <a14:m>
                            <m:oMath xmlns:m="http://schemas.openxmlformats.org/officeDocument/2006/math">
                              <m:r>
                                <a:rPr lang="fr-FR" sz="1400" kern="150">
                                  <a:effectLst/>
                                  <a:latin typeface="Cambria Math" panose="02040503050406030204" pitchFamily="18" charset="0"/>
                                </a:rPr>
                                <m:t>±</m:t>
                              </m:r>
                            </m:oMath>
                          </a14:m>
                          <a:r>
                            <a:rPr lang="fr-FR" sz="1400" kern="150" dirty="0">
                              <a:effectLst/>
                            </a:rPr>
                            <a:t> </a:t>
                          </a:r>
                          <a:r>
                            <a:rPr lang="fr-FR" sz="1400" kern="150" dirty="0" smtClean="0">
                              <a:effectLst/>
                            </a:rPr>
                            <a:t>3.4</a:t>
                          </a:r>
                          <a:endParaRPr lang="fr-FR" sz="1400"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kern="150" dirty="0" smtClean="0">
                              <a:effectLst/>
                            </a:rPr>
                            <a:t>28.0 </a:t>
                          </a:r>
                          <a14:m>
                            <m:oMath xmlns:m="http://schemas.openxmlformats.org/officeDocument/2006/math">
                              <m:r>
                                <a:rPr lang="fr-FR" sz="1400" kern="150">
                                  <a:effectLst/>
                                  <a:latin typeface="Cambria Math" panose="02040503050406030204" pitchFamily="18" charset="0"/>
                                </a:rPr>
                                <m:t>±</m:t>
                              </m:r>
                            </m:oMath>
                          </a14:m>
                          <a:r>
                            <a:rPr lang="fr-FR" sz="1400" kern="150" dirty="0">
                              <a:effectLst/>
                            </a:rPr>
                            <a:t> </a:t>
                          </a:r>
                          <a:r>
                            <a:rPr lang="fr-FR" sz="1400" kern="150" dirty="0" smtClean="0">
                              <a:effectLst/>
                            </a:rPr>
                            <a:t>2.5</a:t>
                          </a:r>
                          <a:endParaRPr lang="fr-FR" sz="1400" kern="150" dirty="0">
                            <a:effectLst/>
                            <a:latin typeface="Liberation Serif"/>
                            <a:ea typeface="Noto Serif CJK SC"/>
                            <a:cs typeface="Lohit Devanagari"/>
                          </a:endParaRPr>
                        </a:p>
                      </a:txBody>
                      <a:tcPr marL="0" marR="0" marT="0" marB="0"/>
                    </a:tc>
                    <a:extLst>
                      <a:ext uri="{0D108BD9-81ED-4DB2-BD59-A6C34878D82A}">
                        <a16:rowId xmlns:a16="http://schemas.microsoft.com/office/drawing/2014/main" val="1270371066"/>
                      </a:ext>
                    </a:extLst>
                  </a:tr>
                  <a:tr h="0">
                    <a:tc>
                      <a:txBody>
                        <a:bodyPr/>
                        <a:lstStyle/>
                        <a:p>
                          <a:pPr algn="ctr">
                            <a:lnSpc>
                              <a:spcPct val="107000"/>
                            </a:lnSpc>
                            <a:spcAft>
                              <a:spcPts val="0"/>
                            </a:spcAft>
                          </a:pPr>
                          <a:r>
                            <a:rPr lang="fr-FR" sz="1400" b="1" kern="150" baseline="30000">
                              <a:effectLst/>
                            </a:rPr>
                            <a:t>131m</a:t>
                          </a:r>
                          <a:r>
                            <a:rPr lang="fr-FR" sz="1400" b="1" kern="150">
                              <a:effectLst/>
                            </a:rPr>
                            <a:t>Xe</a:t>
                          </a:r>
                          <a:endParaRPr lang="fr-FR" sz="1400" b="1" kern="15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a:effectLst/>
                            </a:rPr>
                            <a:t>12</a:t>
                          </a:r>
                          <a:endParaRPr lang="fr-FR" sz="1400" b="1" kern="15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6</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kern="150" dirty="0" smtClean="0">
                              <a:effectLst/>
                            </a:rPr>
                            <a:t>5.8 </a:t>
                          </a:r>
                          <a14:m>
                            <m:oMath xmlns:m="http://schemas.openxmlformats.org/officeDocument/2006/math">
                              <m:r>
                                <a:rPr lang="fr-FR" sz="1400" kern="150">
                                  <a:effectLst/>
                                  <a:latin typeface="Cambria Math" panose="02040503050406030204" pitchFamily="18" charset="0"/>
                                </a:rPr>
                                <m:t>±</m:t>
                              </m:r>
                            </m:oMath>
                          </a14:m>
                          <a:r>
                            <a:rPr lang="fr-FR" sz="1400" kern="150" dirty="0">
                              <a:effectLst/>
                            </a:rPr>
                            <a:t> </a:t>
                          </a:r>
                          <a:r>
                            <a:rPr lang="fr-FR" sz="1400" kern="150" dirty="0" smtClean="0">
                              <a:effectLst/>
                            </a:rPr>
                            <a:t>3.4</a:t>
                          </a:r>
                          <a:endParaRPr lang="fr-FR" sz="1400"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kern="150" dirty="0" smtClean="0">
                              <a:effectLst/>
                            </a:rPr>
                            <a:t>5.6 </a:t>
                          </a:r>
                          <a14:m>
                            <m:oMath xmlns:m="http://schemas.openxmlformats.org/officeDocument/2006/math">
                              <m:r>
                                <a:rPr lang="fr-FR" sz="1400" kern="150">
                                  <a:effectLst/>
                                  <a:latin typeface="Cambria Math" panose="02040503050406030204" pitchFamily="18" charset="0"/>
                                </a:rPr>
                                <m:t>±</m:t>
                              </m:r>
                            </m:oMath>
                          </a14:m>
                          <a:r>
                            <a:rPr lang="fr-FR" sz="1400" kern="150" dirty="0">
                              <a:effectLst/>
                            </a:rPr>
                            <a:t> </a:t>
                          </a:r>
                          <a:r>
                            <a:rPr lang="fr-FR" sz="1400" kern="150" dirty="0" smtClean="0">
                              <a:effectLst/>
                            </a:rPr>
                            <a:t>1.8</a:t>
                          </a:r>
                          <a:endParaRPr lang="fr-FR" sz="1400" kern="150" dirty="0">
                            <a:effectLst/>
                            <a:latin typeface="Liberation Serif"/>
                            <a:ea typeface="Noto Serif CJK SC"/>
                            <a:cs typeface="Lohit Devanagari"/>
                          </a:endParaRPr>
                        </a:p>
                      </a:txBody>
                      <a:tcPr marL="0" marR="0" marT="0" marB="0"/>
                    </a:tc>
                    <a:extLst>
                      <a:ext uri="{0D108BD9-81ED-4DB2-BD59-A6C34878D82A}">
                        <a16:rowId xmlns:a16="http://schemas.microsoft.com/office/drawing/2014/main" val="656696502"/>
                      </a:ext>
                    </a:extLst>
                  </a:tr>
                </a:tbl>
              </a:graphicData>
            </a:graphic>
          </p:graphicFrame>
        </mc:Choice>
        <mc:Fallback xmlns="">
          <p:graphicFrame>
            <p:nvGraphicFramePr>
              <p:cNvPr id="9" name="Tableau 8"/>
              <p:cNvGraphicFramePr>
                <a:graphicFrameLocks noGrp="1"/>
              </p:cNvGraphicFramePr>
              <p:nvPr>
                <p:extLst>
                  <p:ext uri="{D42A27DB-BD31-4B8C-83A1-F6EECF244321}">
                    <p14:modId xmlns:p14="http://schemas.microsoft.com/office/powerpoint/2010/main" val="3698480106"/>
                  </p:ext>
                </p:extLst>
              </p:nvPr>
            </p:nvGraphicFramePr>
            <p:xfrm>
              <a:off x="1577276" y="1492933"/>
              <a:ext cx="7790558" cy="1724817"/>
            </p:xfrm>
            <a:graphic>
              <a:graphicData uri="http://schemas.openxmlformats.org/drawingml/2006/table">
                <a:tbl>
                  <a:tblPr firstRow="1" bandRow="1">
                    <a:tableStyleId>{5C22544A-7EE6-4342-B048-85BDC9FD1C3A}</a:tableStyleId>
                  </a:tblPr>
                  <a:tblGrid>
                    <a:gridCol w="1523041">
                      <a:extLst>
                        <a:ext uri="{9D8B030D-6E8A-4147-A177-3AD203B41FA5}">
                          <a16:colId xmlns:a16="http://schemas.microsoft.com/office/drawing/2014/main" val="1296997770"/>
                        </a:ext>
                      </a:extLst>
                    </a:gridCol>
                    <a:gridCol w="1523041">
                      <a:extLst>
                        <a:ext uri="{9D8B030D-6E8A-4147-A177-3AD203B41FA5}">
                          <a16:colId xmlns:a16="http://schemas.microsoft.com/office/drawing/2014/main" val="4292150049"/>
                        </a:ext>
                      </a:extLst>
                    </a:gridCol>
                    <a:gridCol w="1523041">
                      <a:extLst>
                        <a:ext uri="{9D8B030D-6E8A-4147-A177-3AD203B41FA5}">
                          <a16:colId xmlns:a16="http://schemas.microsoft.com/office/drawing/2014/main" val="4160144022"/>
                        </a:ext>
                      </a:extLst>
                    </a:gridCol>
                    <a:gridCol w="1523041">
                      <a:extLst>
                        <a:ext uri="{9D8B030D-6E8A-4147-A177-3AD203B41FA5}">
                          <a16:colId xmlns:a16="http://schemas.microsoft.com/office/drawing/2014/main" val="2442656409"/>
                        </a:ext>
                      </a:extLst>
                    </a:gridCol>
                    <a:gridCol w="1698394">
                      <a:extLst>
                        <a:ext uri="{9D8B030D-6E8A-4147-A177-3AD203B41FA5}">
                          <a16:colId xmlns:a16="http://schemas.microsoft.com/office/drawing/2014/main" val="3245590020"/>
                        </a:ext>
                      </a:extLst>
                    </a:gridCol>
                  </a:tblGrid>
                  <a:tr h="355119">
                    <a:tc>
                      <a:txBody>
                        <a:bodyPr/>
                        <a:lstStyle/>
                        <a:p>
                          <a:pPr algn="ctr" fontAlgn="ctr"/>
                          <a:r>
                            <a:rPr lang="fr-FR" sz="1200" u="none" strike="noStrike" dirty="0" err="1">
                              <a:effectLst/>
                            </a:rPr>
                            <a:t>Radionuclide</a:t>
                          </a:r>
                          <a:endParaRPr lang="fr-F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kern="1200" dirty="0" err="1" smtClean="0">
                              <a:solidFill>
                                <a:schemeClr val="lt1"/>
                              </a:solidFill>
                              <a:effectLst/>
                              <a:latin typeface="+mn-lt"/>
                              <a:ea typeface="+mn-ea"/>
                              <a:cs typeface="+mn-cs"/>
                            </a:rPr>
                            <a:t>Expected</a:t>
                          </a:r>
                          <a:r>
                            <a:rPr lang="fr-FR" sz="1200" b="1" u="none" strike="noStrike" kern="1200" dirty="0" smtClean="0">
                              <a:solidFill>
                                <a:schemeClr val="lt1"/>
                              </a:solidFill>
                              <a:effectLst/>
                              <a:latin typeface="+mn-lt"/>
                              <a:ea typeface="+mn-ea"/>
                              <a:cs typeface="+mn-cs"/>
                            </a:rPr>
                            <a:t> </a:t>
                          </a:r>
                          <a:r>
                            <a:rPr lang="fr-FR" sz="1200" b="1" u="none" strike="noStrike" kern="1200" dirty="0" err="1" smtClean="0">
                              <a:solidFill>
                                <a:schemeClr val="lt1"/>
                              </a:solidFill>
                              <a:effectLst/>
                              <a:latin typeface="+mn-lt"/>
                              <a:ea typeface="+mn-ea"/>
                              <a:cs typeface="+mn-cs"/>
                            </a:rPr>
                            <a:t>counting</a:t>
                          </a:r>
                          <a:endParaRPr lang="fr-FR" sz="1200" b="1" u="none" strike="noStrike" kern="1200" dirty="0">
                            <a:solidFill>
                              <a:schemeClr val="lt1"/>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u="none" strike="noStrike" dirty="0" smtClean="0">
                              <a:effectLst/>
                            </a:rPr>
                            <a:t>A </a:t>
                          </a:r>
                          <a:r>
                            <a:rPr lang="fr-FR" sz="1200" u="none" strike="noStrike" dirty="0" err="1" smtClean="0">
                              <a:effectLst/>
                            </a:rPr>
                            <a:t>simulated</a:t>
                          </a:r>
                          <a:r>
                            <a:rPr lang="fr-FR" sz="1200" u="none" strike="noStrike" dirty="0" smtClean="0">
                              <a:effectLst/>
                            </a:rPr>
                            <a:t> (</a:t>
                          </a:r>
                          <a:r>
                            <a:rPr lang="fr-FR" sz="1200" u="none" strike="noStrike" dirty="0" err="1" smtClean="0">
                              <a:effectLst/>
                            </a:rPr>
                            <a:t>mBq</a:t>
                          </a:r>
                          <a:r>
                            <a:rPr lang="fr-FR" sz="1200" u="none" strike="noStrike" dirty="0" smtClean="0">
                              <a:effectLst/>
                            </a:rPr>
                            <a:t>)</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smtClean="0">
                              <a:effectLst/>
                            </a:rPr>
                            <a:t>A</a:t>
                          </a:r>
                          <a:r>
                            <a:rPr lang="en-US" sz="1200" u="none" strike="noStrike" baseline="-25000" dirty="0" smtClean="0">
                              <a:effectLst/>
                            </a:rPr>
                            <a:t>ROI</a:t>
                          </a:r>
                          <a:r>
                            <a:rPr lang="en-US" sz="1200" u="none" strike="noStrike" baseline="0" dirty="0" smtClean="0">
                              <a:effectLst/>
                            </a:rPr>
                            <a:t> </a:t>
                          </a:r>
                          <a:r>
                            <a:rPr lang="en-US" sz="1200" u="none" strike="noStrike" baseline="-25000" dirty="0" smtClean="0">
                              <a:effectLst/>
                            </a:rPr>
                            <a:t>method</a:t>
                          </a:r>
                          <a:r>
                            <a:rPr lang="en-US" sz="1200" u="none" strike="noStrike" dirty="0" smtClean="0">
                              <a:effectLst/>
                            </a:rPr>
                            <a:t> (</a:t>
                          </a:r>
                          <a:r>
                            <a:rPr lang="en-US" sz="1200" u="none" strike="noStrike" dirty="0" err="1" smtClean="0">
                              <a:effectLst/>
                            </a:rPr>
                            <a:t>mBq</a:t>
                          </a:r>
                          <a:r>
                            <a:rPr lang="en-US" sz="1200" u="none" strike="noStrike" dirty="0" smtClean="0">
                              <a:effectLst/>
                            </a:rPr>
                            <a:t>)</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smtClean="0">
                              <a:effectLst/>
                            </a:rPr>
                            <a:t>A</a:t>
                          </a:r>
                          <a:r>
                            <a:rPr lang="en-US" sz="1200" u="none" strike="noStrike" baseline="-25000" smtClean="0">
                              <a:effectLst/>
                            </a:rPr>
                            <a:t>spectral unmixing</a:t>
                          </a:r>
                          <a:r>
                            <a:rPr lang="en-US" sz="1200" u="none" strike="noStrike" smtClean="0">
                              <a:effectLst/>
                            </a:rPr>
                            <a:t> (mBq)</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12187405"/>
                      </a:ext>
                    </a:extLst>
                  </a:tr>
                  <a:tr h="228283">
                    <a:tc>
                      <a:txBody>
                        <a:bodyPr/>
                        <a:lstStyle/>
                        <a:p>
                          <a:pPr algn="ctr">
                            <a:lnSpc>
                              <a:spcPct val="107000"/>
                            </a:lnSpc>
                            <a:spcAft>
                              <a:spcPts val="0"/>
                            </a:spcAft>
                          </a:pPr>
                          <a:r>
                            <a:rPr lang="fr-FR" sz="1400" b="1" kern="150" baseline="30000" dirty="0">
                              <a:effectLst/>
                            </a:rPr>
                            <a:t>214</a:t>
                          </a:r>
                          <a:r>
                            <a:rPr lang="fr-FR" sz="1400" b="1" kern="150" dirty="0">
                              <a:effectLst/>
                            </a:rPr>
                            <a:t>Bi</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238</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40</a:t>
                          </a:r>
                          <a:endParaRPr lang="fr-FR" sz="1400" b="1" kern="150" dirty="0">
                            <a:effectLst/>
                            <a:latin typeface="Liberation Serif"/>
                            <a:ea typeface="Noto Serif CJK SC"/>
                            <a:cs typeface="Lohit Devanagari"/>
                          </a:endParaRPr>
                        </a:p>
                      </a:txBody>
                      <a:tcPr marL="0" marR="0" marT="0" marB="0"/>
                    </a:tc>
                    <a:tc>
                      <a:txBody>
                        <a:bodyPr/>
                        <a:lstStyle/>
                        <a:p>
                          <a:endParaRPr lang="fr-FR"/>
                        </a:p>
                      </a:txBody>
                      <a:tcPr marL="0" marR="0" marT="0" marB="0">
                        <a:blipFill>
                          <a:blip r:embed="rId5"/>
                          <a:stretch>
                            <a:fillRect l="-300400" t="-155263" r="-113200" b="-536842"/>
                          </a:stretch>
                        </a:blipFill>
                      </a:tcPr>
                    </a:tc>
                    <a:tc>
                      <a:txBody>
                        <a:bodyPr/>
                        <a:lstStyle/>
                        <a:p>
                          <a:endParaRPr lang="fr-FR"/>
                        </a:p>
                      </a:txBody>
                      <a:tcPr marL="0" marR="0" marT="0" marB="0">
                        <a:blipFill>
                          <a:blip r:embed="rId5"/>
                          <a:stretch>
                            <a:fillRect l="-358781" t="-155263" r="-1434" b="-536842"/>
                          </a:stretch>
                        </a:blipFill>
                      </a:tcPr>
                    </a:tc>
                    <a:extLst>
                      <a:ext uri="{0D108BD9-81ED-4DB2-BD59-A6C34878D82A}">
                        <a16:rowId xmlns:a16="http://schemas.microsoft.com/office/drawing/2014/main" val="2526323366"/>
                      </a:ext>
                    </a:extLst>
                  </a:tr>
                  <a:tr h="228283">
                    <a:tc>
                      <a:txBody>
                        <a:bodyPr/>
                        <a:lstStyle/>
                        <a:p>
                          <a:pPr algn="ctr">
                            <a:lnSpc>
                              <a:spcPct val="107000"/>
                            </a:lnSpc>
                            <a:spcAft>
                              <a:spcPts val="0"/>
                            </a:spcAft>
                          </a:pPr>
                          <a:r>
                            <a:rPr lang="fr-FR" sz="1400" b="1" kern="150" baseline="30000">
                              <a:effectLst/>
                            </a:rPr>
                            <a:t>214</a:t>
                          </a:r>
                          <a:r>
                            <a:rPr lang="fr-FR" sz="1400" b="1" kern="150">
                              <a:effectLst/>
                            </a:rPr>
                            <a:t>Pb</a:t>
                          </a:r>
                          <a:endParaRPr lang="fr-FR" sz="1400" b="1" kern="15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316</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40</a:t>
                          </a:r>
                          <a:endParaRPr lang="fr-FR" sz="1400" b="1" kern="150" dirty="0">
                            <a:effectLst/>
                            <a:latin typeface="Liberation Serif"/>
                            <a:ea typeface="Noto Serif CJK SC"/>
                            <a:cs typeface="Lohit Devanagari"/>
                          </a:endParaRPr>
                        </a:p>
                      </a:txBody>
                      <a:tcPr marL="0" marR="0" marT="0" marB="0"/>
                    </a:tc>
                    <a:tc>
                      <a:txBody>
                        <a:bodyPr/>
                        <a:lstStyle/>
                        <a:p>
                          <a:endParaRPr lang="fr-FR"/>
                        </a:p>
                      </a:txBody>
                      <a:tcPr marL="0" marR="0" marT="0" marB="0">
                        <a:blipFill>
                          <a:blip r:embed="rId5"/>
                          <a:stretch>
                            <a:fillRect l="-300400" t="-255263" r="-113200" b="-436842"/>
                          </a:stretch>
                        </a:blipFill>
                      </a:tcPr>
                    </a:tc>
                    <a:tc>
                      <a:txBody>
                        <a:bodyPr/>
                        <a:lstStyle/>
                        <a:p>
                          <a:endParaRPr lang="fr-FR"/>
                        </a:p>
                      </a:txBody>
                      <a:tcPr marL="0" marR="0" marT="0" marB="0">
                        <a:blipFill>
                          <a:blip r:embed="rId5"/>
                          <a:stretch>
                            <a:fillRect l="-358781" t="-255263" r="-1434" b="-436842"/>
                          </a:stretch>
                        </a:blipFill>
                      </a:tcPr>
                    </a:tc>
                    <a:extLst>
                      <a:ext uri="{0D108BD9-81ED-4DB2-BD59-A6C34878D82A}">
                        <a16:rowId xmlns:a16="http://schemas.microsoft.com/office/drawing/2014/main" val="4262144744"/>
                      </a:ext>
                    </a:extLst>
                  </a:tr>
                  <a:tr h="228283">
                    <a:tc>
                      <a:txBody>
                        <a:bodyPr/>
                        <a:lstStyle/>
                        <a:p>
                          <a:pPr algn="ctr">
                            <a:lnSpc>
                              <a:spcPct val="107000"/>
                            </a:lnSpc>
                            <a:spcAft>
                              <a:spcPts val="0"/>
                            </a:spcAft>
                          </a:pPr>
                          <a:r>
                            <a:rPr lang="fr-FR" sz="1400" b="1" kern="150" baseline="30000" dirty="0">
                              <a:effectLst/>
                            </a:rPr>
                            <a:t>135</a:t>
                          </a:r>
                          <a:r>
                            <a:rPr lang="fr-FR" sz="1400" b="1" kern="150" dirty="0">
                              <a:effectLst/>
                            </a:rPr>
                            <a:t>Xe</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1666</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171</a:t>
                          </a:r>
                          <a:endParaRPr lang="fr-FR" sz="1400" b="1" kern="150" dirty="0">
                            <a:effectLst/>
                            <a:latin typeface="Liberation Serif"/>
                            <a:ea typeface="Noto Serif CJK SC"/>
                            <a:cs typeface="Lohit Devanagari"/>
                          </a:endParaRPr>
                        </a:p>
                      </a:txBody>
                      <a:tcPr marL="0" marR="0" marT="0" marB="0"/>
                    </a:tc>
                    <a:tc>
                      <a:txBody>
                        <a:bodyPr/>
                        <a:lstStyle/>
                        <a:p>
                          <a:endParaRPr lang="fr-FR"/>
                        </a:p>
                      </a:txBody>
                      <a:tcPr marL="0" marR="0" marT="0" marB="0">
                        <a:blipFill>
                          <a:blip r:embed="rId5"/>
                          <a:stretch>
                            <a:fillRect l="-300400" t="-364865" r="-113200" b="-348649"/>
                          </a:stretch>
                        </a:blipFill>
                      </a:tcPr>
                    </a:tc>
                    <a:tc>
                      <a:txBody>
                        <a:bodyPr/>
                        <a:lstStyle/>
                        <a:p>
                          <a:endParaRPr lang="fr-FR"/>
                        </a:p>
                      </a:txBody>
                      <a:tcPr marL="0" marR="0" marT="0" marB="0">
                        <a:blipFill>
                          <a:blip r:embed="rId5"/>
                          <a:stretch>
                            <a:fillRect l="-358781" t="-364865" r="-1434" b="-348649"/>
                          </a:stretch>
                        </a:blipFill>
                      </a:tcPr>
                    </a:tc>
                    <a:extLst>
                      <a:ext uri="{0D108BD9-81ED-4DB2-BD59-A6C34878D82A}">
                        <a16:rowId xmlns:a16="http://schemas.microsoft.com/office/drawing/2014/main" val="2272589151"/>
                      </a:ext>
                    </a:extLst>
                  </a:tr>
                  <a:tr h="228283">
                    <a:tc>
                      <a:txBody>
                        <a:bodyPr/>
                        <a:lstStyle/>
                        <a:p>
                          <a:pPr algn="ctr">
                            <a:lnSpc>
                              <a:spcPct val="107000"/>
                            </a:lnSpc>
                            <a:spcAft>
                              <a:spcPts val="0"/>
                            </a:spcAft>
                          </a:pPr>
                          <a:r>
                            <a:rPr lang="fr-FR" sz="1400" b="1" kern="150" baseline="30000">
                              <a:effectLst/>
                            </a:rPr>
                            <a:t>133</a:t>
                          </a:r>
                          <a:r>
                            <a:rPr lang="fr-FR" sz="1400" b="1" kern="150">
                              <a:effectLst/>
                            </a:rPr>
                            <a:t>Xe</a:t>
                          </a:r>
                          <a:endParaRPr lang="fr-FR" sz="1400" b="1" kern="15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51</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a:effectLst/>
                            </a:rPr>
                            <a:t>20</a:t>
                          </a:r>
                          <a:endParaRPr lang="fr-FR" sz="1400" b="1" kern="150">
                            <a:effectLst/>
                            <a:latin typeface="Liberation Serif"/>
                            <a:ea typeface="Noto Serif CJK SC"/>
                            <a:cs typeface="Lohit Devanagari"/>
                          </a:endParaRPr>
                        </a:p>
                      </a:txBody>
                      <a:tcPr marL="0" marR="0" marT="0" marB="0"/>
                    </a:tc>
                    <a:tc>
                      <a:txBody>
                        <a:bodyPr/>
                        <a:lstStyle/>
                        <a:p>
                          <a:endParaRPr lang="fr-FR"/>
                        </a:p>
                      </a:txBody>
                      <a:tcPr marL="0" marR="0" marT="0" marB="0">
                        <a:blipFill>
                          <a:blip r:embed="rId5"/>
                          <a:stretch>
                            <a:fillRect l="-300400" t="-452632" r="-113200" b="-239474"/>
                          </a:stretch>
                        </a:blipFill>
                      </a:tcPr>
                    </a:tc>
                    <a:tc>
                      <a:txBody>
                        <a:bodyPr/>
                        <a:lstStyle/>
                        <a:p>
                          <a:endParaRPr lang="fr-FR"/>
                        </a:p>
                      </a:txBody>
                      <a:tcPr marL="0" marR="0" marT="0" marB="0">
                        <a:blipFill>
                          <a:blip r:embed="rId5"/>
                          <a:stretch>
                            <a:fillRect l="-358781" t="-452632" r="-1434" b="-239474"/>
                          </a:stretch>
                        </a:blipFill>
                      </a:tcPr>
                    </a:tc>
                    <a:extLst>
                      <a:ext uri="{0D108BD9-81ED-4DB2-BD59-A6C34878D82A}">
                        <a16:rowId xmlns:a16="http://schemas.microsoft.com/office/drawing/2014/main" val="2031304845"/>
                      </a:ext>
                    </a:extLst>
                  </a:tr>
                  <a:tr h="228283">
                    <a:tc>
                      <a:txBody>
                        <a:bodyPr/>
                        <a:lstStyle/>
                        <a:p>
                          <a:pPr algn="ctr">
                            <a:lnSpc>
                              <a:spcPct val="107000"/>
                            </a:lnSpc>
                            <a:spcAft>
                              <a:spcPts val="0"/>
                            </a:spcAft>
                          </a:pPr>
                          <a:r>
                            <a:rPr lang="fr-FR" sz="1400" b="1" kern="150" baseline="30000">
                              <a:effectLst/>
                            </a:rPr>
                            <a:t>133m</a:t>
                          </a:r>
                          <a:r>
                            <a:rPr lang="fr-FR" sz="1400" b="1" kern="150">
                              <a:effectLst/>
                            </a:rPr>
                            <a:t>Xe</a:t>
                          </a:r>
                          <a:endParaRPr lang="fr-FR" sz="1400" b="1" kern="15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79</a:t>
                          </a:r>
                          <a:endParaRPr lang="fr-FR" sz="1400" b="1" kern="150" dirty="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28</a:t>
                          </a:r>
                          <a:endParaRPr lang="fr-FR" sz="1400" b="1" kern="150" dirty="0">
                            <a:effectLst/>
                            <a:latin typeface="Liberation Serif"/>
                            <a:ea typeface="Noto Serif CJK SC"/>
                            <a:cs typeface="Lohit Devanagari"/>
                          </a:endParaRPr>
                        </a:p>
                      </a:txBody>
                      <a:tcPr marL="0" marR="0" marT="0" marB="0"/>
                    </a:tc>
                    <a:tc>
                      <a:txBody>
                        <a:bodyPr/>
                        <a:lstStyle/>
                        <a:p>
                          <a:endParaRPr lang="fr-FR"/>
                        </a:p>
                      </a:txBody>
                      <a:tcPr marL="0" marR="0" marT="0" marB="0">
                        <a:blipFill>
                          <a:blip r:embed="rId5"/>
                          <a:stretch>
                            <a:fillRect l="-300400" t="-567568" r="-113200" b="-145946"/>
                          </a:stretch>
                        </a:blipFill>
                      </a:tcPr>
                    </a:tc>
                    <a:tc>
                      <a:txBody>
                        <a:bodyPr/>
                        <a:lstStyle/>
                        <a:p>
                          <a:endParaRPr lang="fr-FR"/>
                        </a:p>
                      </a:txBody>
                      <a:tcPr marL="0" marR="0" marT="0" marB="0">
                        <a:blipFill>
                          <a:blip r:embed="rId5"/>
                          <a:stretch>
                            <a:fillRect l="-358781" t="-567568" r="-1434" b="-145946"/>
                          </a:stretch>
                        </a:blipFill>
                      </a:tcPr>
                    </a:tc>
                    <a:extLst>
                      <a:ext uri="{0D108BD9-81ED-4DB2-BD59-A6C34878D82A}">
                        <a16:rowId xmlns:a16="http://schemas.microsoft.com/office/drawing/2014/main" val="1270371066"/>
                      </a:ext>
                    </a:extLst>
                  </a:tr>
                  <a:tr h="228283">
                    <a:tc>
                      <a:txBody>
                        <a:bodyPr/>
                        <a:lstStyle/>
                        <a:p>
                          <a:pPr algn="ctr">
                            <a:lnSpc>
                              <a:spcPct val="107000"/>
                            </a:lnSpc>
                            <a:spcAft>
                              <a:spcPts val="0"/>
                            </a:spcAft>
                          </a:pPr>
                          <a:r>
                            <a:rPr lang="fr-FR" sz="1400" b="1" kern="150" baseline="30000">
                              <a:effectLst/>
                            </a:rPr>
                            <a:t>131m</a:t>
                          </a:r>
                          <a:r>
                            <a:rPr lang="fr-FR" sz="1400" b="1" kern="150">
                              <a:effectLst/>
                            </a:rPr>
                            <a:t>Xe</a:t>
                          </a:r>
                          <a:endParaRPr lang="fr-FR" sz="1400" b="1" kern="15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a:effectLst/>
                            </a:rPr>
                            <a:t>12</a:t>
                          </a:r>
                          <a:endParaRPr lang="fr-FR" sz="1400" b="1" kern="150">
                            <a:effectLst/>
                            <a:latin typeface="Liberation Serif"/>
                            <a:ea typeface="Noto Serif CJK SC"/>
                            <a:cs typeface="Lohit Devanagari"/>
                          </a:endParaRPr>
                        </a:p>
                      </a:txBody>
                      <a:tcPr marL="0" marR="0" marT="0" marB="0"/>
                    </a:tc>
                    <a:tc>
                      <a:txBody>
                        <a:bodyPr/>
                        <a:lstStyle/>
                        <a:p>
                          <a:pPr algn="ctr">
                            <a:lnSpc>
                              <a:spcPct val="107000"/>
                            </a:lnSpc>
                            <a:spcAft>
                              <a:spcPts val="0"/>
                            </a:spcAft>
                          </a:pPr>
                          <a:r>
                            <a:rPr lang="fr-FR" sz="1400" b="1" kern="150" dirty="0">
                              <a:effectLst/>
                            </a:rPr>
                            <a:t>6</a:t>
                          </a:r>
                          <a:endParaRPr lang="fr-FR" sz="1400" b="1" kern="150" dirty="0">
                            <a:effectLst/>
                            <a:latin typeface="Liberation Serif"/>
                            <a:ea typeface="Noto Serif CJK SC"/>
                            <a:cs typeface="Lohit Devanagari"/>
                          </a:endParaRPr>
                        </a:p>
                      </a:txBody>
                      <a:tcPr marL="0" marR="0" marT="0" marB="0"/>
                    </a:tc>
                    <a:tc>
                      <a:txBody>
                        <a:bodyPr/>
                        <a:lstStyle/>
                        <a:p>
                          <a:endParaRPr lang="fr-FR"/>
                        </a:p>
                      </a:txBody>
                      <a:tcPr marL="0" marR="0" marT="0" marB="0">
                        <a:blipFill>
                          <a:blip r:embed="rId5"/>
                          <a:stretch>
                            <a:fillRect l="-300400" t="-650000" r="-113200" b="-42105"/>
                          </a:stretch>
                        </a:blipFill>
                      </a:tcPr>
                    </a:tc>
                    <a:tc>
                      <a:txBody>
                        <a:bodyPr/>
                        <a:lstStyle/>
                        <a:p>
                          <a:endParaRPr lang="fr-FR"/>
                        </a:p>
                      </a:txBody>
                      <a:tcPr marL="0" marR="0" marT="0" marB="0">
                        <a:blipFill>
                          <a:blip r:embed="rId5"/>
                          <a:stretch>
                            <a:fillRect l="-358781" t="-650000" r="-1434" b="-42105"/>
                          </a:stretch>
                        </a:blipFill>
                      </a:tcPr>
                    </a:tc>
                    <a:extLst>
                      <a:ext uri="{0D108BD9-81ED-4DB2-BD59-A6C34878D82A}">
                        <a16:rowId xmlns:a16="http://schemas.microsoft.com/office/drawing/2014/main" val="656696502"/>
                      </a:ext>
                    </a:extLst>
                  </a:tr>
                </a:tbl>
              </a:graphicData>
            </a:graphic>
          </p:graphicFrame>
        </mc:Fallback>
      </mc:AlternateContent>
      <p:graphicFrame>
        <p:nvGraphicFramePr>
          <p:cNvPr id="10" name="Tableau 9"/>
          <p:cNvGraphicFramePr>
            <a:graphicFrameLocks noGrp="1"/>
          </p:cNvGraphicFramePr>
          <p:nvPr>
            <p:extLst>
              <p:ext uri="{D42A27DB-BD31-4B8C-83A1-F6EECF244321}">
                <p14:modId xmlns:p14="http://schemas.microsoft.com/office/powerpoint/2010/main" val="2578169282"/>
              </p:ext>
            </p:extLst>
          </p:nvPr>
        </p:nvGraphicFramePr>
        <p:xfrm>
          <a:off x="1000085" y="3988369"/>
          <a:ext cx="8720487" cy="1979294"/>
        </p:xfrm>
        <a:graphic>
          <a:graphicData uri="http://schemas.openxmlformats.org/drawingml/2006/table">
            <a:tbl>
              <a:tblPr firstRow="1" bandRow="1">
                <a:tableStyleId>{5C22544A-7EE6-4342-B048-85BDC9FD1C3A}</a:tableStyleId>
              </a:tblPr>
              <a:tblGrid>
                <a:gridCol w="968943">
                  <a:extLst>
                    <a:ext uri="{9D8B030D-6E8A-4147-A177-3AD203B41FA5}">
                      <a16:colId xmlns:a16="http://schemas.microsoft.com/office/drawing/2014/main" val="667968277"/>
                    </a:ext>
                  </a:extLst>
                </a:gridCol>
                <a:gridCol w="968943">
                  <a:extLst>
                    <a:ext uri="{9D8B030D-6E8A-4147-A177-3AD203B41FA5}">
                      <a16:colId xmlns:a16="http://schemas.microsoft.com/office/drawing/2014/main" val="1503985686"/>
                    </a:ext>
                  </a:extLst>
                </a:gridCol>
                <a:gridCol w="968943">
                  <a:extLst>
                    <a:ext uri="{9D8B030D-6E8A-4147-A177-3AD203B41FA5}">
                      <a16:colId xmlns:a16="http://schemas.microsoft.com/office/drawing/2014/main" val="242758083"/>
                    </a:ext>
                  </a:extLst>
                </a:gridCol>
                <a:gridCol w="968943">
                  <a:extLst>
                    <a:ext uri="{9D8B030D-6E8A-4147-A177-3AD203B41FA5}">
                      <a16:colId xmlns:a16="http://schemas.microsoft.com/office/drawing/2014/main" val="1034287735"/>
                    </a:ext>
                  </a:extLst>
                </a:gridCol>
                <a:gridCol w="968943">
                  <a:extLst>
                    <a:ext uri="{9D8B030D-6E8A-4147-A177-3AD203B41FA5}">
                      <a16:colId xmlns:a16="http://schemas.microsoft.com/office/drawing/2014/main" val="1477734663"/>
                    </a:ext>
                  </a:extLst>
                </a:gridCol>
                <a:gridCol w="968943">
                  <a:extLst>
                    <a:ext uri="{9D8B030D-6E8A-4147-A177-3AD203B41FA5}">
                      <a16:colId xmlns:a16="http://schemas.microsoft.com/office/drawing/2014/main" val="3667411044"/>
                    </a:ext>
                  </a:extLst>
                </a:gridCol>
                <a:gridCol w="968943">
                  <a:extLst>
                    <a:ext uri="{9D8B030D-6E8A-4147-A177-3AD203B41FA5}">
                      <a16:colId xmlns:a16="http://schemas.microsoft.com/office/drawing/2014/main" val="713531796"/>
                    </a:ext>
                  </a:extLst>
                </a:gridCol>
                <a:gridCol w="968943">
                  <a:extLst>
                    <a:ext uri="{9D8B030D-6E8A-4147-A177-3AD203B41FA5}">
                      <a16:colId xmlns:a16="http://schemas.microsoft.com/office/drawing/2014/main" val="2239934770"/>
                    </a:ext>
                  </a:extLst>
                </a:gridCol>
                <a:gridCol w="968943">
                  <a:extLst>
                    <a:ext uri="{9D8B030D-6E8A-4147-A177-3AD203B41FA5}">
                      <a16:colId xmlns:a16="http://schemas.microsoft.com/office/drawing/2014/main" val="1581913811"/>
                    </a:ext>
                  </a:extLst>
                </a:gridCol>
              </a:tblGrid>
              <a:tr h="333340">
                <a:tc>
                  <a:txBody>
                    <a:bodyPr/>
                    <a:lstStyle/>
                    <a:p>
                      <a:pPr algn="ctr">
                        <a:lnSpc>
                          <a:spcPct val="107000"/>
                        </a:lnSpc>
                        <a:spcAft>
                          <a:spcPts val="0"/>
                        </a:spcAft>
                      </a:pPr>
                      <a:endParaRPr lang="fr-FR" sz="1200" kern="150" dirty="0">
                        <a:effectLst/>
                        <a:latin typeface="Liberation Serif"/>
                        <a:ea typeface="Noto Serif CJK SC"/>
                        <a:cs typeface="Lohit Devanagari"/>
                      </a:endParaRPr>
                    </a:p>
                  </a:txBody>
                  <a:tcPr marL="0" marR="0" marT="0" marB="0" anchor="ctr"/>
                </a:tc>
                <a:tc gridSpan="4">
                  <a:txBody>
                    <a:bodyPr/>
                    <a:lstStyle/>
                    <a:p>
                      <a:pPr algn="ctr">
                        <a:lnSpc>
                          <a:spcPct val="107000"/>
                        </a:lnSpc>
                        <a:spcAft>
                          <a:spcPts val="0"/>
                        </a:spcAft>
                      </a:pPr>
                      <a:r>
                        <a:rPr lang="fr-FR" sz="1200" b="1" u="none" strike="noStrike" kern="1200" dirty="0" err="1" smtClean="0">
                          <a:solidFill>
                            <a:schemeClr val="lt1"/>
                          </a:solidFill>
                          <a:effectLst/>
                          <a:latin typeface="+mn-lt"/>
                          <a:ea typeface="+mn-ea"/>
                          <a:cs typeface="+mn-cs"/>
                        </a:rPr>
                        <a:t>Detection</a:t>
                      </a:r>
                      <a:r>
                        <a:rPr lang="fr-FR" sz="1200" b="1" u="none" strike="noStrike" kern="1200" dirty="0" smtClean="0">
                          <a:solidFill>
                            <a:schemeClr val="lt1"/>
                          </a:solidFill>
                          <a:effectLst/>
                          <a:latin typeface="+mn-lt"/>
                          <a:ea typeface="+mn-ea"/>
                          <a:cs typeface="+mn-cs"/>
                        </a:rPr>
                        <a:t> </a:t>
                      </a:r>
                      <a:r>
                        <a:rPr lang="fr-FR" sz="1200" b="1" u="none" strike="noStrike" kern="1200" dirty="0" err="1" smtClean="0">
                          <a:solidFill>
                            <a:schemeClr val="lt1"/>
                          </a:solidFill>
                          <a:effectLst/>
                          <a:latin typeface="+mn-lt"/>
                          <a:ea typeface="+mn-ea"/>
                          <a:cs typeface="+mn-cs"/>
                        </a:rPr>
                        <a:t>threshold</a:t>
                      </a:r>
                      <a:r>
                        <a:rPr lang="fr-FR" sz="1200" b="1" u="none" strike="noStrike" kern="1200" dirty="0" smtClean="0">
                          <a:solidFill>
                            <a:schemeClr val="lt1"/>
                          </a:solidFill>
                          <a:effectLst/>
                          <a:latin typeface="+mn-lt"/>
                          <a:ea typeface="+mn-ea"/>
                          <a:cs typeface="+mn-cs"/>
                        </a:rPr>
                        <a:t> (DT)</a:t>
                      </a:r>
                      <a:endParaRPr lang="fr-FR" sz="1200" b="1" u="none" strike="noStrike" kern="1200" dirty="0">
                        <a:solidFill>
                          <a:schemeClr val="lt1"/>
                        </a:solidFill>
                        <a:effectLst/>
                        <a:latin typeface="+mn-lt"/>
                        <a:ea typeface="+mn-ea"/>
                        <a:cs typeface="+mn-cs"/>
                      </a:endParaRPr>
                    </a:p>
                  </a:txBody>
                  <a:tcPr marL="0" marR="0" marT="0" marB="0" anchor="ctr"/>
                </a:tc>
                <a:tc hMerge="1">
                  <a:txBody>
                    <a:bodyPr/>
                    <a:lstStyle/>
                    <a:p>
                      <a:pPr algn="ctr">
                        <a:lnSpc>
                          <a:spcPct val="107000"/>
                        </a:lnSpc>
                        <a:spcAft>
                          <a:spcPts val="0"/>
                        </a:spcAft>
                      </a:pPr>
                      <a:endParaRPr lang="fr-FR" sz="1200" kern="150" dirty="0">
                        <a:effectLst/>
                        <a:latin typeface="Liberation Serif"/>
                        <a:ea typeface="Noto Serif CJK SC"/>
                        <a:cs typeface="Lohit Devanagari"/>
                      </a:endParaRPr>
                    </a:p>
                  </a:txBody>
                  <a:tcPr marL="0" marR="0" marT="0" marB="0"/>
                </a:tc>
                <a:tc hMerge="1">
                  <a:txBody>
                    <a:bodyPr/>
                    <a:lstStyle/>
                    <a:p>
                      <a:pPr algn="ctr">
                        <a:lnSpc>
                          <a:spcPct val="107000"/>
                        </a:lnSpc>
                        <a:spcAft>
                          <a:spcPts val="0"/>
                        </a:spcAft>
                      </a:pPr>
                      <a:endParaRPr lang="fr-FR" sz="1200" kern="150" dirty="0">
                        <a:effectLst/>
                        <a:latin typeface="Liberation Serif"/>
                        <a:ea typeface="Noto Serif CJK SC"/>
                        <a:cs typeface="Lohit Devanagari"/>
                      </a:endParaRPr>
                    </a:p>
                  </a:txBody>
                  <a:tcPr marL="0" marR="0" marT="0" marB="0"/>
                </a:tc>
                <a:tc hMerge="1">
                  <a:txBody>
                    <a:bodyPr/>
                    <a:lstStyle/>
                    <a:p>
                      <a:pPr algn="ctr">
                        <a:lnSpc>
                          <a:spcPct val="107000"/>
                        </a:lnSpc>
                        <a:spcAft>
                          <a:spcPts val="0"/>
                        </a:spcAft>
                      </a:pPr>
                      <a:endParaRPr lang="fr-FR" sz="1200" kern="150" dirty="0">
                        <a:effectLst/>
                        <a:latin typeface="Liberation Serif"/>
                        <a:ea typeface="Noto Serif CJK SC"/>
                        <a:cs typeface="Lohit Devanagari"/>
                      </a:endParaRPr>
                    </a:p>
                  </a:txBody>
                  <a:tcPr marL="0" marR="0" marT="0" marB="0"/>
                </a:tc>
                <a:tc gridSpan="4">
                  <a:txBody>
                    <a:bodyPr/>
                    <a:lstStyle/>
                    <a:p>
                      <a:pPr algn="ctr">
                        <a:lnSpc>
                          <a:spcPct val="107000"/>
                        </a:lnSpc>
                        <a:spcAft>
                          <a:spcPts val="0"/>
                        </a:spcAft>
                      </a:pPr>
                      <a:r>
                        <a:rPr lang="fr-FR" sz="1200" b="1" u="none" strike="noStrike" kern="1200" dirty="0" err="1" smtClean="0">
                          <a:solidFill>
                            <a:schemeClr val="lt1"/>
                          </a:solidFill>
                          <a:effectLst/>
                          <a:latin typeface="+mn-lt"/>
                          <a:ea typeface="+mn-ea"/>
                          <a:cs typeface="+mn-cs"/>
                        </a:rPr>
                        <a:t>Detection</a:t>
                      </a:r>
                      <a:r>
                        <a:rPr lang="fr-FR" sz="1200" b="1" u="none" strike="noStrike" kern="1200" dirty="0" smtClean="0">
                          <a:solidFill>
                            <a:schemeClr val="lt1"/>
                          </a:solidFill>
                          <a:effectLst/>
                          <a:latin typeface="+mn-lt"/>
                          <a:ea typeface="+mn-ea"/>
                          <a:cs typeface="+mn-cs"/>
                        </a:rPr>
                        <a:t> </a:t>
                      </a:r>
                      <a:r>
                        <a:rPr lang="fr-FR" sz="1200" b="1" u="none" strike="noStrike" kern="1200" dirty="0" err="1" smtClean="0">
                          <a:solidFill>
                            <a:schemeClr val="lt1"/>
                          </a:solidFill>
                          <a:effectLst/>
                          <a:latin typeface="+mn-lt"/>
                          <a:ea typeface="+mn-ea"/>
                          <a:cs typeface="+mn-cs"/>
                        </a:rPr>
                        <a:t>limits</a:t>
                      </a:r>
                      <a:r>
                        <a:rPr lang="fr-FR" sz="1200" b="1" u="none" strike="noStrike" kern="1200" dirty="0" smtClean="0">
                          <a:solidFill>
                            <a:schemeClr val="lt1"/>
                          </a:solidFill>
                          <a:effectLst/>
                          <a:latin typeface="+mn-lt"/>
                          <a:ea typeface="+mn-ea"/>
                          <a:cs typeface="+mn-cs"/>
                        </a:rPr>
                        <a:t> (DL)</a:t>
                      </a:r>
                      <a:endParaRPr lang="fr-FR" sz="1200" b="1" u="none" strike="noStrike" kern="1200" dirty="0">
                        <a:solidFill>
                          <a:schemeClr val="lt1"/>
                        </a:solidFill>
                        <a:effectLst/>
                        <a:latin typeface="+mn-lt"/>
                        <a:ea typeface="+mn-ea"/>
                        <a:cs typeface="+mn-cs"/>
                      </a:endParaRPr>
                    </a:p>
                  </a:txBody>
                  <a:tcPr marL="0" marR="0" marT="0" marB="0" anchor="ctr"/>
                </a:tc>
                <a:tc hMerge="1">
                  <a:txBody>
                    <a:bodyPr/>
                    <a:lstStyle/>
                    <a:p>
                      <a:pPr algn="ctr">
                        <a:lnSpc>
                          <a:spcPct val="107000"/>
                        </a:lnSpc>
                        <a:spcAft>
                          <a:spcPts val="0"/>
                        </a:spcAft>
                      </a:pPr>
                      <a:endParaRPr lang="fr-FR" sz="1200" kern="150" dirty="0">
                        <a:effectLst/>
                        <a:latin typeface="Liberation Serif"/>
                        <a:ea typeface="Noto Serif CJK SC"/>
                        <a:cs typeface="Lohit Devanagari"/>
                      </a:endParaRPr>
                    </a:p>
                  </a:txBody>
                  <a:tcPr marL="0" marR="0" marT="0" marB="0"/>
                </a:tc>
                <a:tc hMerge="1">
                  <a:txBody>
                    <a:bodyPr/>
                    <a:lstStyle/>
                    <a:p>
                      <a:pPr algn="ctr">
                        <a:lnSpc>
                          <a:spcPct val="107000"/>
                        </a:lnSpc>
                        <a:spcAft>
                          <a:spcPts val="0"/>
                        </a:spcAft>
                      </a:pPr>
                      <a:endParaRPr lang="fr-FR" sz="1200" kern="150" dirty="0">
                        <a:effectLst/>
                        <a:latin typeface="Liberation Serif"/>
                        <a:ea typeface="Noto Serif CJK SC"/>
                        <a:cs typeface="Lohit Devanagari"/>
                      </a:endParaRPr>
                    </a:p>
                  </a:txBody>
                  <a:tcPr marL="0" marR="0" marT="0" marB="0"/>
                </a:tc>
                <a:tc hMerge="1">
                  <a:txBody>
                    <a:bodyPr/>
                    <a:lstStyle/>
                    <a:p>
                      <a:pPr algn="ctr">
                        <a:lnSpc>
                          <a:spcPct val="107000"/>
                        </a:lnSpc>
                        <a:spcAft>
                          <a:spcPts val="0"/>
                        </a:spcAft>
                      </a:pPr>
                      <a:endParaRPr lang="fr-FR" sz="1200" kern="150" dirty="0">
                        <a:effectLst/>
                        <a:latin typeface="Liberation Serif"/>
                        <a:ea typeface="Noto Serif CJK SC"/>
                        <a:cs typeface="Lohit Devanagari"/>
                      </a:endParaRPr>
                    </a:p>
                  </a:txBody>
                  <a:tcPr marL="0" marR="0" marT="0" marB="0"/>
                </a:tc>
                <a:extLst>
                  <a:ext uri="{0D108BD9-81ED-4DB2-BD59-A6C34878D82A}">
                    <a16:rowId xmlns:a16="http://schemas.microsoft.com/office/drawing/2014/main" val="3692033866"/>
                  </a:ext>
                </a:extLst>
              </a:tr>
              <a:tr h="532786">
                <a:tc>
                  <a:txBody>
                    <a:bodyPr/>
                    <a:lstStyle/>
                    <a:p>
                      <a:pPr marL="0" marR="0" lvl="0" indent="0" algn="ctr" defTabSz="914400" rtl="0" eaLnBrk="1" fontAlgn="ctr" latinLnBrk="0" hangingPunct="1">
                        <a:lnSpc>
                          <a:spcPct val="107000"/>
                        </a:lnSpc>
                        <a:spcBef>
                          <a:spcPts val="0"/>
                        </a:spcBef>
                        <a:spcAft>
                          <a:spcPts val="0"/>
                        </a:spcAft>
                        <a:buClrTx/>
                        <a:buSzTx/>
                        <a:buFontTx/>
                        <a:buNone/>
                        <a:tabLst/>
                        <a:defRPr/>
                      </a:pPr>
                      <a:r>
                        <a:rPr lang="fr-FR" sz="1400" b="1" kern="150" dirty="0" err="1" smtClean="0">
                          <a:solidFill>
                            <a:schemeClr val="dk1"/>
                          </a:solidFill>
                          <a:effectLst/>
                          <a:latin typeface="+mn-lt"/>
                          <a:ea typeface="+mn-ea"/>
                          <a:cs typeface="+mn-cs"/>
                        </a:rPr>
                        <a:t>Radionuclide</a:t>
                      </a:r>
                      <a:endParaRPr lang="fr-FR" sz="1400" b="1" kern="150" dirty="0" smtClean="0">
                        <a:solidFill>
                          <a:schemeClr val="dk1"/>
                        </a:solidFill>
                        <a:effectLst/>
                        <a:latin typeface="+mn-lt"/>
                        <a:ea typeface="+mn-ea"/>
                        <a:cs typeface="+mn-cs"/>
                      </a:endParaRPr>
                    </a:p>
                  </a:txBody>
                  <a:tcPr marL="0" marR="0" marT="0" marB="0" anchor="ctr"/>
                </a:tc>
                <a:tc>
                  <a:txBody>
                    <a:bodyPr/>
                    <a:lstStyle/>
                    <a:p>
                      <a:pPr marL="0" algn="ctr" defTabSz="914400" rtl="0" eaLnBrk="1" fontAlgn="ctr" latinLnBrk="0" hangingPunct="1">
                        <a:lnSpc>
                          <a:spcPct val="107000"/>
                        </a:lnSpc>
                        <a:spcAft>
                          <a:spcPts val="0"/>
                        </a:spcAft>
                      </a:pPr>
                      <a:r>
                        <a:rPr lang="fr-FR" sz="1400" b="1" kern="150" dirty="0" smtClean="0">
                          <a:solidFill>
                            <a:schemeClr val="dk1"/>
                          </a:solidFill>
                          <a:effectLst/>
                          <a:latin typeface="+mn-lt"/>
                          <a:ea typeface="+mn-ea"/>
                          <a:cs typeface="+mn-cs"/>
                        </a:rPr>
                        <a:t>DT</a:t>
                      </a:r>
                      <a:r>
                        <a:rPr lang="fr-FR" sz="1400" b="1" kern="150" baseline="-25000" dirty="0" smtClean="0">
                          <a:solidFill>
                            <a:schemeClr val="dk1"/>
                          </a:solidFill>
                          <a:effectLst/>
                          <a:latin typeface="+mn-lt"/>
                          <a:ea typeface="+mn-ea"/>
                          <a:cs typeface="+mn-cs"/>
                        </a:rPr>
                        <a:t>ROI </a:t>
                      </a:r>
                      <a:r>
                        <a:rPr lang="fr-FR" sz="1400" b="1" kern="150" dirty="0" smtClean="0">
                          <a:solidFill>
                            <a:schemeClr val="dk1"/>
                          </a:solidFill>
                          <a:effectLst/>
                          <a:latin typeface="+mn-lt"/>
                          <a:ea typeface="+mn-ea"/>
                          <a:cs typeface="+mn-cs"/>
                        </a:rPr>
                        <a:t>(count)</a:t>
                      </a:r>
                      <a:endParaRPr lang="fr-FR" sz="1400" b="1" kern="150" dirty="0">
                        <a:solidFill>
                          <a:schemeClr val="dk1"/>
                        </a:solidFill>
                        <a:effectLst/>
                        <a:latin typeface="+mn-lt"/>
                        <a:ea typeface="+mn-ea"/>
                        <a:cs typeface="+mn-cs"/>
                      </a:endParaRPr>
                    </a:p>
                  </a:txBody>
                  <a:tcPr marL="0" marR="0" marT="0" marB="0" anchor="ctr"/>
                </a:tc>
                <a:tc>
                  <a:txBody>
                    <a:bodyPr/>
                    <a:lstStyle/>
                    <a:p>
                      <a:pPr marL="0" algn="ctr" defTabSz="914400" rtl="0" eaLnBrk="1" fontAlgn="ctr" latinLnBrk="0" hangingPunct="1">
                        <a:lnSpc>
                          <a:spcPct val="107000"/>
                        </a:lnSpc>
                        <a:spcAft>
                          <a:spcPts val="0"/>
                        </a:spcAft>
                      </a:pPr>
                      <a:r>
                        <a:rPr lang="fr-FR" sz="1400" b="1" kern="150" dirty="0" err="1" smtClean="0">
                          <a:solidFill>
                            <a:schemeClr val="dk1"/>
                          </a:solidFill>
                          <a:effectLst/>
                          <a:latin typeface="+mn-lt"/>
                          <a:ea typeface="+mn-ea"/>
                          <a:cs typeface="+mn-cs"/>
                        </a:rPr>
                        <a:t>DT</a:t>
                      </a:r>
                      <a:r>
                        <a:rPr lang="fr-FR" sz="1400" b="1" kern="150" baseline="-25000" dirty="0" err="1" smtClean="0">
                          <a:solidFill>
                            <a:schemeClr val="dk1"/>
                          </a:solidFill>
                          <a:effectLst/>
                          <a:latin typeface="+mn-lt"/>
                          <a:ea typeface="+mn-ea"/>
                          <a:cs typeface="+mn-cs"/>
                        </a:rPr>
                        <a:t>unmix</a:t>
                      </a:r>
                      <a:r>
                        <a:rPr lang="fr-FR" sz="1400" b="1" kern="150" dirty="0" smtClean="0">
                          <a:solidFill>
                            <a:schemeClr val="dk1"/>
                          </a:solidFill>
                          <a:effectLst/>
                          <a:latin typeface="+mn-lt"/>
                          <a:ea typeface="+mn-ea"/>
                          <a:cs typeface="+mn-cs"/>
                        </a:rPr>
                        <a:t> (count)</a:t>
                      </a:r>
                      <a:endParaRPr lang="fr-FR" sz="1400" b="1" kern="150" dirty="0">
                        <a:solidFill>
                          <a:schemeClr val="dk1"/>
                        </a:solidFill>
                        <a:effectLst/>
                        <a:latin typeface="+mn-lt"/>
                        <a:ea typeface="+mn-ea"/>
                        <a:cs typeface="+mn-cs"/>
                      </a:endParaRPr>
                    </a:p>
                  </a:txBody>
                  <a:tcPr marL="0" marR="0" marT="0" marB="0" anchor="ctr"/>
                </a:tc>
                <a:tc>
                  <a:txBody>
                    <a:bodyPr/>
                    <a:lstStyle/>
                    <a:p>
                      <a:pPr marL="0" algn="ctr" defTabSz="914400" rtl="0" eaLnBrk="1" fontAlgn="ctr" latinLnBrk="0" hangingPunct="1">
                        <a:lnSpc>
                          <a:spcPct val="107000"/>
                        </a:lnSpc>
                        <a:spcAft>
                          <a:spcPts val="0"/>
                        </a:spcAft>
                      </a:pPr>
                      <a:r>
                        <a:rPr lang="fr-FR" sz="1400" b="1" kern="150" dirty="0" smtClean="0">
                          <a:solidFill>
                            <a:schemeClr val="dk1"/>
                          </a:solidFill>
                          <a:effectLst/>
                          <a:latin typeface="+mn-lt"/>
                          <a:ea typeface="+mn-ea"/>
                          <a:cs typeface="+mn-cs"/>
                        </a:rPr>
                        <a:t>DT</a:t>
                      </a:r>
                      <a:r>
                        <a:rPr lang="fr-FR" sz="1400" b="1" kern="150" baseline="-25000" dirty="0" smtClean="0">
                          <a:solidFill>
                            <a:schemeClr val="dk1"/>
                          </a:solidFill>
                          <a:effectLst/>
                          <a:latin typeface="+mn-lt"/>
                          <a:ea typeface="+mn-ea"/>
                          <a:cs typeface="+mn-cs"/>
                        </a:rPr>
                        <a:t>ROI </a:t>
                      </a:r>
                      <a:r>
                        <a:rPr lang="fr-FR" sz="1400" b="1" kern="150" dirty="0" smtClean="0">
                          <a:solidFill>
                            <a:schemeClr val="dk1"/>
                          </a:solidFill>
                          <a:effectLst/>
                          <a:latin typeface="+mn-lt"/>
                          <a:ea typeface="+mn-ea"/>
                          <a:cs typeface="+mn-cs"/>
                        </a:rPr>
                        <a:t>(</a:t>
                      </a:r>
                      <a:r>
                        <a:rPr lang="fr-FR" sz="1400" b="1" kern="150" dirty="0" err="1" smtClean="0">
                          <a:solidFill>
                            <a:schemeClr val="dk1"/>
                          </a:solidFill>
                          <a:effectLst/>
                          <a:latin typeface="+mn-lt"/>
                          <a:ea typeface="+mn-ea"/>
                          <a:cs typeface="+mn-cs"/>
                        </a:rPr>
                        <a:t>mBq</a:t>
                      </a:r>
                      <a:r>
                        <a:rPr lang="fr-FR" sz="1400" b="1" kern="150" dirty="0" smtClean="0">
                          <a:solidFill>
                            <a:schemeClr val="dk1"/>
                          </a:solidFill>
                          <a:effectLst/>
                          <a:latin typeface="+mn-lt"/>
                          <a:ea typeface="+mn-ea"/>
                          <a:cs typeface="+mn-cs"/>
                        </a:rPr>
                        <a:t>)</a:t>
                      </a:r>
                      <a:endParaRPr lang="fr-FR" sz="1400" b="1" kern="150" dirty="0">
                        <a:solidFill>
                          <a:schemeClr val="dk1"/>
                        </a:solidFill>
                        <a:effectLst/>
                        <a:latin typeface="+mn-lt"/>
                        <a:ea typeface="+mn-ea"/>
                        <a:cs typeface="+mn-cs"/>
                      </a:endParaRPr>
                    </a:p>
                  </a:txBody>
                  <a:tcPr marL="0" marR="0" marT="0" marB="0" anchor="ctr"/>
                </a:tc>
                <a:tc>
                  <a:txBody>
                    <a:bodyPr/>
                    <a:lstStyle/>
                    <a:p>
                      <a:pPr marL="0" algn="ctr" defTabSz="914400" rtl="0" eaLnBrk="1" fontAlgn="ctr" latinLnBrk="0" hangingPunct="1">
                        <a:lnSpc>
                          <a:spcPct val="107000"/>
                        </a:lnSpc>
                        <a:spcAft>
                          <a:spcPts val="0"/>
                        </a:spcAft>
                      </a:pPr>
                      <a:r>
                        <a:rPr lang="fr-FR" sz="1400" b="1" kern="150" dirty="0" err="1" smtClean="0">
                          <a:solidFill>
                            <a:schemeClr val="dk1"/>
                          </a:solidFill>
                          <a:effectLst/>
                          <a:latin typeface="+mn-lt"/>
                          <a:ea typeface="+mn-ea"/>
                          <a:cs typeface="+mn-cs"/>
                        </a:rPr>
                        <a:t>DT</a:t>
                      </a:r>
                      <a:r>
                        <a:rPr lang="fr-FR" sz="1400" b="1" kern="150" baseline="-25000" dirty="0" err="1" smtClean="0">
                          <a:solidFill>
                            <a:schemeClr val="dk1"/>
                          </a:solidFill>
                          <a:effectLst/>
                          <a:latin typeface="+mn-lt"/>
                          <a:ea typeface="+mn-ea"/>
                          <a:cs typeface="+mn-cs"/>
                        </a:rPr>
                        <a:t>unmix</a:t>
                      </a:r>
                      <a:r>
                        <a:rPr lang="fr-FR" sz="1400" b="1" kern="150" dirty="0" smtClean="0">
                          <a:solidFill>
                            <a:schemeClr val="dk1"/>
                          </a:solidFill>
                          <a:effectLst/>
                          <a:latin typeface="+mn-lt"/>
                          <a:ea typeface="+mn-ea"/>
                          <a:cs typeface="+mn-cs"/>
                        </a:rPr>
                        <a:t> (</a:t>
                      </a:r>
                      <a:r>
                        <a:rPr lang="fr-FR" sz="1400" b="1" kern="150" dirty="0" err="1" smtClean="0">
                          <a:solidFill>
                            <a:schemeClr val="dk1"/>
                          </a:solidFill>
                          <a:effectLst/>
                          <a:latin typeface="+mn-lt"/>
                          <a:ea typeface="+mn-ea"/>
                          <a:cs typeface="+mn-cs"/>
                        </a:rPr>
                        <a:t>mBq</a:t>
                      </a:r>
                      <a:r>
                        <a:rPr lang="fr-FR" sz="1400" b="1" kern="150" dirty="0" smtClean="0">
                          <a:solidFill>
                            <a:schemeClr val="dk1"/>
                          </a:solidFill>
                          <a:effectLst/>
                          <a:latin typeface="+mn-lt"/>
                          <a:ea typeface="+mn-ea"/>
                          <a:cs typeface="+mn-cs"/>
                        </a:rPr>
                        <a:t>)</a:t>
                      </a:r>
                      <a:endParaRPr lang="fr-FR" sz="1400" b="1" kern="150" dirty="0">
                        <a:solidFill>
                          <a:schemeClr val="dk1"/>
                        </a:solidFill>
                        <a:effectLst/>
                        <a:latin typeface="+mn-lt"/>
                        <a:ea typeface="+mn-ea"/>
                        <a:cs typeface="+mn-cs"/>
                      </a:endParaRPr>
                    </a:p>
                  </a:txBody>
                  <a:tcPr marL="0" marR="0" marT="0" marB="0" anchor="ctr"/>
                </a:tc>
                <a:tc>
                  <a:txBody>
                    <a:bodyPr/>
                    <a:lstStyle/>
                    <a:p>
                      <a:pPr marL="0" algn="ctr" defTabSz="914400" rtl="0" eaLnBrk="1" fontAlgn="ctr" latinLnBrk="0" hangingPunct="1">
                        <a:lnSpc>
                          <a:spcPct val="107000"/>
                        </a:lnSpc>
                        <a:spcAft>
                          <a:spcPts val="0"/>
                        </a:spcAft>
                      </a:pPr>
                      <a:r>
                        <a:rPr lang="fr-FR" sz="1400" b="1" kern="150" dirty="0" smtClean="0">
                          <a:solidFill>
                            <a:schemeClr val="dk1"/>
                          </a:solidFill>
                          <a:effectLst/>
                          <a:latin typeface="+mn-lt"/>
                          <a:ea typeface="+mn-ea"/>
                          <a:cs typeface="+mn-cs"/>
                        </a:rPr>
                        <a:t>DL</a:t>
                      </a:r>
                      <a:r>
                        <a:rPr lang="fr-FR" sz="1400" b="1" kern="150" baseline="-25000" dirty="0" smtClean="0">
                          <a:solidFill>
                            <a:schemeClr val="dk1"/>
                          </a:solidFill>
                          <a:effectLst/>
                          <a:latin typeface="+mn-lt"/>
                          <a:ea typeface="+mn-ea"/>
                          <a:cs typeface="+mn-cs"/>
                        </a:rPr>
                        <a:t>ROI </a:t>
                      </a:r>
                      <a:r>
                        <a:rPr lang="fr-FR" sz="1400" b="1" kern="150" dirty="0" smtClean="0">
                          <a:solidFill>
                            <a:schemeClr val="dk1"/>
                          </a:solidFill>
                          <a:effectLst/>
                          <a:latin typeface="+mn-lt"/>
                          <a:ea typeface="+mn-ea"/>
                          <a:cs typeface="+mn-cs"/>
                        </a:rPr>
                        <a:t>(count)</a:t>
                      </a:r>
                      <a:endParaRPr lang="fr-FR" sz="1400" b="1" kern="150" dirty="0">
                        <a:solidFill>
                          <a:schemeClr val="dk1"/>
                        </a:solidFill>
                        <a:effectLst/>
                        <a:latin typeface="+mn-lt"/>
                        <a:ea typeface="+mn-ea"/>
                        <a:cs typeface="+mn-cs"/>
                      </a:endParaRPr>
                    </a:p>
                  </a:txBody>
                  <a:tcPr marL="0" marR="0" marT="0" marB="0" anchor="ctr"/>
                </a:tc>
                <a:tc>
                  <a:txBody>
                    <a:bodyPr/>
                    <a:lstStyle/>
                    <a:p>
                      <a:pPr marL="0" algn="ctr" defTabSz="914400" rtl="0" eaLnBrk="1" fontAlgn="ctr" latinLnBrk="0" hangingPunct="1">
                        <a:lnSpc>
                          <a:spcPct val="107000"/>
                        </a:lnSpc>
                        <a:spcAft>
                          <a:spcPts val="0"/>
                        </a:spcAft>
                      </a:pPr>
                      <a:r>
                        <a:rPr lang="fr-FR" sz="1400" b="1" kern="150" dirty="0" err="1" smtClean="0">
                          <a:solidFill>
                            <a:schemeClr val="dk1"/>
                          </a:solidFill>
                          <a:effectLst/>
                          <a:latin typeface="+mn-lt"/>
                          <a:ea typeface="+mn-ea"/>
                          <a:cs typeface="+mn-cs"/>
                        </a:rPr>
                        <a:t>DL</a:t>
                      </a:r>
                      <a:r>
                        <a:rPr lang="fr-FR" sz="1400" b="1" kern="150" baseline="-25000" dirty="0" err="1" smtClean="0">
                          <a:solidFill>
                            <a:schemeClr val="dk1"/>
                          </a:solidFill>
                          <a:effectLst/>
                          <a:latin typeface="+mn-lt"/>
                          <a:ea typeface="+mn-ea"/>
                          <a:cs typeface="+mn-cs"/>
                        </a:rPr>
                        <a:t>unmix</a:t>
                      </a:r>
                      <a:r>
                        <a:rPr lang="fr-FR" sz="1400" b="1" kern="150" dirty="0" smtClean="0">
                          <a:solidFill>
                            <a:schemeClr val="dk1"/>
                          </a:solidFill>
                          <a:effectLst/>
                          <a:latin typeface="+mn-lt"/>
                          <a:ea typeface="+mn-ea"/>
                          <a:cs typeface="+mn-cs"/>
                        </a:rPr>
                        <a:t> (count)</a:t>
                      </a:r>
                      <a:endParaRPr lang="fr-FR" sz="1400" b="1" kern="150" dirty="0">
                        <a:solidFill>
                          <a:schemeClr val="dk1"/>
                        </a:solidFill>
                        <a:effectLst/>
                        <a:latin typeface="+mn-lt"/>
                        <a:ea typeface="+mn-ea"/>
                        <a:cs typeface="+mn-cs"/>
                      </a:endParaRPr>
                    </a:p>
                  </a:txBody>
                  <a:tcPr marL="0" marR="0" marT="0" marB="0" anchor="ctr"/>
                </a:tc>
                <a:tc>
                  <a:txBody>
                    <a:bodyPr/>
                    <a:lstStyle/>
                    <a:p>
                      <a:pPr marL="0" algn="ctr" defTabSz="914400" rtl="0" eaLnBrk="1" fontAlgn="ctr" latinLnBrk="0" hangingPunct="1">
                        <a:lnSpc>
                          <a:spcPct val="107000"/>
                        </a:lnSpc>
                        <a:spcAft>
                          <a:spcPts val="0"/>
                        </a:spcAft>
                      </a:pPr>
                      <a:r>
                        <a:rPr lang="fr-FR" sz="1400" b="1" kern="150" dirty="0" smtClean="0">
                          <a:solidFill>
                            <a:schemeClr val="dk1"/>
                          </a:solidFill>
                          <a:effectLst/>
                          <a:latin typeface="+mn-lt"/>
                          <a:ea typeface="+mn-ea"/>
                          <a:cs typeface="+mn-cs"/>
                        </a:rPr>
                        <a:t>DL</a:t>
                      </a:r>
                      <a:r>
                        <a:rPr lang="fr-FR" sz="1400" b="1" kern="150" baseline="-25000" dirty="0" smtClean="0">
                          <a:solidFill>
                            <a:schemeClr val="dk1"/>
                          </a:solidFill>
                          <a:effectLst/>
                          <a:latin typeface="+mn-lt"/>
                          <a:ea typeface="+mn-ea"/>
                          <a:cs typeface="+mn-cs"/>
                        </a:rPr>
                        <a:t>ROI </a:t>
                      </a:r>
                      <a:r>
                        <a:rPr lang="fr-FR" sz="1400" b="1" kern="150" dirty="0" smtClean="0">
                          <a:solidFill>
                            <a:schemeClr val="dk1"/>
                          </a:solidFill>
                          <a:effectLst/>
                          <a:latin typeface="+mn-lt"/>
                          <a:ea typeface="+mn-ea"/>
                          <a:cs typeface="+mn-cs"/>
                        </a:rPr>
                        <a:t>(</a:t>
                      </a:r>
                      <a:r>
                        <a:rPr lang="fr-FR" sz="1400" b="1" kern="150" dirty="0" err="1" smtClean="0">
                          <a:solidFill>
                            <a:schemeClr val="dk1"/>
                          </a:solidFill>
                          <a:effectLst/>
                          <a:latin typeface="+mn-lt"/>
                          <a:ea typeface="+mn-ea"/>
                          <a:cs typeface="+mn-cs"/>
                        </a:rPr>
                        <a:t>mBq</a:t>
                      </a:r>
                      <a:r>
                        <a:rPr lang="fr-FR" sz="1400" b="1" kern="150" dirty="0" smtClean="0">
                          <a:solidFill>
                            <a:schemeClr val="dk1"/>
                          </a:solidFill>
                          <a:effectLst/>
                          <a:latin typeface="+mn-lt"/>
                          <a:ea typeface="+mn-ea"/>
                          <a:cs typeface="+mn-cs"/>
                        </a:rPr>
                        <a:t>)</a:t>
                      </a:r>
                      <a:endParaRPr lang="fr-FR" sz="1400" b="1" kern="150" dirty="0">
                        <a:solidFill>
                          <a:schemeClr val="dk1"/>
                        </a:solidFill>
                        <a:effectLst/>
                        <a:latin typeface="+mn-lt"/>
                        <a:ea typeface="+mn-ea"/>
                        <a:cs typeface="+mn-cs"/>
                      </a:endParaRPr>
                    </a:p>
                  </a:txBody>
                  <a:tcPr marL="0" marR="0" marT="0" marB="0" anchor="ctr"/>
                </a:tc>
                <a:tc>
                  <a:txBody>
                    <a:bodyPr/>
                    <a:lstStyle/>
                    <a:p>
                      <a:pPr marL="0" algn="ctr" defTabSz="914400" rtl="0" eaLnBrk="1" fontAlgn="ctr" latinLnBrk="0" hangingPunct="1">
                        <a:lnSpc>
                          <a:spcPct val="107000"/>
                        </a:lnSpc>
                        <a:spcAft>
                          <a:spcPts val="0"/>
                        </a:spcAft>
                      </a:pPr>
                      <a:r>
                        <a:rPr lang="fr-FR" sz="1400" b="1" kern="150" dirty="0" err="1" smtClean="0">
                          <a:solidFill>
                            <a:schemeClr val="dk1"/>
                          </a:solidFill>
                          <a:effectLst/>
                          <a:latin typeface="+mn-lt"/>
                          <a:ea typeface="+mn-ea"/>
                          <a:cs typeface="+mn-cs"/>
                        </a:rPr>
                        <a:t>DL</a:t>
                      </a:r>
                      <a:r>
                        <a:rPr lang="fr-FR" sz="1400" b="1" kern="150" baseline="-25000" dirty="0" err="1" smtClean="0">
                          <a:solidFill>
                            <a:schemeClr val="dk1"/>
                          </a:solidFill>
                          <a:effectLst/>
                          <a:latin typeface="+mn-lt"/>
                          <a:ea typeface="+mn-ea"/>
                          <a:cs typeface="+mn-cs"/>
                        </a:rPr>
                        <a:t>unmix</a:t>
                      </a:r>
                      <a:r>
                        <a:rPr lang="fr-FR" sz="1400" b="1" kern="150" dirty="0" smtClean="0">
                          <a:solidFill>
                            <a:schemeClr val="dk1"/>
                          </a:solidFill>
                          <a:effectLst/>
                          <a:latin typeface="+mn-lt"/>
                          <a:ea typeface="+mn-ea"/>
                          <a:cs typeface="+mn-cs"/>
                        </a:rPr>
                        <a:t> (</a:t>
                      </a:r>
                      <a:r>
                        <a:rPr lang="fr-FR" sz="1400" b="1" kern="150" dirty="0" err="1" smtClean="0">
                          <a:solidFill>
                            <a:schemeClr val="dk1"/>
                          </a:solidFill>
                          <a:effectLst/>
                          <a:latin typeface="+mn-lt"/>
                          <a:ea typeface="+mn-ea"/>
                          <a:cs typeface="+mn-cs"/>
                        </a:rPr>
                        <a:t>mBq</a:t>
                      </a:r>
                      <a:r>
                        <a:rPr lang="fr-FR" sz="1400" b="1" kern="150" dirty="0" smtClean="0">
                          <a:solidFill>
                            <a:schemeClr val="dk1"/>
                          </a:solidFill>
                          <a:effectLst/>
                          <a:latin typeface="+mn-lt"/>
                          <a:ea typeface="+mn-ea"/>
                          <a:cs typeface="+mn-cs"/>
                        </a:rPr>
                        <a:t>)</a:t>
                      </a:r>
                      <a:endParaRPr lang="fr-FR" sz="1400" b="1" kern="15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2036404338"/>
                  </a:ext>
                </a:extLst>
              </a:tr>
              <a:tr h="278292">
                <a:tc>
                  <a:txBody>
                    <a:bodyPr/>
                    <a:lstStyle/>
                    <a:p>
                      <a:pPr algn="ctr">
                        <a:lnSpc>
                          <a:spcPct val="107000"/>
                        </a:lnSpc>
                        <a:spcAft>
                          <a:spcPts val="0"/>
                        </a:spcAft>
                      </a:pPr>
                      <a:r>
                        <a:rPr lang="fr-FR" sz="1200" b="1" kern="150" baseline="30000" dirty="0">
                          <a:effectLst/>
                        </a:rPr>
                        <a:t>135</a:t>
                      </a:r>
                      <a:r>
                        <a:rPr lang="fr-FR" sz="1200" b="1" kern="150" dirty="0">
                          <a:effectLst/>
                        </a:rPr>
                        <a:t>Xe</a:t>
                      </a:r>
                      <a:endParaRPr lang="fr-FR" sz="1200" b="1" kern="150" dirty="0">
                        <a:effectLst/>
                        <a:latin typeface="Liberation Serif"/>
                        <a:ea typeface="Noto Serif CJK SC"/>
                        <a:cs typeface="Lohit Devanagari"/>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8.7</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12.8</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1.2</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1.3</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20.1</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31.3</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2.7</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3.22</a:t>
                      </a:r>
                      <a:endParaRPr lang="fr-FR" sz="1400" kern="15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2715775886"/>
                  </a:ext>
                </a:extLst>
              </a:tr>
              <a:tr h="278292">
                <a:tc>
                  <a:txBody>
                    <a:bodyPr/>
                    <a:lstStyle/>
                    <a:p>
                      <a:pPr algn="ctr">
                        <a:lnSpc>
                          <a:spcPct val="107000"/>
                        </a:lnSpc>
                        <a:spcAft>
                          <a:spcPts val="0"/>
                        </a:spcAft>
                      </a:pPr>
                      <a:r>
                        <a:rPr lang="fr-FR" sz="1200" b="1" kern="150" baseline="30000" dirty="0">
                          <a:effectLst/>
                        </a:rPr>
                        <a:t>133</a:t>
                      </a:r>
                      <a:r>
                        <a:rPr lang="fr-FR" sz="1200" b="1" kern="150" dirty="0">
                          <a:effectLst/>
                        </a:rPr>
                        <a:t>Xe</a:t>
                      </a:r>
                      <a:endParaRPr lang="fr-FR" sz="1200" b="1" kern="150" dirty="0">
                        <a:effectLst/>
                        <a:latin typeface="Liberation Serif"/>
                        <a:ea typeface="Noto Serif CJK SC"/>
                        <a:cs typeface="Lohit Devanagari"/>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13.2</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3.4</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10.4</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1.3</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29.2</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10.7</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23.0</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4.12</a:t>
                      </a:r>
                      <a:endParaRPr lang="fr-FR" sz="1400" kern="15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2894988276"/>
                  </a:ext>
                </a:extLst>
              </a:tr>
              <a:tr h="278292">
                <a:tc>
                  <a:txBody>
                    <a:bodyPr/>
                    <a:lstStyle/>
                    <a:p>
                      <a:pPr algn="ctr">
                        <a:lnSpc>
                          <a:spcPct val="107000"/>
                        </a:lnSpc>
                        <a:spcAft>
                          <a:spcPts val="0"/>
                        </a:spcAft>
                      </a:pPr>
                      <a:r>
                        <a:rPr lang="fr-FR" sz="1200" b="1" kern="150" baseline="30000" dirty="0">
                          <a:effectLst/>
                        </a:rPr>
                        <a:t>133m</a:t>
                      </a:r>
                      <a:r>
                        <a:rPr lang="fr-FR" sz="1200" b="1" kern="150" dirty="0">
                          <a:effectLst/>
                        </a:rPr>
                        <a:t>Xe</a:t>
                      </a:r>
                      <a:endParaRPr lang="fr-FR" sz="1200" b="1" kern="150" dirty="0">
                        <a:effectLst/>
                        <a:latin typeface="Liberation Serif"/>
                        <a:ea typeface="Noto Serif CJK SC"/>
                        <a:cs typeface="Lohit Devanagari"/>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3.3</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1.0</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1.6</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0.3</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9.3</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4.0</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4.6</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1.43</a:t>
                      </a:r>
                      <a:endParaRPr lang="fr-FR" sz="1400" kern="15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3124989448"/>
                  </a:ext>
                </a:extLst>
              </a:tr>
              <a:tr h="278292">
                <a:tc>
                  <a:txBody>
                    <a:bodyPr/>
                    <a:lstStyle/>
                    <a:p>
                      <a:pPr algn="ctr">
                        <a:lnSpc>
                          <a:spcPct val="107000"/>
                        </a:lnSpc>
                        <a:spcAft>
                          <a:spcPts val="0"/>
                        </a:spcAft>
                      </a:pPr>
                      <a:r>
                        <a:rPr lang="fr-FR" sz="1200" b="1" kern="150" baseline="30000" dirty="0">
                          <a:effectLst/>
                        </a:rPr>
                        <a:t>131m</a:t>
                      </a:r>
                      <a:r>
                        <a:rPr lang="fr-FR" sz="1200" b="1" kern="150" dirty="0">
                          <a:effectLst/>
                        </a:rPr>
                        <a:t>Xe</a:t>
                      </a:r>
                      <a:endParaRPr lang="fr-FR" sz="1200" b="1" kern="150" dirty="0">
                        <a:effectLst/>
                        <a:latin typeface="Liberation Serif"/>
                        <a:ea typeface="Noto Serif CJK SC"/>
                        <a:cs typeface="Lohit Devanagari"/>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3.3</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1.2</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1.6</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0.6</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9.3</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4.0</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4.6</a:t>
                      </a:r>
                      <a:endParaRPr lang="fr-FR" sz="1400" kern="150" dirty="0">
                        <a:solidFill>
                          <a:schemeClr val="dk1"/>
                        </a:solidFill>
                        <a:effectLst/>
                        <a:latin typeface="+mn-lt"/>
                        <a:ea typeface="+mn-ea"/>
                        <a:cs typeface="+mn-cs"/>
                      </a:endParaRPr>
                    </a:p>
                  </a:txBody>
                  <a:tcPr marL="0" marR="0" marT="0" marB="0" anchor="ctr"/>
                </a:tc>
                <a:tc>
                  <a:txBody>
                    <a:bodyPr/>
                    <a:lstStyle/>
                    <a:p>
                      <a:pPr algn="ctr">
                        <a:lnSpc>
                          <a:spcPct val="107000"/>
                        </a:lnSpc>
                        <a:spcAft>
                          <a:spcPts val="0"/>
                        </a:spcAft>
                      </a:pPr>
                      <a:r>
                        <a:rPr lang="fr-FR" sz="1400" kern="150" dirty="0" smtClean="0">
                          <a:solidFill>
                            <a:schemeClr val="dk1"/>
                          </a:solidFill>
                          <a:effectLst/>
                          <a:latin typeface="+mn-lt"/>
                          <a:ea typeface="+mn-ea"/>
                          <a:cs typeface="+mn-cs"/>
                        </a:rPr>
                        <a:t>1.85</a:t>
                      </a:r>
                      <a:endParaRPr lang="fr-FR" sz="1400" kern="15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2011479756"/>
                  </a:ext>
                </a:extLst>
              </a:tr>
            </a:tbl>
          </a:graphicData>
        </a:graphic>
      </p:graphicFrame>
      <p:sp>
        <p:nvSpPr>
          <p:cNvPr id="12" name="ZoneTexte 11"/>
          <p:cNvSpPr txBox="1"/>
          <p:nvPr>
            <p:custDataLst>
              <p:tags r:id="rId1"/>
            </p:custDataLst>
          </p:nvPr>
        </p:nvSpPr>
        <p:spPr>
          <a:xfrm>
            <a:off x="0" y="3267548"/>
            <a:ext cx="10840915" cy="307777"/>
          </a:xfrm>
          <a:prstGeom prst="rect">
            <a:avLst/>
          </a:prstGeom>
          <a:noFill/>
        </p:spPr>
        <p:txBody>
          <a:bodyPr wrap="square" rtlCol="0">
            <a:spAutoFit/>
          </a:bodyPr>
          <a:lstStyle/>
          <a:p>
            <a:pPr algn="ctr"/>
            <a:r>
              <a:rPr lang="fr-FR" sz="1400" dirty="0" err="1" smtClean="0"/>
              <a:t>Example</a:t>
            </a:r>
            <a:r>
              <a:rPr lang="fr-FR" sz="1400" dirty="0" smtClean="0"/>
              <a:t> of an </a:t>
            </a:r>
            <a:r>
              <a:rPr lang="fr-FR" sz="1400" dirty="0" err="1" smtClean="0"/>
              <a:t>analysis</a:t>
            </a:r>
            <a:r>
              <a:rPr lang="fr-FR" sz="1400" dirty="0" smtClean="0"/>
              <a:t> of a mix </a:t>
            </a:r>
            <a:r>
              <a:rPr lang="fr-FR" sz="1400" dirty="0" err="1" smtClean="0"/>
              <a:t>with</a:t>
            </a:r>
            <a:r>
              <a:rPr lang="fr-FR" sz="1400" dirty="0" smtClean="0"/>
              <a:t> 6 </a:t>
            </a:r>
            <a:r>
              <a:rPr lang="fr-FR" sz="1400" dirty="0" err="1" smtClean="0"/>
              <a:t>radionuclides</a:t>
            </a:r>
            <a:r>
              <a:rPr lang="fr-FR" sz="1400" dirty="0" smtClean="0"/>
              <a:t> (and background). </a:t>
            </a:r>
            <a:r>
              <a:rPr lang="fr-FR" sz="1400" dirty="0" err="1" smtClean="0"/>
              <a:t>Activities</a:t>
            </a:r>
            <a:r>
              <a:rPr lang="fr-FR" sz="1400" dirty="0" smtClean="0"/>
              <a:t> and </a:t>
            </a:r>
            <a:r>
              <a:rPr lang="fr-FR" sz="1400" dirty="0" err="1" smtClean="0"/>
              <a:t>uncertainties</a:t>
            </a:r>
            <a:r>
              <a:rPr lang="fr-FR" sz="1400" dirty="0" smtClean="0"/>
              <a:t> </a:t>
            </a:r>
            <a:r>
              <a:rPr lang="fr-FR" sz="1400" dirty="0" err="1" smtClean="0"/>
              <a:t>obtained</a:t>
            </a:r>
            <a:r>
              <a:rPr lang="fr-FR" sz="1400" dirty="0" smtClean="0"/>
              <a:t> </a:t>
            </a:r>
            <a:r>
              <a:rPr lang="fr-FR" sz="1400" dirty="0" err="1" smtClean="0"/>
              <a:t>with</a:t>
            </a:r>
            <a:r>
              <a:rPr lang="fr-FR" sz="1400" dirty="0" smtClean="0"/>
              <a:t> 1000 </a:t>
            </a:r>
            <a:r>
              <a:rPr lang="fr-FR" sz="1400" dirty="0" err="1" smtClean="0"/>
              <a:t>different</a:t>
            </a:r>
            <a:r>
              <a:rPr lang="fr-FR" sz="1400" dirty="0" smtClean="0"/>
              <a:t> </a:t>
            </a:r>
            <a:r>
              <a:rPr lang="fr-FR" sz="1400" dirty="0" err="1" smtClean="0"/>
              <a:t>spectra</a:t>
            </a:r>
            <a:r>
              <a:rPr lang="fr-FR" sz="1400" dirty="0" smtClean="0"/>
              <a:t> </a:t>
            </a:r>
            <a:r>
              <a:rPr lang="fr-FR" sz="1400" dirty="0" err="1" smtClean="0"/>
              <a:t>analysed</a:t>
            </a:r>
            <a:endParaRPr lang="fr-FR" sz="1400" dirty="0"/>
          </a:p>
        </p:txBody>
      </p:sp>
      <p:sp>
        <p:nvSpPr>
          <p:cNvPr id="13" name="ZoneTexte 12"/>
          <p:cNvSpPr txBox="1"/>
          <p:nvPr>
            <p:custDataLst>
              <p:tags r:id="rId2"/>
            </p:custDataLst>
          </p:nvPr>
        </p:nvSpPr>
        <p:spPr>
          <a:xfrm>
            <a:off x="0" y="5969621"/>
            <a:ext cx="10537779" cy="307777"/>
          </a:xfrm>
          <a:prstGeom prst="rect">
            <a:avLst/>
          </a:prstGeom>
          <a:noFill/>
        </p:spPr>
        <p:txBody>
          <a:bodyPr wrap="square" rtlCol="0">
            <a:spAutoFit/>
          </a:bodyPr>
          <a:lstStyle/>
          <a:p>
            <a:pPr algn="ctr"/>
            <a:r>
              <a:rPr lang="fr-FR" sz="1400" dirty="0" err="1" smtClean="0"/>
              <a:t>Detection</a:t>
            </a:r>
            <a:r>
              <a:rPr lang="fr-FR" sz="1400" dirty="0" smtClean="0"/>
              <a:t> </a:t>
            </a:r>
            <a:r>
              <a:rPr lang="fr-FR" sz="1400" dirty="0" err="1" smtClean="0"/>
              <a:t>thresholds</a:t>
            </a:r>
            <a:r>
              <a:rPr lang="fr-FR" sz="1400" dirty="0" smtClean="0"/>
              <a:t> and </a:t>
            </a:r>
            <a:r>
              <a:rPr lang="fr-FR" sz="1400" dirty="0" err="1" smtClean="0"/>
              <a:t>detection</a:t>
            </a:r>
            <a:r>
              <a:rPr lang="fr-FR" sz="1400" dirty="0" smtClean="0"/>
              <a:t> </a:t>
            </a:r>
            <a:r>
              <a:rPr lang="fr-FR" sz="1400" dirty="0" err="1" smtClean="0"/>
              <a:t>limits</a:t>
            </a:r>
            <a:r>
              <a:rPr lang="fr-FR" sz="1400" dirty="0" smtClean="0"/>
              <a:t> </a:t>
            </a:r>
            <a:r>
              <a:rPr lang="fr-FR" sz="1400" dirty="0" err="1" smtClean="0"/>
              <a:t>with</a:t>
            </a:r>
            <a:r>
              <a:rPr lang="fr-FR" sz="1400" dirty="0" smtClean="0"/>
              <a:t> 300 hits of background in the </a:t>
            </a:r>
            <a:r>
              <a:rPr lang="fr-FR" sz="1400" dirty="0" err="1" smtClean="0"/>
              <a:t>spectrum</a:t>
            </a:r>
            <a:r>
              <a:rPr lang="fr-FR" sz="1400" dirty="0" smtClean="0"/>
              <a:t> (1000 </a:t>
            </a:r>
            <a:r>
              <a:rPr lang="fr-FR" sz="1400" dirty="0" err="1" smtClean="0"/>
              <a:t>different</a:t>
            </a:r>
            <a:r>
              <a:rPr lang="fr-FR" sz="1400" dirty="0" smtClean="0"/>
              <a:t> </a:t>
            </a:r>
            <a:r>
              <a:rPr lang="fr-FR" sz="1400" dirty="0" err="1" smtClean="0"/>
              <a:t>spectra</a:t>
            </a:r>
            <a:r>
              <a:rPr lang="fr-FR" sz="1400" dirty="0" smtClean="0"/>
              <a:t> </a:t>
            </a:r>
            <a:r>
              <a:rPr lang="fr-FR" sz="1400" dirty="0" err="1" smtClean="0"/>
              <a:t>analysed</a:t>
            </a:r>
            <a:r>
              <a:rPr lang="fr-FR" sz="1400" dirty="0" smtClean="0"/>
              <a:t>)</a:t>
            </a:r>
            <a:endParaRPr lang="fr-FR" sz="1400" dirty="0"/>
          </a:p>
        </p:txBody>
      </p:sp>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 : characteristics limits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P3.6-886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Logo CEA">
            <a:extLst>
              <a:ext uri="{FF2B5EF4-FFF2-40B4-BE49-F238E27FC236}">
                <a16:creationId xmlns:a16="http://schemas.microsoft.com/office/drawing/2014/main" id="{1051C7ED-2FE9-229E-F0BD-000C6D22DE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3155" y="84086"/>
            <a:ext cx="1178911" cy="1178911"/>
          </a:xfrm>
          <a:prstGeom prst="rect">
            <a:avLst/>
          </a:prstGeom>
        </p:spPr>
      </p:pic>
      <p:sp>
        <p:nvSpPr>
          <p:cNvPr id="8" name="Rectangle 7"/>
          <p:cNvSpPr/>
          <p:nvPr/>
        </p:nvSpPr>
        <p:spPr>
          <a:xfrm>
            <a:off x="125129" y="1262997"/>
            <a:ext cx="10720659" cy="5909310"/>
          </a:xfrm>
          <a:prstGeom prst="rect">
            <a:avLst/>
          </a:prstGeom>
        </p:spPr>
        <p:txBody>
          <a:bodyPr wrap="square">
            <a:spAutoFit/>
          </a:bodyPr>
          <a:lstStyle/>
          <a:p>
            <a:pPr algn="just"/>
            <a:r>
              <a:rPr lang="en-US" dirty="0" smtClean="0"/>
              <a:t>The spectral </a:t>
            </a:r>
            <a:r>
              <a:rPr lang="en-US" dirty="0" err="1" smtClean="0"/>
              <a:t>unmixing</a:t>
            </a:r>
            <a:r>
              <a:rPr lang="en-US" dirty="0" smtClean="0"/>
              <a:t> algorithm gives non Gaussian distributions for the DT and DL :	</a:t>
            </a:r>
          </a:p>
          <a:p>
            <a:pPr marL="1200150" lvl="2" indent="-285750" algn="just">
              <a:buFont typeface="Arial" panose="020B0604020202020204" pitchFamily="34" charset="0"/>
              <a:buChar char="•"/>
            </a:pPr>
            <a:r>
              <a:rPr lang="en-US" dirty="0" smtClean="0">
                <a:sym typeface="Wingdings" panose="05000000000000000000" pitchFamily="2" charset="2"/>
              </a:rPr>
              <a:t>Depending </a:t>
            </a:r>
            <a:r>
              <a:rPr lang="en-US" dirty="0">
                <a:sym typeface="Wingdings" panose="05000000000000000000" pitchFamily="2" charset="2"/>
              </a:rPr>
              <a:t>of the </a:t>
            </a:r>
            <a:r>
              <a:rPr lang="en-US" dirty="0" smtClean="0">
                <a:sym typeface="Wingdings" panose="05000000000000000000" pitchFamily="2" charset="2"/>
              </a:rPr>
              <a:t>radionuclide</a:t>
            </a:r>
          </a:p>
          <a:p>
            <a:pPr marL="1200150" lvl="2" indent="-285750" algn="just">
              <a:buFont typeface="Arial" panose="020B0604020202020204" pitchFamily="34" charset="0"/>
              <a:buChar char="•"/>
            </a:pPr>
            <a:r>
              <a:rPr lang="en-US" dirty="0">
                <a:sym typeface="Wingdings" panose="05000000000000000000" pitchFamily="2" charset="2"/>
              </a:rPr>
              <a:t>C</a:t>
            </a:r>
            <a:r>
              <a:rPr lang="en-US" dirty="0" smtClean="0">
                <a:sym typeface="Wingdings" panose="05000000000000000000" pitchFamily="2" charset="2"/>
              </a:rPr>
              <a:t>alculated </a:t>
            </a:r>
            <a:r>
              <a:rPr lang="en-US" dirty="0">
                <a:sym typeface="Wingdings" panose="05000000000000000000" pitchFamily="2" charset="2"/>
              </a:rPr>
              <a:t>by Monte-Carlo simulations</a:t>
            </a:r>
          </a:p>
          <a:p>
            <a:pPr marL="285750" indent="-285750" algn="just">
              <a:buFont typeface="Arial" panose="020B0604020202020204" pitchFamily="34" charset="0"/>
              <a:buChar char="•"/>
            </a:pPr>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marL="285750" indent="-285750" algn="just">
              <a:buFont typeface="Wingdings" panose="05000000000000000000" pitchFamily="2" charset="2"/>
              <a:buChar char="è"/>
            </a:pPr>
            <a:r>
              <a:rPr lang="en-US" dirty="0" smtClean="0">
                <a:sym typeface="Wingdings" panose="05000000000000000000" pitchFamily="2" charset="2"/>
              </a:rPr>
              <a:t>It is necessary to determine them before the start of any measurement</a:t>
            </a:r>
            <a:endParaRPr lang="en-US" dirty="0"/>
          </a:p>
          <a:p>
            <a:pPr marL="285750" indent="-285750" algn="just">
              <a:buFont typeface="Wingdings" panose="05000000000000000000" pitchFamily="2" charset="2"/>
              <a:buChar char="è"/>
            </a:pPr>
            <a:endParaRPr lang="en-US"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772" y="2155323"/>
            <a:ext cx="6386435" cy="4229977"/>
          </a:xfrm>
          <a:prstGeom prst="rect">
            <a:avLst/>
          </a:prstGeom>
          <a:ln w="31750">
            <a:solidFill>
              <a:schemeClr val="bg2">
                <a:lumMod val="75000"/>
              </a:schemeClr>
            </a:solidFill>
          </a:ln>
        </p:spPr>
      </p:pic>
    </p:spTree>
    <p:extLst>
      <p:ext uri="{BB962C8B-B14F-4D97-AF65-F5344CB8AC3E}">
        <p14:creationId xmlns:p14="http://schemas.microsoft.com/office/powerpoint/2010/main" val="3962651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4"/>
          <a:stretch>
            <a:fillRect/>
          </a:stretch>
        </p:blipFill>
        <p:spPr>
          <a:xfrm>
            <a:off x="37762" y="2476203"/>
            <a:ext cx="5246986" cy="2976862"/>
          </a:xfrm>
          <a:prstGeom prst="rect">
            <a:avLst/>
          </a:prstGeom>
        </p:spPr>
      </p:pic>
      <p:pic>
        <p:nvPicPr>
          <p:cNvPr id="13" name="Image 12"/>
          <p:cNvPicPr>
            <a:picLocks noChangeAspect="1"/>
          </p:cNvPicPr>
          <p:nvPr/>
        </p:nvPicPr>
        <p:blipFill>
          <a:blip r:embed="rId5"/>
          <a:stretch>
            <a:fillRect/>
          </a:stretch>
        </p:blipFill>
        <p:spPr>
          <a:xfrm>
            <a:off x="5372115" y="2476203"/>
            <a:ext cx="5303993" cy="2976861"/>
          </a:xfrm>
          <a:prstGeom prst="rect">
            <a:avLst/>
          </a:prstGeom>
        </p:spPr>
      </p:pic>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 : characteristics limits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P3.6-886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25129" y="1262997"/>
            <a:ext cx="10720659" cy="5632311"/>
          </a:xfrm>
          <a:prstGeom prst="rect">
            <a:avLst/>
          </a:prstGeom>
        </p:spPr>
        <p:txBody>
          <a:bodyPr wrap="square">
            <a:spAutoFit/>
          </a:bodyPr>
          <a:lstStyle/>
          <a:p>
            <a:pPr algn="just"/>
            <a:r>
              <a:rPr lang="en-US" dirty="0" smtClean="0"/>
              <a:t>In many cases, a small amount of Rn can be present in the measurement cell</a:t>
            </a:r>
          </a:p>
          <a:p>
            <a:pPr algn="just"/>
            <a:r>
              <a:rPr lang="en-US" dirty="0" smtClean="0"/>
              <a:t>	</a:t>
            </a:r>
            <a:r>
              <a:rPr lang="en-US" dirty="0" smtClean="0">
                <a:sym typeface="Wingdings" panose="05000000000000000000" pitchFamily="2" charset="2"/>
              </a:rPr>
              <a:t>→ </a:t>
            </a:r>
            <a:r>
              <a:rPr lang="en-US" dirty="0" smtClean="0"/>
              <a:t>Daughters (</a:t>
            </a:r>
            <a:r>
              <a:rPr lang="en-US" baseline="30000" dirty="0" smtClean="0"/>
              <a:t>214</a:t>
            </a:r>
            <a:r>
              <a:rPr lang="en-US" dirty="0" smtClean="0"/>
              <a:t>Pb and </a:t>
            </a:r>
            <a:r>
              <a:rPr lang="en-US" baseline="30000" dirty="0" smtClean="0"/>
              <a:t>214</a:t>
            </a:r>
            <a:r>
              <a:rPr lang="en-US" dirty="0" smtClean="0"/>
              <a:t>Bi) are detected in</a:t>
            </a:r>
            <a:r>
              <a:rPr lang="en-US" dirty="0" smtClean="0">
                <a:latin typeface="Symbol" panose="05050102010706020507" pitchFamily="18" charset="2"/>
              </a:rPr>
              <a:t> b/g </a:t>
            </a:r>
            <a:r>
              <a:rPr lang="en-US" dirty="0" smtClean="0"/>
              <a:t>measurement</a:t>
            </a:r>
          </a:p>
          <a:p>
            <a:pPr algn="just"/>
            <a:r>
              <a:rPr lang="en-US" dirty="0"/>
              <a:t>	</a:t>
            </a:r>
            <a:r>
              <a:rPr lang="en-US" dirty="0" smtClean="0"/>
              <a:t>	</a:t>
            </a:r>
            <a:r>
              <a:rPr lang="en-US" dirty="0">
                <a:sym typeface="Wingdings" panose="05000000000000000000" pitchFamily="2" charset="2"/>
              </a:rPr>
              <a:t> → </a:t>
            </a:r>
            <a:r>
              <a:rPr lang="en-US" dirty="0" smtClean="0">
                <a:sym typeface="Wingdings" panose="05000000000000000000" pitchFamily="2" charset="2"/>
              </a:rPr>
              <a:t>signal overlay </a:t>
            </a:r>
          </a:p>
          <a:p>
            <a:pPr algn="just"/>
            <a:r>
              <a:rPr lang="en-US" dirty="0">
                <a:sym typeface="Wingdings" panose="05000000000000000000" pitchFamily="2" charset="2"/>
              </a:rPr>
              <a:t>	</a:t>
            </a:r>
            <a:r>
              <a:rPr lang="en-US" dirty="0" smtClean="0">
                <a:sym typeface="Wingdings" panose="05000000000000000000" pitchFamily="2" charset="2"/>
              </a:rPr>
              <a:t>		</a:t>
            </a:r>
            <a:r>
              <a:rPr lang="en-US" dirty="0">
                <a:sym typeface="Wingdings" panose="05000000000000000000" pitchFamily="2" charset="2"/>
              </a:rPr>
              <a:t> → </a:t>
            </a:r>
            <a:r>
              <a:rPr lang="en-US" dirty="0" smtClean="0">
                <a:sym typeface="Wingdings" panose="05000000000000000000" pitchFamily="2" charset="2"/>
              </a:rPr>
              <a:t>Increase of DT and DL</a:t>
            </a:r>
          </a:p>
          <a:p>
            <a:pPr algn="just"/>
            <a:endParaRPr lang="en-US" dirty="0">
              <a:sym typeface="Wingdings" panose="05000000000000000000" pitchFamily="2" charset="2"/>
            </a:endParaRPr>
          </a:p>
          <a:p>
            <a:pPr algn="just"/>
            <a:endParaRPr lang="en-US" dirty="0" smtClean="0">
              <a:sym typeface="Wingdings" panose="05000000000000000000" pitchFamily="2" charset="2"/>
            </a:endParaRPr>
          </a:p>
          <a:p>
            <a:pPr algn="just"/>
            <a:endParaRPr lang="en-US" dirty="0">
              <a:sym typeface="Wingdings" panose="05000000000000000000" pitchFamily="2" charset="2"/>
            </a:endParaRPr>
          </a:p>
          <a:p>
            <a:pPr algn="just"/>
            <a:endParaRPr lang="en-US" dirty="0" smtClean="0">
              <a:sym typeface="Wingdings" panose="05000000000000000000" pitchFamily="2" charset="2"/>
            </a:endParaRPr>
          </a:p>
          <a:p>
            <a:pPr algn="just"/>
            <a:endParaRPr lang="en-US" dirty="0">
              <a:sym typeface="Wingdings" panose="05000000000000000000" pitchFamily="2" charset="2"/>
            </a:endParaRPr>
          </a:p>
          <a:p>
            <a:pPr algn="just"/>
            <a:endParaRPr lang="en-US" dirty="0" smtClean="0">
              <a:sym typeface="Wingdings" panose="05000000000000000000" pitchFamily="2" charset="2"/>
            </a:endParaRPr>
          </a:p>
          <a:p>
            <a:pPr algn="just"/>
            <a:endParaRPr lang="en-US" dirty="0">
              <a:sym typeface="Wingdings" panose="05000000000000000000" pitchFamily="2" charset="2"/>
            </a:endParaRPr>
          </a:p>
          <a:p>
            <a:pPr algn="just"/>
            <a:endParaRPr lang="en-US" dirty="0" smtClean="0">
              <a:sym typeface="Wingdings" panose="05000000000000000000" pitchFamily="2" charset="2"/>
            </a:endParaRPr>
          </a:p>
          <a:p>
            <a:pPr algn="just"/>
            <a:endParaRPr lang="en-US" dirty="0">
              <a:sym typeface="Wingdings" panose="05000000000000000000" pitchFamily="2" charset="2"/>
            </a:endParaRPr>
          </a:p>
          <a:p>
            <a:pPr algn="just"/>
            <a:endParaRPr lang="en-US" dirty="0" smtClean="0">
              <a:sym typeface="Wingdings" panose="05000000000000000000" pitchFamily="2" charset="2"/>
            </a:endParaRPr>
          </a:p>
          <a:p>
            <a:pPr algn="just"/>
            <a:endParaRPr lang="en-US" dirty="0">
              <a:sym typeface="Wingdings" panose="05000000000000000000" pitchFamily="2" charset="2"/>
            </a:endParaRPr>
          </a:p>
          <a:p>
            <a:pPr algn="just"/>
            <a:endParaRPr lang="en-US" dirty="0" smtClean="0">
              <a:sym typeface="Wingdings" panose="05000000000000000000" pitchFamily="2" charset="2"/>
            </a:endParaRPr>
          </a:p>
          <a:p>
            <a:pPr algn="just"/>
            <a:endParaRPr lang="en-US" dirty="0">
              <a:sym typeface="Wingdings" panose="05000000000000000000" pitchFamily="2" charset="2"/>
            </a:endParaRPr>
          </a:p>
          <a:p>
            <a:pPr marL="285750" indent="-285750" algn="just">
              <a:buFont typeface="Wingdings" panose="05000000000000000000" pitchFamily="2" charset="2"/>
              <a:buChar char="è"/>
            </a:pPr>
            <a:r>
              <a:rPr lang="en-US" dirty="0" smtClean="0">
                <a:sym typeface="Wingdings" panose="05000000000000000000" pitchFamily="2" charset="2"/>
              </a:rPr>
              <a:t>The DT is lower for the spectral </a:t>
            </a:r>
            <a:r>
              <a:rPr lang="en-US" dirty="0" err="1" smtClean="0">
                <a:sym typeface="Wingdings" panose="05000000000000000000" pitchFamily="2" charset="2"/>
              </a:rPr>
              <a:t>unmixing</a:t>
            </a:r>
            <a:r>
              <a:rPr lang="en-US" dirty="0" smtClean="0">
                <a:sym typeface="Wingdings" panose="05000000000000000000" pitchFamily="2" charset="2"/>
              </a:rPr>
              <a:t> algorithm in all cases</a:t>
            </a:r>
          </a:p>
          <a:p>
            <a:pPr marL="285750" indent="-285750" algn="just">
              <a:buFont typeface="Wingdings" panose="05000000000000000000" pitchFamily="2" charset="2"/>
              <a:buChar char="è"/>
            </a:pPr>
            <a:r>
              <a:rPr lang="en-US" dirty="0" smtClean="0">
                <a:sym typeface="Wingdings" panose="05000000000000000000" pitchFamily="2" charset="2"/>
              </a:rPr>
              <a:t>The DL is lower for </a:t>
            </a:r>
            <a:r>
              <a:rPr lang="en-US" dirty="0">
                <a:sym typeface="Wingdings" panose="05000000000000000000" pitchFamily="2" charset="2"/>
              </a:rPr>
              <a:t>the spectral </a:t>
            </a:r>
            <a:r>
              <a:rPr lang="en-US" dirty="0" err="1">
                <a:sym typeface="Wingdings" panose="05000000000000000000" pitchFamily="2" charset="2"/>
              </a:rPr>
              <a:t>unmixing</a:t>
            </a:r>
            <a:r>
              <a:rPr lang="en-US" dirty="0">
                <a:sym typeface="Wingdings" panose="05000000000000000000" pitchFamily="2" charset="2"/>
              </a:rPr>
              <a:t> algorithm in all </a:t>
            </a:r>
            <a:r>
              <a:rPr lang="en-US" dirty="0" smtClean="0">
                <a:sym typeface="Wingdings" panose="05000000000000000000" pitchFamily="2" charset="2"/>
              </a:rPr>
              <a:t>cases, except for </a:t>
            </a:r>
            <a:r>
              <a:rPr lang="en-US" baseline="30000" dirty="0" smtClean="0">
                <a:sym typeface="Wingdings" panose="05000000000000000000" pitchFamily="2" charset="2"/>
              </a:rPr>
              <a:t>135</a:t>
            </a:r>
            <a:r>
              <a:rPr lang="en-US" dirty="0" smtClean="0">
                <a:sym typeface="Wingdings" panose="05000000000000000000" pitchFamily="2" charset="2"/>
              </a:rPr>
              <a:t>Xe</a:t>
            </a:r>
            <a:endParaRPr lang="en-US" dirty="0"/>
          </a:p>
          <a:p>
            <a:pPr marL="285750" indent="-285750" algn="just">
              <a:buFont typeface="Wingdings" panose="05000000000000000000" pitchFamily="2" charset="2"/>
              <a:buChar char="è"/>
            </a:pPr>
            <a:endParaRPr lang="en-US" dirty="0"/>
          </a:p>
        </p:txBody>
      </p:sp>
      <p:pic>
        <p:nvPicPr>
          <p:cNvPr id="7" name="Logo CEA">
            <a:extLst>
              <a:ext uri="{FF2B5EF4-FFF2-40B4-BE49-F238E27FC236}">
                <a16:creationId xmlns:a16="http://schemas.microsoft.com/office/drawing/2014/main" id="{1051C7ED-2FE9-229E-F0BD-000C6D22DEC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933155" y="84086"/>
            <a:ext cx="1178911" cy="1178911"/>
          </a:xfrm>
          <a:prstGeom prst="rect">
            <a:avLst/>
          </a:prstGeom>
        </p:spPr>
      </p:pic>
      <p:sp>
        <p:nvSpPr>
          <p:cNvPr id="14" name="ZoneTexte 13"/>
          <p:cNvSpPr txBox="1"/>
          <p:nvPr>
            <p:custDataLst>
              <p:tags r:id="rId1"/>
            </p:custDataLst>
          </p:nvPr>
        </p:nvSpPr>
        <p:spPr>
          <a:xfrm>
            <a:off x="346511" y="5508067"/>
            <a:ext cx="4081112" cy="315676"/>
          </a:xfrm>
          <a:prstGeom prst="rect">
            <a:avLst/>
          </a:prstGeom>
          <a:noFill/>
        </p:spPr>
        <p:txBody>
          <a:bodyPr wrap="square" rtlCol="0">
            <a:spAutoFit/>
          </a:bodyPr>
          <a:lstStyle/>
          <a:p>
            <a:pPr algn="ctr"/>
            <a:r>
              <a:rPr lang="fr-FR" sz="1400" dirty="0" smtClean="0"/>
              <a:t>Evolution of DT </a:t>
            </a:r>
            <a:r>
              <a:rPr lang="fr-FR" sz="1400" dirty="0" err="1" smtClean="0"/>
              <a:t>with</a:t>
            </a:r>
            <a:r>
              <a:rPr lang="fr-FR" sz="1400" dirty="0" smtClean="0"/>
              <a:t> the </a:t>
            </a:r>
            <a:r>
              <a:rPr lang="fr-FR" sz="1400" dirty="0" err="1" smtClean="0"/>
              <a:t>activity</a:t>
            </a:r>
            <a:r>
              <a:rPr lang="fr-FR" sz="1400" dirty="0" smtClean="0"/>
              <a:t> of </a:t>
            </a:r>
            <a:r>
              <a:rPr lang="fr-FR" sz="1400" baseline="30000" dirty="0" smtClean="0"/>
              <a:t>222</a:t>
            </a:r>
            <a:r>
              <a:rPr lang="fr-FR" sz="1400" dirty="0" smtClean="0"/>
              <a:t>Rn</a:t>
            </a:r>
            <a:endParaRPr lang="fr-FR" sz="1400" dirty="0"/>
          </a:p>
        </p:txBody>
      </p:sp>
      <p:sp>
        <p:nvSpPr>
          <p:cNvPr id="15" name="ZoneTexte 14"/>
          <p:cNvSpPr txBox="1"/>
          <p:nvPr>
            <p:custDataLst>
              <p:tags r:id="rId2"/>
            </p:custDataLst>
          </p:nvPr>
        </p:nvSpPr>
        <p:spPr>
          <a:xfrm>
            <a:off x="5983555" y="5508067"/>
            <a:ext cx="4081112" cy="315676"/>
          </a:xfrm>
          <a:prstGeom prst="rect">
            <a:avLst/>
          </a:prstGeom>
          <a:noFill/>
        </p:spPr>
        <p:txBody>
          <a:bodyPr wrap="square" rtlCol="0">
            <a:spAutoFit/>
          </a:bodyPr>
          <a:lstStyle/>
          <a:p>
            <a:pPr algn="ctr"/>
            <a:r>
              <a:rPr lang="fr-FR" sz="1400" dirty="0" smtClean="0"/>
              <a:t>Evolution of DL </a:t>
            </a:r>
            <a:r>
              <a:rPr lang="fr-FR" sz="1400" dirty="0" err="1" smtClean="0"/>
              <a:t>with</a:t>
            </a:r>
            <a:r>
              <a:rPr lang="fr-FR" sz="1400" dirty="0" smtClean="0"/>
              <a:t> the </a:t>
            </a:r>
            <a:r>
              <a:rPr lang="fr-FR" sz="1400" dirty="0" err="1" smtClean="0"/>
              <a:t>activity</a:t>
            </a:r>
            <a:r>
              <a:rPr lang="fr-FR" sz="1400" dirty="0" smtClean="0"/>
              <a:t> of </a:t>
            </a:r>
            <a:r>
              <a:rPr lang="fr-FR" sz="1400" baseline="30000" dirty="0" smtClean="0"/>
              <a:t>222</a:t>
            </a:r>
            <a:r>
              <a:rPr lang="fr-FR" sz="1400" dirty="0" smtClean="0"/>
              <a:t>Rn</a:t>
            </a:r>
            <a:endParaRPr lang="fr-FR" sz="1400" dirty="0"/>
          </a:p>
        </p:txBody>
      </p:sp>
    </p:spTree>
    <p:extLst>
      <p:ext uri="{BB962C8B-B14F-4D97-AF65-F5344CB8AC3E}">
        <p14:creationId xmlns:p14="http://schemas.microsoft.com/office/powerpoint/2010/main" val="2360050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smtClean="0">
                <a:solidFill>
                  <a:schemeClr val="bg1"/>
                </a:solidFill>
                <a:latin typeface="Arial" panose="020B0604020202020204" pitchFamily="34" charset="0"/>
                <a:cs typeface="Arial" panose="020B0604020202020204" pitchFamily="34" charset="0"/>
              </a:rPr>
              <a:t>P3.6-886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Logo CEA">
            <a:extLst>
              <a:ext uri="{FF2B5EF4-FFF2-40B4-BE49-F238E27FC236}">
                <a16:creationId xmlns:a16="http://schemas.microsoft.com/office/drawing/2014/main" id="{1051C7ED-2FE9-229E-F0BD-000C6D22DE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3155" y="84086"/>
            <a:ext cx="1178911" cy="1178911"/>
          </a:xfrm>
          <a:prstGeom prst="rect">
            <a:avLst/>
          </a:prstGeom>
        </p:spPr>
      </p:pic>
      <p:sp>
        <p:nvSpPr>
          <p:cNvPr id="8" name="Rectangle 7"/>
          <p:cNvSpPr/>
          <p:nvPr/>
        </p:nvSpPr>
        <p:spPr>
          <a:xfrm>
            <a:off x="125129" y="1614688"/>
            <a:ext cx="10720659" cy="4524315"/>
          </a:xfrm>
          <a:prstGeom prst="rect">
            <a:avLst/>
          </a:prstGeom>
        </p:spPr>
        <p:txBody>
          <a:bodyPr wrap="square">
            <a:spAutoFit/>
          </a:bodyPr>
          <a:lstStyle/>
          <a:p>
            <a:pPr marL="285750" indent="-285750" algn="just">
              <a:buFont typeface="Arial" panose="020B0604020202020204" pitchFamily="34" charset="0"/>
              <a:buChar char="•"/>
            </a:pPr>
            <a:r>
              <a:rPr lang="en-US" dirty="0" smtClean="0">
                <a:sym typeface="Wingdings" panose="05000000000000000000" pitchFamily="2" charset="2"/>
              </a:rPr>
              <a:t>Development of a spectral </a:t>
            </a:r>
            <a:r>
              <a:rPr lang="en-US" dirty="0" err="1" smtClean="0">
                <a:sym typeface="Wingdings" panose="05000000000000000000" pitchFamily="2" charset="2"/>
              </a:rPr>
              <a:t>unmixing</a:t>
            </a:r>
            <a:r>
              <a:rPr lang="en-US" dirty="0" smtClean="0">
                <a:sym typeface="Wingdings" panose="05000000000000000000" pitchFamily="2" charset="2"/>
              </a:rPr>
              <a:t> algorithm based on the global analysis of the spectrum</a:t>
            </a:r>
          </a:p>
          <a:p>
            <a:pPr marL="285750" indent="-285750" algn="just">
              <a:buFont typeface="Arial" panose="020B0604020202020204" pitchFamily="34" charset="0"/>
              <a:buChar char="•"/>
            </a:pPr>
            <a:endParaRPr lang="en-US" dirty="0">
              <a:sym typeface="Wingdings" panose="05000000000000000000" pitchFamily="2" charset="2"/>
            </a:endParaRPr>
          </a:p>
          <a:p>
            <a:pPr marL="285750" indent="-285750" algn="just">
              <a:buFont typeface="Arial" panose="020B0604020202020204" pitchFamily="34" charset="0"/>
              <a:buChar char="•"/>
            </a:pPr>
            <a:r>
              <a:rPr lang="en-US" dirty="0" smtClean="0">
                <a:sym typeface="Wingdings" panose="05000000000000000000" pitchFamily="2" charset="2"/>
              </a:rPr>
              <a:t>Activities reconstructed with a good accuracy</a:t>
            </a:r>
          </a:p>
          <a:p>
            <a:pPr marL="285750" indent="-285750" algn="just">
              <a:buFont typeface="Arial" panose="020B0604020202020204" pitchFamily="34" charset="0"/>
              <a:buChar char="•"/>
            </a:pPr>
            <a:endParaRPr lang="en-US" dirty="0">
              <a:sym typeface="Wingdings" panose="05000000000000000000" pitchFamily="2" charset="2"/>
            </a:endParaRPr>
          </a:p>
          <a:p>
            <a:pPr marL="285750" indent="-285750" algn="just">
              <a:buFont typeface="Arial" panose="020B0604020202020204" pitchFamily="34" charset="0"/>
              <a:buChar char="•"/>
            </a:pPr>
            <a:r>
              <a:rPr lang="en-US" dirty="0" smtClean="0">
                <a:sym typeface="Wingdings" panose="05000000000000000000" pitchFamily="2" charset="2"/>
              </a:rPr>
              <a:t>Uncertainties lower than with the classical method (ROI)</a:t>
            </a:r>
          </a:p>
          <a:p>
            <a:pPr marL="285750" indent="-285750" algn="just">
              <a:buFont typeface="Arial" panose="020B0604020202020204" pitchFamily="34" charset="0"/>
              <a:buChar char="•"/>
            </a:pPr>
            <a:endParaRPr lang="en-US" dirty="0">
              <a:sym typeface="Wingdings" panose="05000000000000000000" pitchFamily="2" charset="2"/>
            </a:endParaRPr>
          </a:p>
          <a:p>
            <a:pPr marL="285750" indent="-285750" algn="just">
              <a:buFont typeface="Arial" panose="020B0604020202020204" pitchFamily="34" charset="0"/>
              <a:buChar char="•"/>
            </a:pPr>
            <a:r>
              <a:rPr lang="en-US" dirty="0" smtClean="0">
                <a:sym typeface="Wingdings" panose="05000000000000000000" pitchFamily="2" charset="2"/>
              </a:rPr>
              <a:t>Detection threshold and detection limits globally better than with ROI method on background spectra</a:t>
            </a:r>
          </a:p>
          <a:p>
            <a:pPr marL="3028950" lvl="6" indent="-285750" algn="just">
              <a:buFont typeface="Arial" panose="020B0604020202020204" pitchFamily="34" charset="0"/>
              <a:buChar char="•"/>
            </a:pPr>
            <a:endParaRPr lang="en-US" dirty="0">
              <a:sym typeface="Wingdings" panose="05000000000000000000" pitchFamily="2" charset="2"/>
            </a:endParaRPr>
          </a:p>
          <a:p>
            <a:pPr algn="just"/>
            <a:endParaRPr lang="en-US" dirty="0" smtClean="0">
              <a:sym typeface="Wingdings" panose="05000000000000000000" pitchFamily="2" charset="2"/>
            </a:endParaRPr>
          </a:p>
          <a:p>
            <a:pPr algn="just"/>
            <a:endParaRPr lang="en-US" dirty="0">
              <a:sym typeface="Wingdings" panose="05000000000000000000" pitchFamily="2" charset="2"/>
            </a:endParaRPr>
          </a:p>
          <a:p>
            <a:pPr algn="just"/>
            <a:r>
              <a:rPr lang="en-US" dirty="0">
                <a:sym typeface="Wingdings" panose="05000000000000000000" pitchFamily="2" charset="2"/>
              </a:rPr>
              <a:t> Improvement for </a:t>
            </a:r>
            <a:r>
              <a:rPr lang="en-US" baseline="30000" dirty="0">
                <a:sym typeface="Wingdings" panose="05000000000000000000" pitchFamily="2" charset="2"/>
              </a:rPr>
              <a:t>135</a:t>
            </a:r>
            <a:r>
              <a:rPr lang="en-US" dirty="0">
                <a:sym typeface="Wingdings" panose="05000000000000000000" pitchFamily="2" charset="2"/>
              </a:rPr>
              <a:t>Xe :</a:t>
            </a:r>
          </a:p>
          <a:p>
            <a:pPr marL="1200150" lvl="2" indent="-285750" algn="just">
              <a:buFont typeface="Wingdings" panose="05000000000000000000" pitchFamily="2" charset="2"/>
              <a:buChar char="§"/>
            </a:pPr>
            <a:r>
              <a:rPr lang="en-US" dirty="0">
                <a:sym typeface="Wingdings" panose="05000000000000000000" pitchFamily="2" charset="2"/>
              </a:rPr>
              <a:t>Reduction of energy cut in </a:t>
            </a:r>
            <a:r>
              <a:rPr lang="en-US" dirty="0">
                <a:latin typeface="Symbol" panose="05050102010706020507" pitchFamily="18" charset="2"/>
                <a:sym typeface="Wingdings" panose="05000000000000000000" pitchFamily="2" charset="2"/>
              </a:rPr>
              <a:t>b</a:t>
            </a:r>
            <a:r>
              <a:rPr lang="en-US" dirty="0">
                <a:sym typeface="Wingdings" panose="05000000000000000000" pitchFamily="2" charset="2"/>
              </a:rPr>
              <a:t> channel (100 </a:t>
            </a:r>
            <a:r>
              <a:rPr lang="en-US" dirty="0" err="1">
                <a:sym typeface="Wingdings" panose="05000000000000000000" pitchFamily="2" charset="2"/>
              </a:rPr>
              <a:t>keV</a:t>
            </a:r>
            <a:r>
              <a:rPr lang="en-US" dirty="0">
                <a:sym typeface="Wingdings" panose="05000000000000000000" pitchFamily="2" charset="2"/>
              </a:rPr>
              <a:t> → 30 </a:t>
            </a:r>
            <a:r>
              <a:rPr lang="en-US" dirty="0" err="1">
                <a:sym typeface="Wingdings" panose="05000000000000000000" pitchFamily="2" charset="2"/>
              </a:rPr>
              <a:t>keV</a:t>
            </a:r>
            <a:r>
              <a:rPr lang="en-US" dirty="0">
                <a:sym typeface="Wingdings" panose="05000000000000000000" pitchFamily="2" charset="2"/>
              </a:rPr>
              <a:t>)</a:t>
            </a:r>
          </a:p>
          <a:p>
            <a:pPr marL="1200150" lvl="2" indent="-285750" algn="just">
              <a:buFont typeface="Wingdings" panose="05000000000000000000" pitchFamily="2" charset="2"/>
              <a:buChar char="§"/>
            </a:pPr>
            <a:r>
              <a:rPr lang="en-US" dirty="0">
                <a:sym typeface="Wingdings" panose="05000000000000000000" pitchFamily="2" charset="2"/>
              </a:rPr>
              <a:t>Optimization </a:t>
            </a:r>
            <a:r>
              <a:rPr lang="en-US" dirty="0" smtClean="0">
                <a:sym typeface="Wingdings" panose="05000000000000000000" pitchFamily="2" charset="2"/>
              </a:rPr>
              <a:t>on spectral signatures (cut </a:t>
            </a:r>
            <a:r>
              <a:rPr lang="en-US" dirty="0">
                <a:sym typeface="Wingdings" panose="05000000000000000000" pitchFamily="2" charset="2"/>
              </a:rPr>
              <a:t>of the high energies to limit mix with </a:t>
            </a:r>
            <a:r>
              <a:rPr lang="en-US" baseline="30000" dirty="0">
                <a:sym typeface="Wingdings" panose="05000000000000000000" pitchFamily="2" charset="2"/>
              </a:rPr>
              <a:t>214</a:t>
            </a:r>
            <a:r>
              <a:rPr lang="en-US" dirty="0">
                <a:sym typeface="Wingdings" panose="05000000000000000000" pitchFamily="2" charset="2"/>
              </a:rPr>
              <a:t>Bi)</a:t>
            </a:r>
          </a:p>
          <a:p>
            <a:pPr marL="285750" indent="-285750" algn="just">
              <a:buFont typeface="Arial" panose="020B0604020202020204" pitchFamily="34" charset="0"/>
              <a:buChar char="•"/>
            </a:pPr>
            <a:endParaRPr lang="en-US" dirty="0">
              <a:sym typeface="Wingdings" panose="05000000000000000000" pitchFamily="2" charset="2"/>
            </a:endParaRPr>
          </a:p>
          <a:p>
            <a:pPr algn="just"/>
            <a:endParaRPr lang="en-US" dirty="0">
              <a:sym typeface="Wingdings" panose="05000000000000000000" pitchFamily="2" charset="2"/>
            </a:endParaRPr>
          </a:p>
          <a:p>
            <a:pPr algn="just"/>
            <a:r>
              <a:rPr lang="en-US" dirty="0" smtClean="0">
                <a:sym typeface="Wingdings" panose="05000000000000000000" pitchFamily="2" charset="2"/>
              </a:rPr>
              <a:t> Analysis of spectra from the IMS</a:t>
            </a:r>
          </a:p>
        </p:txBody>
      </p:sp>
      <p:sp>
        <p:nvSpPr>
          <p:cNvPr id="3" name="ZoneTexte 2"/>
          <p:cNvSpPr txBox="1"/>
          <p:nvPr/>
        </p:nvSpPr>
        <p:spPr>
          <a:xfrm>
            <a:off x="3362116" y="4000501"/>
            <a:ext cx="4246684" cy="461665"/>
          </a:xfrm>
          <a:prstGeom prst="rect">
            <a:avLst/>
          </a:prstGeom>
          <a:noFill/>
        </p:spPr>
        <p:txBody>
          <a:bodyPr wrap="square" rtlCol="0">
            <a:spAutoFit/>
          </a:bodyPr>
          <a:lstStyle/>
          <a:p>
            <a:pPr algn="ctr"/>
            <a:r>
              <a:rPr lang="fr-FR" sz="2400" dirty="0" err="1" smtClean="0"/>
              <a:t>What’s</a:t>
            </a:r>
            <a:r>
              <a:rPr lang="fr-FR" sz="2400" dirty="0" smtClean="0"/>
              <a:t> </a:t>
            </a:r>
            <a:r>
              <a:rPr lang="fr-FR" sz="2400" dirty="0" err="1" smtClean="0"/>
              <a:t>next</a:t>
            </a:r>
            <a:r>
              <a:rPr lang="fr-FR" sz="2400" dirty="0" smtClean="0"/>
              <a:t>?</a:t>
            </a:r>
            <a:endParaRPr lang="fr-FR" sz="2400" dirty="0"/>
          </a:p>
        </p:txBody>
      </p:sp>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19"/>
</p:tagLst>
</file>

<file path=ppt/tags/tag11.xml><?xml version="1.0" encoding="utf-8"?>
<p:tagLst xmlns:a="http://schemas.openxmlformats.org/drawingml/2006/main" xmlns:r="http://schemas.openxmlformats.org/officeDocument/2006/relationships" xmlns:p="http://schemas.openxmlformats.org/presentationml/2006/main">
  <p:tag name="NUM" val="20"/>
</p:tagLst>
</file>

<file path=ppt/tags/tag12.xml><?xml version="1.0" encoding="utf-8"?>
<p:tagLst xmlns:a="http://schemas.openxmlformats.org/drawingml/2006/main" xmlns:r="http://schemas.openxmlformats.org/officeDocument/2006/relationships" xmlns:p="http://schemas.openxmlformats.org/presentationml/2006/main">
  <p:tag name="NUM" val="21"/>
</p:tagLst>
</file>

<file path=ppt/tags/tag13.xml><?xml version="1.0" encoding="utf-8"?>
<p:tagLst xmlns:a="http://schemas.openxmlformats.org/drawingml/2006/main" xmlns:r="http://schemas.openxmlformats.org/officeDocument/2006/relationships" xmlns:p="http://schemas.openxmlformats.org/presentationml/2006/main">
  <p:tag name="NUM" val="17"/>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14"/>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10"/>
</p:tagLst>
</file>

<file path=ppt/tags/tag20.xml><?xml version="1.0" encoding="utf-8"?>
<p:tagLst xmlns:a="http://schemas.openxmlformats.org/drawingml/2006/main" xmlns:r="http://schemas.openxmlformats.org/officeDocument/2006/relationships" xmlns:p="http://schemas.openxmlformats.org/presentationml/2006/main">
  <p:tag name="NUM" val="14"/>
</p:tagLst>
</file>

<file path=ppt/tags/tag21.xml><?xml version="1.0" encoding="utf-8"?>
<p:tagLst xmlns:a="http://schemas.openxmlformats.org/drawingml/2006/main" xmlns:r="http://schemas.openxmlformats.org/officeDocument/2006/relationships" xmlns:p="http://schemas.openxmlformats.org/presentationml/2006/main">
  <p:tag name="NUM" val="14"/>
</p:tagLst>
</file>

<file path=ppt/tags/tag22.xml><?xml version="1.0" encoding="utf-8"?>
<p:tagLst xmlns:a="http://schemas.openxmlformats.org/drawingml/2006/main" xmlns:r="http://schemas.openxmlformats.org/officeDocument/2006/relationships" xmlns:p="http://schemas.openxmlformats.org/presentationml/2006/main">
  <p:tag name="NUM" val="14"/>
</p:tagLst>
</file>

<file path=ppt/tags/tag23.xml><?xml version="1.0" encoding="utf-8"?>
<p:tagLst xmlns:a="http://schemas.openxmlformats.org/drawingml/2006/main" xmlns:r="http://schemas.openxmlformats.org/officeDocument/2006/relationships" xmlns:p="http://schemas.openxmlformats.org/presentationml/2006/main">
  <p:tag name="NUM" val="14"/>
</p:tagLst>
</file>

<file path=ppt/tags/tag24.xml><?xml version="1.0" encoding="utf-8"?>
<p:tagLst xmlns:a="http://schemas.openxmlformats.org/drawingml/2006/main" xmlns:r="http://schemas.openxmlformats.org/officeDocument/2006/relationships" xmlns:p="http://schemas.openxmlformats.org/presentationml/2006/main">
  <p:tag name="NUM" val="14"/>
</p:tagLst>
</file>

<file path=ppt/tags/tag3.xml><?xml version="1.0" encoding="utf-8"?>
<p:tagLst xmlns:a="http://schemas.openxmlformats.org/drawingml/2006/main" xmlns:r="http://schemas.openxmlformats.org/officeDocument/2006/relationships" xmlns:p="http://schemas.openxmlformats.org/presentationml/2006/main">
  <p:tag name="NUM" val="11"/>
</p:tagLst>
</file>

<file path=ppt/tags/tag4.xml><?xml version="1.0" encoding="utf-8"?>
<p:tagLst xmlns:a="http://schemas.openxmlformats.org/drawingml/2006/main" xmlns:r="http://schemas.openxmlformats.org/officeDocument/2006/relationships" xmlns:p="http://schemas.openxmlformats.org/presentationml/2006/main">
  <p:tag name="NUM" val="12"/>
</p:tagLst>
</file>

<file path=ppt/tags/tag5.xml><?xml version="1.0" encoding="utf-8"?>
<p:tagLst xmlns:a="http://schemas.openxmlformats.org/drawingml/2006/main" xmlns:r="http://schemas.openxmlformats.org/officeDocument/2006/relationships" xmlns:p="http://schemas.openxmlformats.org/presentationml/2006/main">
  <p:tag name="NUM" val="13"/>
</p:tagLst>
</file>

<file path=ppt/tags/tag6.xml><?xml version="1.0" encoding="utf-8"?>
<p:tagLst xmlns:a="http://schemas.openxmlformats.org/drawingml/2006/main" xmlns:r="http://schemas.openxmlformats.org/officeDocument/2006/relationships" xmlns:p="http://schemas.openxmlformats.org/presentationml/2006/main">
  <p:tag name="NUM" val="14"/>
</p:tagLst>
</file>

<file path=ppt/tags/tag7.xml><?xml version="1.0" encoding="utf-8"?>
<p:tagLst xmlns:a="http://schemas.openxmlformats.org/drawingml/2006/main" xmlns:r="http://schemas.openxmlformats.org/officeDocument/2006/relationships" xmlns:p="http://schemas.openxmlformats.org/presentationml/2006/main">
  <p:tag name="NUM" val="15"/>
</p:tagLst>
</file>

<file path=ppt/tags/tag8.xml><?xml version="1.0" encoding="utf-8"?>
<p:tagLst xmlns:a="http://schemas.openxmlformats.org/drawingml/2006/main" xmlns:r="http://schemas.openxmlformats.org/officeDocument/2006/relationships" xmlns:p="http://schemas.openxmlformats.org/presentationml/2006/main">
  <p:tag name="NUM" val="16"/>
</p:tagLst>
</file>

<file path=ppt/tags/tag9.xml><?xml version="1.0" encoding="utf-8"?>
<p:tagLst xmlns:a="http://schemas.openxmlformats.org/drawingml/2006/main" xmlns:r="http://schemas.openxmlformats.org/officeDocument/2006/relationships" xmlns:p="http://schemas.openxmlformats.org/presentationml/2006/main">
  <p:tag name="NUM" val="18"/>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3685</TotalTime>
  <Words>1237</Words>
  <Application>Microsoft Office PowerPoint</Application>
  <PresentationFormat>Grand écran</PresentationFormat>
  <Paragraphs>237</Paragraphs>
  <Slides>8</Slides>
  <Notes>1</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8</vt:i4>
      </vt:variant>
    </vt:vector>
  </HeadingPairs>
  <TitlesOfParts>
    <vt:vector size="19" baseType="lpstr">
      <vt:lpstr>Arial</vt:lpstr>
      <vt:lpstr>Calibri</vt:lpstr>
      <vt:lpstr>Calibri Light</vt:lpstr>
      <vt:lpstr>Cambria Math</vt:lpstr>
      <vt:lpstr>Liberation Serif</vt:lpstr>
      <vt:lpstr>Lohit Devanagari</vt:lpstr>
      <vt:lpstr>Noto Serif CJK SC</vt:lpstr>
      <vt:lpstr>Symbol</vt:lpstr>
      <vt:lpstr>Wingdings</vt:lpstr>
      <vt:lpstr>Custom Design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PARADIS Hugues 250831</cp:lastModifiedBy>
  <cp:revision>95</cp:revision>
  <dcterms:created xsi:type="dcterms:W3CDTF">2023-04-18T13:25:54Z</dcterms:created>
  <dcterms:modified xsi:type="dcterms:W3CDTF">2023-06-09T12:37:14Z</dcterms:modified>
</cp:coreProperties>
</file>