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BF1F1-9F04-2345-B17B-B42892D07035}" v="4" dt="2023-06-12T22:37:10.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94694"/>
  </p:normalViewPr>
  <p:slideViewPr>
    <p:cSldViewPr snapToGrid="0">
      <p:cViewPr varScale="1">
        <p:scale>
          <a:sx n="121" d="100"/>
          <a:sy n="121" d="100"/>
        </p:scale>
        <p:origin x="13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rs-Luhn, J.R." userId="d77dcb41-675e-4cd1-924c-c80e4ab1ba3b" providerId="ADAL" clId="{A0CBF1F1-9F04-2345-B17B-B42892D07035}"/>
    <pc:docChg chg="modSld">
      <pc:chgData name="Powers-Luhn, J.R." userId="d77dcb41-675e-4cd1-924c-c80e4ab1ba3b" providerId="ADAL" clId="{A0CBF1F1-9F04-2345-B17B-B42892D07035}" dt="2023-06-12T22:37:23.001" v="182" actId="207"/>
      <pc:docMkLst>
        <pc:docMk/>
      </pc:docMkLst>
      <pc:sldChg chg="modSp mod">
        <pc:chgData name="Powers-Luhn, J.R." userId="d77dcb41-675e-4cd1-924c-c80e4ab1ba3b" providerId="ADAL" clId="{A0CBF1F1-9F04-2345-B17B-B42892D07035}" dt="2023-06-08T20:54:50.074" v="94" actId="20577"/>
        <pc:sldMkLst>
          <pc:docMk/>
          <pc:sldMk cId="607453612" sldId="256"/>
        </pc:sldMkLst>
        <pc:spChg chg="mod">
          <ac:chgData name="Powers-Luhn, J.R." userId="d77dcb41-675e-4cd1-924c-c80e4ab1ba3b" providerId="ADAL" clId="{A0CBF1F1-9F04-2345-B17B-B42892D07035}" dt="2023-06-08T20:54:50.074" v="94" actId="20577"/>
          <ac:spMkLst>
            <pc:docMk/>
            <pc:sldMk cId="607453612" sldId="256"/>
            <ac:spMk id="13" creationId="{D16F5F04-744D-3E9F-5BD4-CF65A0F2C47E}"/>
          </ac:spMkLst>
        </pc:spChg>
      </pc:sldChg>
      <pc:sldChg chg="addSp modSp mod">
        <pc:chgData name="Powers-Luhn, J.R." userId="d77dcb41-675e-4cd1-924c-c80e4ab1ba3b" providerId="ADAL" clId="{A0CBF1F1-9F04-2345-B17B-B42892D07035}" dt="2023-06-12T22:36:58.605" v="179" actId="20577"/>
        <pc:sldMkLst>
          <pc:docMk/>
          <pc:sldMk cId="2536716417" sldId="261"/>
        </pc:sldMkLst>
        <pc:spChg chg="mod">
          <ac:chgData name="Powers-Luhn, J.R." userId="d77dcb41-675e-4cd1-924c-c80e4ab1ba3b" providerId="ADAL" clId="{A0CBF1F1-9F04-2345-B17B-B42892D07035}" dt="2023-06-08T20:54:24.145" v="79" actId="20577"/>
          <ac:spMkLst>
            <pc:docMk/>
            <pc:sldMk cId="2536716417" sldId="261"/>
            <ac:spMk id="6" creationId="{91788AB8-A468-C471-8A86-3C9F2FE8E750}"/>
          </ac:spMkLst>
        </pc:spChg>
        <pc:spChg chg="add mod">
          <ac:chgData name="Powers-Luhn, J.R." userId="d77dcb41-675e-4cd1-924c-c80e4ab1ba3b" providerId="ADAL" clId="{A0CBF1F1-9F04-2345-B17B-B42892D07035}" dt="2023-06-08T22:30:44.681" v="148" actId="1076"/>
          <ac:spMkLst>
            <pc:docMk/>
            <pc:sldMk cId="2536716417" sldId="261"/>
            <ac:spMk id="8" creationId="{B46B1B09-5715-8DA0-E343-672DD6F5CBB0}"/>
          </ac:spMkLst>
        </pc:spChg>
        <pc:spChg chg="add mod">
          <ac:chgData name="Powers-Luhn, J.R." userId="d77dcb41-675e-4cd1-924c-c80e4ab1ba3b" providerId="ADAL" clId="{A0CBF1F1-9F04-2345-B17B-B42892D07035}" dt="2023-06-12T22:36:58.605" v="179" actId="20577"/>
          <ac:spMkLst>
            <pc:docMk/>
            <pc:sldMk cId="2536716417" sldId="261"/>
            <ac:spMk id="10" creationId="{6E7F07F2-3735-E558-017D-97A0C97B42F3}"/>
          </ac:spMkLst>
        </pc:spChg>
      </pc:sldChg>
      <pc:sldChg chg="modSp mod">
        <pc:chgData name="Powers-Luhn, J.R." userId="d77dcb41-675e-4cd1-924c-c80e4ab1ba3b" providerId="ADAL" clId="{A0CBF1F1-9F04-2345-B17B-B42892D07035}" dt="2023-06-08T20:55:41.973" v="133" actId="14100"/>
        <pc:sldMkLst>
          <pc:docMk/>
          <pc:sldMk cId="732286599" sldId="263"/>
        </pc:sldMkLst>
        <pc:spChg chg="mod">
          <ac:chgData name="Powers-Luhn, J.R." userId="d77dcb41-675e-4cd1-924c-c80e4ab1ba3b" providerId="ADAL" clId="{A0CBF1F1-9F04-2345-B17B-B42892D07035}" dt="2023-06-08T20:55:07.947" v="130" actId="20577"/>
          <ac:spMkLst>
            <pc:docMk/>
            <pc:sldMk cId="732286599" sldId="263"/>
            <ac:spMk id="8" creationId="{1613DF5D-AC42-5F1F-C2F1-0E6B1B7DFADF}"/>
          </ac:spMkLst>
        </pc:spChg>
        <pc:grpChg chg="mod">
          <ac:chgData name="Powers-Luhn, J.R." userId="d77dcb41-675e-4cd1-924c-c80e4ab1ba3b" providerId="ADAL" clId="{A0CBF1F1-9F04-2345-B17B-B42892D07035}" dt="2023-06-08T20:55:15.420" v="131" actId="14100"/>
          <ac:grpSpMkLst>
            <pc:docMk/>
            <pc:sldMk cId="732286599" sldId="263"/>
            <ac:grpSpMk id="4" creationId="{A9256324-06F8-D1A9-6CBA-E493B3CB1250}"/>
          </ac:grpSpMkLst>
        </pc:grpChg>
        <pc:picChg chg="mod">
          <ac:chgData name="Powers-Luhn, J.R." userId="d77dcb41-675e-4cd1-924c-c80e4ab1ba3b" providerId="ADAL" clId="{A0CBF1F1-9F04-2345-B17B-B42892D07035}" dt="2023-06-08T20:55:41.973" v="133" actId="14100"/>
          <ac:picMkLst>
            <pc:docMk/>
            <pc:sldMk cId="732286599" sldId="263"/>
            <ac:picMk id="12" creationId="{BD4E9450-B5C2-069C-2C6D-6DE0DE76F2EB}"/>
          </ac:picMkLst>
        </pc:picChg>
      </pc:sldChg>
      <pc:sldChg chg="addSp modSp mod">
        <pc:chgData name="Powers-Luhn, J.R." userId="d77dcb41-675e-4cd1-924c-c80e4ab1ba3b" providerId="ADAL" clId="{A0CBF1F1-9F04-2345-B17B-B42892D07035}" dt="2023-06-12T22:37:23.001" v="182" actId="207"/>
        <pc:sldMkLst>
          <pc:docMk/>
          <pc:sldMk cId="448056080" sldId="266"/>
        </pc:sldMkLst>
        <pc:spChg chg="mod">
          <ac:chgData name="Powers-Luhn, J.R." userId="d77dcb41-675e-4cd1-924c-c80e4ab1ba3b" providerId="ADAL" clId="{A0CBF1F1-9F04-2345-B17B-B42892D07035}" dt="2023-06-05T22:27:57.134" v="23" actId="20577"/>
          <ac:spMkLst>
            <pc:docMk/>
            <pc:sldMk cId="448056080" sldId="266"/>
            <ac:spMk id="2" creationId="{46089E85-C1D4-F8EB-8947-E04EDEBE8A24}"/>
          </ac:spMkLst>
        </pc:spChg>
        <pc:spChg chg="add mod">
          <ac:chgData name="Powers-Luhn, J.R." userId="d77dcb41-675e-4cd1-924c-c80e4ab1ba3b" providerId="ADAL" clId="{A0CBF1F1-9F04-2345-B17B-B42892D07035}" dt="2023-06-05T22:29:02.886" v="54" actId="1076"/>
          <ac:spMkLst>
            <pc:docMk/>
            <pc:sldMk cId="448056080" sldId="266"/>
            <ac:spMk id="3" creationId="{9E70DA0D-C016-4AFF-1AD1-B8221491C44F}"/>
          </ac:spMkLst>
        </pc:spChg>
        <pc:spChg chg="mod">
          <ac:chgData name="Powers-Luhn, J.R." userId="d77dcb41-675e-4cd1-924c-c80e4ab1ba3b" providerId="ADAL" clId="{A0CBF1F1-9F04-2345-B17B-B42892D07035}" dt="2023-06-05T22:28:04.966" v="48" actId="1035"/>
          <ac:spMkLst>
            <pc:docMk/>
            <pc:sldMk cId="448056080" sldId="266"/>
            <ac:spMk id="4" creationId="{3B9E4483-133B-54B4-CED7-88D5B6473FEF}"/>
          </ac:spMkLst>
        </pc:spChg>
        <pc:spChg chg="add mod">
          <ac:chgData name="Powers-Luhn, J.R." userId="d77dcb41-675e-4cd1-924c-c80e4ab1ba3b" providerId="ADAL" clId="{A0CBF1F1-9F04-2345-B17B-B42892D07035}" dt="2023-06-12T22:37:23.001" v="182" actId="207"/>
          <ac:spMkLst>
            <pc:docMk/>
            <pc:sldMk cId="448056080" sldId="266"/>
            <ac:spMk id="6" creationId="{F8FCD115-2731-27A7-7524-CE8898FB0E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18E1D-8D4D-3741-ACF9-9394D3389498}"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F7F16-A29E-764C-87C4-E3046BB9BB7C}" type="slidenum">
              <a:rPr lang="en-US" smtClean="0"/>
              <a:t>‹#›</a:t>
            </a:fld>
            <a:endParaRPr lang="en-US"/>
          </a:p>
        </p:txBody>
      </p:sp>
    </p:spTree>
    <p:extLst>
      <p:ext uri="{BB962C8B-B14F-4D97-AF65-F5344CB8AC3E}">
        <p14:creationId xmlns:p14="http://schemas.microsoft.com/office/powerpoint/2010/main" val="416487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F7F16-A29E-764C-87C4-E3046BB9BB7C}" type="slidenum">
              <a:rPr lang="en-US" smtClean="0"/>
              <a:t>1</a:t>
            </a:fld>
            <a:endParaRPr lang="en-US"/>
          </a:p>
        </p:txBody>
      </p:sp>
    </p:spTree>
    <p:extLst>
      <p:ext uri="{BB962C8B-B14F-4D97-AF65-F5344CB8AC3E}">
        <p14:creationId xmlns:p14="http://schemas.microsoft.com/office/powerpoint/2010/main" val="309524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5F7F16-A29E-764C-87C4-E3046BB9BB7C}" type="slidenum">
              <a:rPr lang="en-US" smtClean="0"/>
              <a:t>2</a:t>
            </a:fld>
            <a:endParaRPr lang="en-US"/>
          </a:p>
        </p:txBody>
      </p:sp>
    </p:spTree>
    <p:extLst>
      <p:ext uri="{BB962C8B-B14F-4D97-AF65-F5344CB8AC3E}">
        <p14:creationId xmlns:p14="http://schemas.microsoft.com/office/powerpoint/2010/main" val="202648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
        <p:nvSpPr>
          <p:cNvPr id="7" name="Title 1">
            <a:extLst>
              <a:ext uri="{FF2B5EF4-FFF2-40B4-BE49-F238E27FC236}">
                <a16:creationId xmlns:a16="http://schemas.microsoft.com/office/drawing/2014/main" id="{47926634-F872-4F30-C2D2-7699D9FA0A30}"/>
              </a:ext>
            </a:extLst>
          </p:cNvPr>
          <p:cNvSpPr txBox="1">
            <a:spLocks/>
          </p:cNvSpPr>
          <p:nvPr userDrawn="1"/>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P3.6-538</a:t>
            </a:r>
            <a:endParaRPr lang="en-A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6/12/23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pn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 Id="rId27"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6" name="Picture 5">
            <a:extLst>
              <a:ext uri="{FF2B5EF4-FFF2-40B4-BE49-F238E27FC236}">
                <a16:creationId xmlns:a16="http://schemas.microsoft.com/office/drawing/2014/main" id="{AFE0E762-F7EF-815C-35FE-E8D2F1E81993}"/>
              </a:ext>
            </a:extLst>
          </p:cNvPr>
          <p:cNvPicPr>
            <a:picLocks noChangeAspect="1"/>
          </p:cNvPicPr>
          <p:nvPr userDrawn="1"/>
        </p:nvPicPr>
        <p:blipFill>
          <a:blip r:embed="rId14"/>
          <a:stretch>
            <a:fillRect/>
          </a:stretch>
        </p:blipFill>
        <p:spPr>
          <a:xfrm>
            <a:off x="10233914" y="316407"/>
            <a:ext cx="1472184" cy="1104138"/>
          </a:xfrm>
          <a:prstGeom prst="rect">
            <a:avLst/>
          </a:prstGeom>
        </p:spPr>
      </p:pic>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pic>
        <p:nvPicPr>
          <p:cNvPr id="2" name="Picture 1">
            <a:extLst>
              <a:ext uri="{FF2B5EF4-FFF2-40B4-BE49-F238E27FC236}">
                <a16:creationId xmlns:a16="http://schemas.microsoft.com/office/drawing/2014/main" id="{ABB9B93B-4969-0B3D-BBAF-D6358EBF6708}"/>
              </a:ext>
            </a:extLst>
          </p:cNvPr>
          <p:cNvPicPr>
            <a:picLocks noChangeAspect="1"/>
          </p:cNvPicPr>
          <p:nvPr userDrawn="1"/>
        </p:nvPicPr>
        <p:blipFill>
          <a:blip r:embed="rId27"/>
          <a:stretch>
            <a:fillRect/>
          </a:stretch>
        </p:blipFill>
        <p:spPr>
          <a:xfrm>
            <a:off x="10680283" y="27219"/>
            <a:ext cx="1472184" cy="1104138"/>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Neural-network Based Isotope Estimation with Simultaneous Curve Fitting</a:t>
            </a:r>
            <a:endParaRPr lang="en-AT" b="1">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J.R. Powers-Luhn, Michael F. Mayer, Matthew W. Cooper</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Pacific Northwest National Lab</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Accurately estimating activity due to Xenon isotopes in noble gas detectors requires attributing observed counts to each isotope. Physics informed machine learning could produce interpretable 2D Gaussian regions of interest that out-perform current rectangular ROIs.</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P3.6-538</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Geant4 simulated beta/gamma histograms were used to train a neural network with a novel 2D Gaussian response function.</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neural network reduced root mean squared error by 75% or more for each isotope. The resulting 2D Gaussians were less closely linked to known emission peaks of the isotopes in question.</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This method produced viable and interpretable results but should be extended with more complex simulations and tested on real-world calibration samples.</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6B1B09-5715-8DA0-E343-672DD6F5CBB0}"/>
              </a:ext>
            </a:extLst>
          </p:cNvPr>
          <p:cNvSpPr txBox="1"/>
          <p:nvPr/>
        </p:nvSpPr>
        <p:spPr>
          <a:xfrm>
            <a:off x="1678890" y="5531355"/>
            <a:ext cx="8849711" cy="584775"/>
          </a:xfrm>
          <a:prstGeom prst="rect">
            <a:avLst/>
          </a:prstGeom>
          <a:noFill/>
        </p:spPr>
        <p:txBody>
          <a:bodyPr wrap="square" rtlCol="0">
            <a:spAutoFit/>
          </a:bodyPr>
          <a:lstStyle/>
          <a:p>
            <a:r>
              <a:rPr lang="en-US" sz="1600" b="0" i="0" u="none" strike="noStrike" dirty="0">
                <a:solidFill>
                  <a:schemeClr val="bg1"/>
                </a:solidFill>
                <a:effectLst/>
                <a:latin typeface="Calibri" panose="020F0502020204030204" pitchFamily="34" charset="0"/>
              </a:rPr>
              <a:t>This Ground-based Nuclear Detonation Detection (GNDD) research was funded by the National Nuclear Security Administration, Defense Nuclear Nonproliferation Research and Development (NNSA DNN R&amp;D).</a:t>
            </a:r>
            <a:endParaRPr lang="en-US" sz="1600" dirty="0">
              <a:solidFill>
                <a:schemeClr val="bg1"/>
              </a:solidFill>
            </a:endParaRPr>
          </a:p>
        </p:txBody>
      </p:sp>
      <p:sp>
        <p:nvSpPr>
          <p:cNvPr id="10" name="TextBox 9">
            <a:extLst>
              <a:ext uri="{FF2B5EF4-FFF2-40B4-BE49-F238E27FC236}">
                <a16:creationId xmlns:a16="http://schemas.microsoft.com/office/drawing/2014/main" id="{6E7F07F2-3735-E558-017D-97A0C97B42F3}"/>
              </a:ext>
            </a:extLst>
          </p:cNvPr>
          <p:cNvSpPr txBox="1"/>
          <p:nvPr/>
        </p:nvSpPr>
        <p:spPr>
          <a:xfrm>
            <a:off x="151147" y="6421822"/>
            <a:ext cx="1650067"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 </a:t>
            </a:r>
            <a:r>
              <a:rPr lang="en-US" sz="1600" i="0" u="none" strike="noStrike" dirty="0">
                <a:solidFill>
                  <a:schemeClr val="bg1"/>
                </a:solidFill>
                <a:effectLst/>
                <a:latin typeface="Calibri" panose="020F0502020204030204" pitchFamily="34" charset="0"/>
                <a:cs typeface="Calibri" panose="020F0502020204030204" pitchFamily="34" charset="0"/>
              </a:rPr>
              <a:t>PNNL-SA-186270</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54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7EBD604-FD0E-A63D-DD4C-B63AFCE146C4}"/>
              </a:ext>
            </a:extLst>
          </p:cNvPr>
          <p:cNvGrpSpPr/>
          <p:nvPr/>
        </p:nvGrpSpPr>
        <p:grpSpPr>
          <a:xfrm>
            <a:off x="6095999" y="1934964"/>
            <a:ext cx="4455676" cy="4408781"/>
            <a:chOff x="6096000" y="1298448"/>
            <a:chExt cx="4455676" cy="4408781"/>
          </a:xfrm>
        </p:grpSpPr>
        <p:pic>
          <p:nvPicPr>
            <p:cNvPr id="6" name="Picture 5">
              <a:extLst>
                <a:ext uri="{FF2B5EF4-FFF2-40B4-BE49-F238E27FC236}">
                  <a16:creationId xmlns:a16="http://schemas.microsoft.com/office/drawing/2014/main" id="{8EF43E51-0617-D1ED-A7BF-33F822F7533A}"/>
                </a:ext>
              </a:extLst>
            </p:cNvPr>
            <p:cNvPicPr>
              <a:picLocks noChangeAspect="1"/>
            </p:cNvPicPr>
            <p:nvPr/>
          </p:nvPicPr>
          <p:blipFill>
            <a:blip r:embed="rId3"/>
            <a:stretch>
              <a:fillRect/>
            </a:stretch>
          </p:blipFill>
          <p:spPr>
            <a:xfrm>
              <a:off x="6096000" y="1298448"/>
              <a:ext cx="4455676" cy="3766531"/>
            </a:xfrm>
            <a:prstGeom prst="rect">
              <a:avLst/>
            </a:prstGeom>
            <a:ln w="12700">
              <a:solidFill>
                <a:schemeClr val="accent1"/>
              </a:solidFill>
            </a:ln>
          </p:spPr>
        </p:pic>
        <p:sp>
          <p:nvSpPr>
            <p:cNvPr id="8" name="TextBox 7">
              <a:extLst>
                <a:ext uri="{FF2B5EF4-FFF2-40B4-BE49-F238E27FC236}">
                  <a16:creationId xmlns:a16="http://schemas.microsoft.com/office/drawing/2014/main" id="{F59587DA-93BA-18AB-2E93-5E93F2BAAA90}"/>
                </a:ext>
              </a:extLst>
            </p:cNvPr>
            <p:cNvSpPr txBox="1"/>
            <p:nvPr/>
          </p:nvSpPr>
          <p:spPr>
            <a:xfrm>
              <a:off x="6096000" y="5060898"/>
              <a:ext cx="445567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Regions of interest for the 10-ROI method (Cooper, Auer et al. 2019)</a:t>
              </a:r>
            </a:p>
          </p:txBody>
        </p:sp>
      </p:grpSp>
      <p:grpSp>
        <p:nvGrpSpPr>
          <p:cNvPr id="9" name="Group 8">
            <a:extLst>
              <a:ext uri="{FF2B5EF4-FFF2-40B4-BE49-F238E27FC236}">
                <a16:creationId xmlns:a16="http://schemas.microsoft.com/office/drawing/2014/main" id="{43DD2BBE-5165-F7BD-401A-68037D8417E7}"/>
              </a:ext>
            </a:extLst>
          </p:cNvPr>
          <p:cNvGrpSpPr/>
          <p:nvPr/>
        </p:nvGrpSpPr>
        <p:grpSpPr>
          <a:xfrm>
            <a:off x="217245" y="4705035"/>
            <a:ext cx="5312663" cy="2123658"/>
            <a:chOff x="217247" y="4686655"/>
            <a:chExt cx="5312663" cy="2123658"/>
          </a:xfrm>
        </p:grpSpPr>
        <p:sp>
          <p:nvSpPr>
            <p:cNvPr id="10" name="TextBox 9">
              <a:extLst>
                <a:ext uri="{FF2B5EF4-FFF2-40B4-BE49-F238E27FC236}">
                  <a16:creationId xmlns:a16="http://schemas.microsoft.com/office/drawing/2014/main" id="{20BA60DE-97D4-9468-E08E-814BDD049A60}"/>
                </a:ext>
              </a:extLst>
            </p:cNvPr>
            <p:cNvSpPr txBox="1"/>
            <p:nvPr/>
          </p:nvSpPr>
          <p:spPr>
            <a:xfrm>
              <a:off x="217247" y="5055987"/>
              <a:ext cx="5312663"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Convolutional neural networks have been shown to be able to accurately classify beta/gamma histograms as anomalous </a:t>
              </a:r>
              <a:r>
                <a:rPr lang="it-IT" dirty="0"/>
                <a:t>(Azimi, Afarideh et al. 2021) and have produced accurate classification of isotope presence or absence and estimation of isotopic concentration in simulated samples </a:t>
              </a:r>
              <a:r>
                <a:rPr lang="en-US" dirty="0"/>
                <a:t>(Armstrong, Carpency et al. 2021).</a:t>
              </a:r>
            </a:p>
          </p:txBody>
        </p:sp>
        <p:sp>
          <p:nvSpPr>
            <p:cNvPr id="11" name="TextBox 10">
              <a:extLst>
                <a:ext uri="{FF2B5EF4-FFF2-40B4-BE49-F238E27FC236}">
                  <a16:creationId xmlns:a16="http://schemas.microsoft.com/office/drawing/2014/main" id="{ECB47F79-2801-C3EF-5808-F51D21A5E4D0}"/>
                </a:ext>
              </a:extLst>
            </p:cNvPr>
            <p:cNvSpPr txBox="1"/>
            <p:nvPr/>
          </p:nvSpPr>
          <p:spPr>
            <a:xfrm>
              <a:off x="217247" y="4686655"/>
              <a:ext cx="119289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Prior Work</a:t>
              </a:r>
            </a:p>
          </p:txBody>
        </p:sp>
      </p:grpSp>
      <p:grpSp>
        <p:nvGrpSpPr>
          <p:cNvPr id="12" name="Group 11">
            <a:extLst>
              <a:ext uri="{FF2B5EF4-FFF2-40B4-BE49-F238E27FC236}">
                <a16:creationId xmlns:a16="http://schemas.microsoft.com/office/drawing/2014/main" id="{3272920E-0DE6-B80E-2E17-7D7146996345}"/>
              </a:ext>
            </a:extLst>
          </p:cNvPr>
          <p:cNvGrpSpPr/>
          <p:nvPr/>
        </p:nvGrpSpPr>
        <p:grpSpPr>
          <a:xfrm>
            <a:off x="217245" y="1118568"/>
            <a:ext cx="5312663" cy="3508653"/>
            <a:chOff x="217246" y="1091136"/>
            <a:chExt cx="5312663" cy="3508653"/>
          </a:xfrm>
        </p:grpSpPr>
        <p:sp>
          <p:nvSpPr>
            <p:cNvPr id="13" name="TextBox 12">
              <a:extLst>
                <a:ext uri="{FF2B5EF4-FFF2-40B4-BE49-F238E27FC236}">
                  <a16:creationId xmlns:a16="http://schemas.microsoft.com/office/drawing/2014/main" id="{D16F5F04-744D-3E9F-5BD4-CF65A0F2C47E}"/>
                </a:ext>
              </a:extLst>
            </p:cNvPr>
            <p:cNvSpPr txBox="1"/>
            <p:nvPr/>
          </p:nvSpPr>
          <p:spPr>
            <a:xfrm>
              <a:off x="217246" y="1460468"/>
              <a:ext cx="5312663"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Noble gas detection systems are used to detect underground nuclear detonations by measuring the activity of four Xenon isotopes: Xe-135, Xe-133, Xe-133m, and Xe-131m. These isotopes are useful due to their ability to migrate from a test location to the testing stations but are also produced by civil nuclear processes. To differentiate between these, gas samples are measured with beta/gamma coincidence detectors. Events with beta/gamma energies that fall within one of 7 or 10 regions of interest (ROI) are assumed to come from their respective isotope.</a:t>
              </a:r>
            </a:p>
          </p:txBody>
        </p:sp>
        <p:sp>
          <p:nvSpPr>
            <p:cNvPr id="14" name="TextBox 13">
              <a:extLst>
                <a:ext uri="{FF2B5EF4-FFF2-40B4-BE49-F238E27FC236}">
                  <a16:creationId xmlns:a16="http://schemas.microsoft.com/office/drawing/2014/main" id="{D04534B4-C6DD-DFEA-F978-B6F84E2F621C}"/>
                </a:ext>
              </a:extLst>
            </p:cNvPr>
            <p:cNvSpPr txBox="1"/>
            <p:nvPr/>
          </p:nvSpPr>
          <p:spPr>
            <a:xfrm>
              <a:off x="217246" y="1091136"/>
              <a:ext cx="135223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Introduction</a:t>
              </a:r>
            </a:p>
          </p:txBody>
        </p:sp>
      </p:gr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Objectives</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2265FC-203A-02A1-28F1-E29264FAFAA2}"/>
              </a:ext>
            </a:extLst>
          </p:cNvPr>
          <p:cNvSpPr txBox="1"/>
          <p:nvPr/>
        </p:nvSpPr>
        <p:spPr>
          <a:xfrm>
            <a:off x="804671" y="2782669"/>
            <a:ext cx="89976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Using a novel neural network architecture, estimate the number of counts produce by each of four Xenon isotopes</a:t>
            </a:r>
          </a:p>
        </p:txBody>
      </p:sp>
      <p:sp>
        <p:nvSpPr>
          <p:cNvPr id="7" name="TextBox 6">
            <a:extLst>
              <a:ext uri="{FF2B5EF4-FFF2-40B4-BE49-F238E27FC236}">
                <a16:creationId xmlns:a16="http://schemas.microsoft.com/office/drawing/2014/main" id="{9B5C58A7-A043-196C-2EF4-E51ABCAE8E31}"/>
              </a:ext>
            </a:extLst>
          </p:cNvPr>
          <p:cNvSpPr txBox="1"/>
          <p:nvPr/>
        </p:nvSpPr>
        <p:spPr>
          <a:xfrm>
            <a:off x="804671" y="4358640"/>
            <a:ext cx="899769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To avoid “black box” models, select an architecture that is interpretable and uses physics-based assumptions (e.g. that ROI’s can be approximated with 2D Gaussian functions of energy)</a:t>
            </a: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Methods and Data</a:t>
            </a:r>
            <a:endParaRPr lang="en-AT" sz="5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9256324-06F8-D1A9-6CBA-E493B3CB1250}"/>
              </a:ext>
            </a:extLst>
          </p:cNvPr>
          <p:cNvGrpSpPr/>
          <p:nvPr/>
        </p:nvGrpSpPr>
        <p:grpSpPr>
          <a:xfrm>
            <a:off x="175259" y="1334290"/>
            <a:ext cx="4777742" cy="2581390"/>
            <a:chOff x="358139" y="1710928"/>
            <a:chExt cx="4777742" cy="2677656"/>
          </a:xfrm>
        </p:grpSpPr>
        <p:sp>
          <p:nvSpPr>
            <p:cNvPr id="7" name="TextBox 6">
              <a:extLst>
                <a:ext uri="{FF2B5EF4-FFF2-40B4-BE49-F238E27FC236}">
                  <a16:creationId xmlns:a16="http://schemas.microsoft.com/office/drawing/2014/main" id="{FBFD150C-878D-9F76-B989-64BB469C2607}"/>
                </a:ext>
              </a:extLst>
            </p:cNvPr>
            <p:cNvSpPr txBox="1"/>
            <p:nvPr/>
          </p:nvSpPr>
          <p:spPr>
            <a:xfrm>
              <a:off x="358139" y="1710928"/>
              <a:ext cx="477774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Data</a:t>
              </a:r>
            </a:p>
          </p:txBody>
        </p:sp>
        <p:sp>
          <p:nvSpPr>
            <p:cNvPr id="8" name="TextBox 7">
              <a:extLst>
                <a:ext uri="{FF2B5EF4-FFF2-40B4-BE49-F238E27FC236}">
                  <a16:creationId xmlns:a16="http://schemas.microsoft.com/office/drawing/2014/main" id="{1613DF5D-AC42-5F1F-C2F1-0E6B1B7DFADF}"/>
                </a:ext>
              </a:extLst>
            </p:cNvPr>
            <p:cNvSpPr txBox="1"/>
            <p:nvPr/>
          </p:nvSpPr>
          <p:spPr>
            <a:xfrm>
              <a:off x="358141" y="2080260"/>
              <a:ext cx="477774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The data were generated using a GEANT4 simulation of a detector representative of the beta/gamma cells in the International Monitoring System (IMS noble gas stations. The dataset consisted of 31,000 histograms which were split into training, validation, and test sets (80/10/10). Detector background was included at a constant level.</a:t>
              </a:r>
            </a:p>
          </p:txBody>
        </p:sp>
      </p:grpSp>
      <p:grpSp>
        <p:nvGrpSpPr>
          <p:cNvPr id="9" name="Group 8">
            <a:extLst>
              <a:ext uri="{FF2B5EF4-FFF2-40B4-BE49-F238E27FC236}">
                <a16:creationId xmlns:a16="http://schemas.microsoft.com/office/drawing/2014/main" id="{975DF93E-6E80-FE69-B263-A0E57573ECAF}"/>
              </a:ext>
            </a:extLst>
          </p:cNvPr>
          <p:cNvGrpSpPr/>
          <p:nvPr/>
        </p:nvGrpSpPr>
        <p:grpSpPr>
          <a:xfrm>
            <a:off x="5442976" y="1334290"/>
            <a:ext cx="4777741" cy="2727157"/>
            <a:chOff x="175259" y="4614148"/>
            <a:chExt cx="4777741" cy="2727157"/>
          </a:xfrm>
        </p:grpSpPr>
        <p:sp>
          <p:nvSpPr>
            <p:cNvPr id="10" name="TextBox 9">
              <a:extLst>
                <a:ext uri="{FF2B5EF4-FFF2-40B4-BE49-F238E27FC236}">
                  <a16:creationId xmlns:a16="http://schemas.microsoft.com/office/drawing/2014/main" id="{D43BC82E-2AAB-D08C-B4E9-9A20B7EBB5FF}"/>
                </a:ext>
              </a:extLst>
            </p:cNvPr>
            <p:cNvSpPr txBox="1"/>
            <p:nvPr/>
          </p:nvSpPr>
          <p:spPr>
            <a:xfrm>
              <a:off x="175259" y="4614148"/>
              <a:ext cx="477774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Network description</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3FD9FA-A6B7-9C41-6F84-1886825879FE}"/>
                    </a:ext>
                  </a:extLst>
                </p:cNvPr>
                <p:cNvSpPr txBox="1"/>
                <p:nvPr/>
              </p:nvSpPr>
              <p:spPr>
                <a:xfrm>
                  <a:off x="175260" y="4983480"/>
                  <a:ext cx="4777740" cy="2357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The final network consists of forty 2D gaussian peaks which are used to weight each count as a function of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𝛾</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𝛽</m:t>
                          </m:r>
                        </m:sub>
                      </m:sSub>
                      <m:r>
                        <a:rPr lang="en-US" b="0" i="1" smtClean="0">
                          <a:latin typeface="Cambria Math" panose="02040503050406030204" pitchFamily="18" charset="0"/>
                        </a:rPr>
                        <m:t>)</m:t>
                      </m:r>
                    </m:oMath>
                  </a14:m>
                  <a:r>
                    <a:rPr lang="en-US" dirty="0"/>
                    <a:t>. These are summed to estimate the amplitude of each peak. A weighted sum of the peak amplitudes is then used to calculate the number of counts from each isotope.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𝛾</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𝛾</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𝛽</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𝛽</m:t>
                          </m:r>
                        </m:sub>
                      </m:sSub>
                      <m:r>
                        <a:rPr lang="en-US" b="0" i="1" smtClean="0">
                          <a:latin typeface="Cambria Math" panose="02040503050406030204" pitchFamily="18" charset="0"/>
                        </a:rPr>
                        <m:t>)</m:t>
                      </m:r>
                    </m:oMath>
                  </a14:m>
                  <a:r>
                    <a:rPr lang="en-US" dirty="0"/>
                    <a:t> are learned during training.</a:t>
                  </a:r>
                </a:p>
              </p:txBody>
            </p:sp>
          </mc:Choice>
          <mc:Fallback xmlns="">
            <p:sp>
              <p:nvSpPr>
                <p:cNvPr id="9" name="TextBox 8">
                  <a:extLst>
                    <a:ext uri="{FF2B5EF4-FFF2-40B4-BE49-F238E27FC236}">
                      <a16:creationId xmlns:a16="http://schemas.microsoft.com/office/drawing/2014/main" id="{C7C22403-AFC3-CB9A-2A9C-11F47057A28C}"/>
                    </a:ext>
                  </a:extLst>
                </p:cNvPr>
                <p:cNvSpPr txBox="1">
                  <a:spLocks noRot="1" noChangeAspect="1" noMove="1" noResize="1" noEditPoints="1" noAdjustHandles="1" noChangeArrowheads="1" noChangeShapeType="1" noTextEdit="1"/>
                </p:cNvSpPr>
                <p:nvPr/>
              </p:nvSpPr>
              <p:spPr>
                <a:xfrm>
                  <a:off x="175260" y="4983480"/>
                  <a:ext cx="4777740" cy="2357825"/>
                </a:xfrm>
                <a:prstGeom prst="rect">
                  <a:avLst/>
                </a:prstGeom>
                <a:blipFill>
                  <a:blip r:embed="rId2"/>
                  <a:stretch>
                    <a:fillRect l="-1018" t="-1028" r="-1399" b="-2828"/>
                  </a:stretch>
                </a:blipFill>
              </p:spPr>
              <p:txBody>
                <a:bodyPr/>
                <a:lstStyle/>
                <a:p>
                  <a:r>
                    <a:rPr lang="en-US">
                      <a:noFill/>
                    </a:rPr>
                    <a:t> </a:t>
                  </a:r>
                </a:p>
              </p:txBody>
            </p:sp>
          </mc:Fallback>
        </mc:AlternateContent>
      </p:grpSp>
      <p:pic>
        <p:nvPicPr>
          <p:cNvPr id="12" name="Picture 11" descr="Diagram of neural network used to predict counts">
            <a:extLst>
              <a:ext uri="{FF2B5EF4-FFF2-40B4-BE49-F238E27FC236}">
                <a16:creationId xmlns:a16="http://schemas.microsoft.com/office/drawing/2014/main" id="{BD4E9450-B5C2-069C-2C6D-6DE0DE76F2EB}"/>
              </a:ext>
            </a:extLst>
          </p:cNvPr>
          <p:cNvPicPr>
            <a:picLocks noChangeAspect="1"/>
          </p:cNvPicPr>
          <p:nvPr/>
        </p:nvPicPr>
        <p:blipFill>
          <a:blip r:embed="rId3"/>
          <a:stretch>
            <a:fillRect/>
          </a:stretch>
        </p:blipFill>
        <p:spPr>
          <a:xfrm>
            <a:off x="179162" y="4271734"/>
            <a:ext cx="4773838" cy="2319935"/>
          </a:xfrm>
          <a:prstGeom prst="rect">
            <a:avLst/>
          </a:prstGeom>
          <a:ln w="12700">
            <a:solidFill>
              <a:schemeClr val="accent1"/>
            </a:solidFill>
          </a:ln>
        </p:spPr>
      </p:pic>
      <p:grpSp>
        <p:nvGrpSpPr>
          <p:cNvPr id="13" name="Group 12">
            <a:extLst>
              <a:ext uri="{FF2B5EF4-FFF2-40B4-BE49-F238E27FC236}">
                <a16:creationId xmlns:a16="http://schemas.microsoft.com/office/drawing/2014/main" id="{6A6BA420-927C-5136-BFE5-19EB4E689A5E}"/>
              </a:ext>
            </a:extLst>
          </p:cNvPr>
          <p:cNvGrpSpPr/>
          <p:nvPr/>
        </p:nvGrpSpPr>
        <p:grpSpPr>
          <a:xfrm>
            <a:off x="5436776" y="4468012"/>
            <a:ext cx="4777741" cy="2123658"/>
            <a:chOff x="175259" y="4614148"/>
            <a:chExt cx="4777741" cy="2123658"/>
          </a:xfrm>
        </p:grpSpPr>
        <p:sp>
          <p:nvSpPr>
            <p:cNvPr id="14" name="TextBox 13">
              <a:extLst>
                <a:ext uri="{FF2B5EF4-FFF2-40B4-BE49-F238E27FC236}">
                  <a16:creationId xmlns:a16="http://schemas.microsoft.com/office/drawing/2014/main" id="{32726601-905C-A6BB-0B25-84FB9A081431}"/>
                </a:ext>
              </a:extLst>
            </p:cNvPr>
            <p:cNvSpPr txBox="1"/>
            <p:nvPr/>
          </p:nvSpPr>
          <p:spPr>
            <a:xfrm>
              <a:off x="175259" y="4614148"/>
              <a:ext cx="477774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Network tuning</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95217E-D57A-06E9-B8FC-91F33C90E6FE}"/>
                    </a:ext>
                  </a:extLst>
                </p:cNvPr>
                <p:cNvSpPr txBox="1"/>
                <p:nvPr/>
              </p:nvSpPr>
              <p:spPr>
                <a:xfrm>
                  <a:off x="175260" y="4983480"/>
                  <a:ext cx="477774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a:t>Dropout: 25% (final layer)</a:t>
                  </a:r>
                </a:p>
                <a:p>
                  <a:pPr marL="285750" indent="-285750">
                    <a:buFont typeface="Arial" panose="020B0604020202020204" pitchFamily="34" charset="0"/>
                    <a:buChar char="•"/>
                  </a:pPr>
                  <a:r>
                    <a:rPr lang="en-US" dirty="0"/>
                    <a:t>Learning algorithm: ADAM (</a:t>
                  </a:r>
                  <a:r>
                    <a:rPr lang="en-US" dirty="0" err="1"/>
                    <a:t>Kingma</a:t>
                  </a:r>
                  <a:r>
                    <a:rPr lang="en-US" dirty="0"/>
                    <a:t> and Ba 2014)</a:t>
                  </a:r>
                </a:p>
                <a:p>
                  <a:pPr marL="285750" indent="-285750">
                    <a:buFont typeface="Arial" panose="020B0604020202020204" pitchFamily="34" charset="0"/>
                    <a:buChar char="•"/>
                  </a:pPr>
                  <a:r>
                    <a:rPr lang="en-US" dirty="0"/>
                    <a:t>Learning rate: (initial)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oMath>
                  </a14:m>
                  <a:r>
                    <a:rPr lang="en-US" dirty="0"/>
                    <a:t>, reduced on training plateau</a:t>
                  </a:r>
                </a:p>
                <a:p>
                  <a:pPr marL="285750" indent="-285750">
                    <a:buFont typeface="Arial" panose="020B0604020202020204" pitchFamily="34" charset="0"/>
                    <a:buChar char="•"/>
                  </a:pPr>
                  <a:r>
                    <a:rPr lang="en-US" dirty="0"/>
                    <a:t>Loss function: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cosh</m:t>
                              </m:r>
                            </m:fName>
                            <m:e>
                              <m:r>
                                <a:rPr lang="en-US" b="0" i="1" smtClean="0">
                                  <a:latin typeface="Cambria Math" panose="02040503050406030204" pitchFamily="18" charset="0"/>
                                </a:rPr>
                                <m:t>𝐸</m:t>
                              </m:r>
                            </m:e>
                          </m:func>
                          <m:r>
                            <a:rPr lang="en-US" b="0" i="1" smtClean="0">
                              <a:latin typeface="Cambria Math" panose="02040503050406030204" pitchFamily="18" charset="0"/>
                            </a:rPr>
                            <m:t>)</m:t>
                          </m:r>
                        </m:e>
                      </m:func>
                    </m:oMath>
                  </a14:m>
                  <a:endParaRPr lang="en-US" dirty="0"/>
                </a:p>
              </p:txBody>
            </p:sp>
          </mc:Choice>
          <mc:Fallback xmlns="">
            <p:sp>
              <p:nvSpPr>
                <p:cNvPr id="15" name="TextBox 14">
                  <a:extLst>
                    <a:ext uri="{FF2B5EF4-FFF2-40B4-BE49-F238E27FC236}">
                      <a16:creationId xmlns:a16="http://schemas.microsoft.com/office/drawing/2014/main" id="{0FD6EC40-E503-DF74-D216-9E3A986A8B80}"/>
                    </a:ext>
                  </a:extLst>
                </p:cNvPr>
                <p:cNvSpPr txBox="1">
                  <a:spLocks noRot="1" noChangeAspect="1" noMove="1" noResize="1" noEditPoints="1" noAdjustHandles="1" noChangeArrowheads="1" noChangeShapeType="1" noTextEdit="1"/>
                </p:cNvSpPr>
                <p:nvPr/>
              </p:nvSpPr>
              <p:spPr>
                <a:xfrm>
                  <a:off x="175260" y="4983480"/>
                  <a:ext cx="4777740" cy="1754326"/>
                </a:xfrm>
                <a:prstGeom prst="rect">
                  <a:avLst/>
                </a:prstGeom>
                <a:blipFill>
                  <a:blip r:embed="rId4"/>
                  <a:stretch>
                    <a:fillRect l="-763" t="-1730" b="-4498"/>
                  </a:stretch>
                </a:blipFill>
              </p:spPr>
              <p:txBody>
                <a:bodyPr/>
                <a:lstStyle/>
                <a:p>
                  <a:r>
                    <a:rPr lang="en-US">
                      <a:noFill/>
                    </a:rPr>
                    <a:t> </a:t>
                  </a:r>
                </a:p>
              </p:txBody>
            </p:sp>
          </mc:Fallback>
        </mc:AlternateContent>
      </p:gr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157217E-6FC1-9F3A-6CAF-1C73E6919D2F}"/>
              </a:ext>
            </a:extLst>
          </p:cNvPr>
          <p:cNvSpPr txBox="1"/>
          <p:nvPr/>
        </p:nvSpPr>
        <p:spPr>
          <a:xfrm>
            <a:off x="5823492" y="4689652"/>
            <a:ext cx="4391025"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a:t>Distribution of errors in units of standard distribution of the true values. The neural net results exhibit much lower errors, though with some bias in the Xe-135 and Xe-131m predictions.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54232B6-E685-E555-E4AA-6A788D25C016}"/>
                  </a:ext>
                </a:extLst>
              </p:cNvPr>
              <p:cNvSpPr txBox="1"/>
              <p:nvPr/>
            </p:nvSpPr>
            <p:spPr>
              <a:xfrm>
                <a:off x="700599" y="4688460"/>
                <a:ext cx="4391026" cy="176913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a:t>Weighted ROIs for each of the isotopes of interest. Blue regions are added to the count for the isotope and orange regions are subtracted. Both Xe-133m and Xe-131m subtract counts from the primary Xe-133 ROI (at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𝐸</m:t>
                        </m:r>
                      </m:e>
                      <m:sub>
                        <m:r>
                          <a:rPr lang="en-US" sz="1200" b="0" i="1" smtClean="0">
                            <a:latin typeface="Cambria Math" panose="02040503050406030204" pitchFamily="18" charset="0"/>
                          </a:rPr>
                          <m:t>𝛾</m:t>
                        </m:r>
                      </m:sub>
                    </m:sSub>
                    <m:r>
                      <a:rPr lang="en-US" sz="1200" b="0" i="1" smtClean="0">
                        <a:latin typeface="Cambria Math" panose="02040503050406030204" pitchFamily="18" charset="0"/>
                      </a:rPr>
                      <m:t>≈79 </m:t>
                    </m:r>
                    <m:r>
                      <a:rPr lang="en-US" sz="1200" b="0" i="1" smtClean="0">
                        <a:latin typeface="Cambria Math" panose="02040503050406030204" pitchFamily="18" charset="0"/>
                      </a:rPr>
                      <m:t>𝑘𝑒𝑉</m:t>
                    </m:r>
                  </m:oMath>
                </a14:m>
                <a:r>
                  <a:rPr lang="en-US" sz="1200" dirty="0"/>
                  <a:t>). Xe-133m includes a beta peak at </a:t>
                </a:r>
                <a14:m>
                  <m:oMath xmlns:m="http://schemas.openxmlformats.org/officeDocument/2006/math">
                    <m:r>
                      <a:rPr lang="en-US" sz="1200" b="0" i="1" smtClean="0">
                        <a:latin typeface="Cambria Math" panose="02040503050406030204" pitchFamily="18" charset="0"/>
                      </a:rPr>
                      <m:t>≈200 </m:t>
                    </m:r>
                    <m:r>
                      <a:rPr lang="en-US" sz="1200" b="0" i="1" smtClean="0">
                        <a:latin typeface="Cambria Math" panose="02040503050406030204" pitchFamily="18" charset="0"/>
                      </a:rPr>
                      <m:t>𝑘𝑒𝑉</m:t>
                    </m:r>
                  </m:oMath>
                </a14:m>
                <a:r>
                  <a:rPr lang="en-US" sz="1200" dirty="0"/>
                  <a:t> (corresponding to a physical decay peaked at </a:t>
                </a:r>
                <a14:m>
                  <m:oMath xmlns:m="http://schemas.openxmlformats.org/officeDocument/2006/math">
                    <m:r>
                      <a:rPr lang="en-US" sz="1200" b="0" i="1" smtClean="0">
                        <a:latin typeface="Cambria Math" panose="02040503050406030204" pitchFamily="18" charset="0"/>
                      </a:rPr>
                      <m:t>198.7 </m:t>
                    </m:r>
                    <m:r>
                      <a:rPr lang="en-US" sz="1200" b="0" i="1" smtClean="0">
                        <a:latin typeface="Cambria Math" panose="02040503050406030204" pitchFamily="18" charset="0"/>
                      </a:rPr>
                      <m:t>𝑘𝑒𝑉</m:t>
                    </m:r>
                  </m:oMath>
                </a14:m>
                <a:r>
                  <a:rPr lang="en-US" sz="1200" dirty="0"/>
                  <a:t>) while Xe-131m subtracts this peak but includes a wider peak at a slightly lower beta energy (near physical peaks at </a:t>
                </a:r>
                <a14:m>
                  <m:oMath xmlns:m="http://schemas.openxmlformats.org/officeDocument/2006/math">
                    <m:r>
                      <a:rPr lang="en-US" sz="1200" b="0" i="1" smtClean="0">
                        <a:latin typeface="Cambria Math" panose="02040503050406030204" pitchFamily="18" charset="0"/>
                      </a:rPr>
                      <m:t>129.4</m:t>
                    </m:r>
                  </m:oMath>
                </a14:m>
                <a:r>
                  <a:rPr lang="en-US" sz="1200" dirty="0"/>
                  <a:t> and </a:t>
                </a:r>
                <a14:m>
                  <m:oMath xmlns:m="http://schemas.openxmlformats.org/officeDocument/2006/math">
                    <m:r>
                      <a:rPr lang="en-US" sz="1200" b="0" i="1" smtClean="0">
                        <a:latin typeface="Cambria Math" panose="02040503050406030204" pitchFamily="18" charset="0"/>
                      </a:rPr>
                      <m:t>158.5 </m:t>
                    </m:r>
                    <m:r>
                      <a:rPr lang="en-US" sz="1200" b="0" i="1" smtClean="0">
                        <a:latin typeface="Cambria Math" panose="02040503050406030204" pitchFamily="18" charset="0"/>
                      </a:rPr>
                      <m:t>𝑘𝑒𝑉</m:t>
                    </m:r>
                  </m:oMath>
                </a14:m>
                <a:r>
                  <a:rPr lang="en-US" sz="1200" dirty="0"/>
                  <a:t>, accounting for 61.6% and 28.8% of decays, respectively).</a:t>
                </a:r>
              </a:p>
            </p:txBody>
          </p:sp>
        </mc:Choice>
        <mc:Fallback xmlns="">
          <p:sp>
            <p:nvSpPr>
              <p:cNvPr id="7" name="TextBox 6">
                <a:extLst>
                  <a:ext uri="{FF2B5EF4-FFF2-40B4-BE49-F238E27FC236}">
                    <a16:creationId xmlns:a16="http://schemas.microsoft.com/office/drawing/2014/main" id="{A54232B6-E685-E555-E4AA-6A788D25C016}"/>
                  </a:ext>
                </a:extLst>
              </p:cNvPr>
              <p:cNvSpPr txBox="1">
                <a:spLocks noRot="1" noChangeAspect="1" noMove="1" noResize="1" noEditPoints="1" noAdjustHandles="1" noChangeArrowheads="1" noChangeShapeType="1" noTextEdit="1"/>
              </p:cNvSpPr>
              <p:nvPr/>
            </p:nvSpPr>
            <p:spPr>
              <a:xfrm>
                <a:off x="700599" y="4688460"/>
                <a:ext cx="4391026" cy="1769139"/>
              </a:xfrm>
              <a:prstGeom prst="rect">
                <a:avLst/>
              </a:prstGeom>
              <a:blipFill>
                <a:blip r:embed="rId2"/>
                <a:stretch>
                  <a:fillRect b="-2128"/>
                </a:stretch>
              </a:blipFill>
              <a:ln/>
            </p:spPr>
            <p:txBody>
              <a:bodyPr/>
              <a:lstStyle/>
              <a:p>
                <a:r>
                  <a:rPr lang="en-US">
                    <a:noFill/>
                  </a:rPr>
                  <a:t> </a:t>
                </a:r>
              </a:p>
            </p:txBody>
          </p:sp>
        </mc:Fallback>
      </mc:AlternateContent>
      <p:pic>
        <p:nvPicPr>
          <p:cNvPr id="8" name="Picture 7" descr="A picture containing text, screenshot, diagram, plot&#10;&#10;Description automatically generated">
            <a:extLst>
              <a:ext uri="{FF2B5EF4-FFF2-40B4-BE49-F238E27FC236}">
                <a16:creationId xmlns:a16="http://schemas.microsoft.com/office/drawing/2014/main" id="{C9470ED9-A910-0CA3-5D39-3B1BC55A3EFB}"/>
              </a:ext>
            </a:extLst>
          </p:cNvPr>
          <p:cNvPicPr>
            <a:picLocks noChangeAspect="1"/>
          </p:cNvPicPr>
          <p:nvPr/>
        </p:nvPicPr>
        <p:blipFill>
          <a:blip r:embed="rId3"/>
          <a:stretch>
            <a:fillRect/>
          </a:stretch>
        </p:blipFill>
        <p:spPr>
          <a:xfrm>
            <a:off x="5823489" y="1395191"/>
            <a:ext cx="4391027" cy="3293270"/>
          </a:xfrm>
          <a:prstGeom prst="rect">
            <a:avLst/>
          </a:prstGeom>
        </p:spPr>
        <p:style>
          <a:lnRef idx="2">
            <a:schemeClr val="accent1"/>
          </a:lnRef>
          <a:fillRef idx="1">
            <a:schemeClr val="lt1"/>
          </a:fillRef>
          <a:effectRef idx="0">
            <a:schemeClr val="accent1"/>
          </a:effectRef>
          <a:fontRef idx="minor">
            <a:schemeClr val="dk1"/>
          </a:fontRef>
        </p:style>
      </p:pic>
      <p:pic>
        <p:nvPicPr>
          <p:cNvPr id="9" name="Picture 8" descr="A picture containing text, screenshot, line, rectangle&#10;&#10;Description automatically generated">
            <a:extLst>
              <a:ext uri="{FF2B5EF4-FFF2-40B4-BE49-F238E27FC236}">
                <a16:creationId xmlns:a16="http://schemas.microsoft.com/office/drawing/2014/main" id="{64A90AFD-6AF1-7E1B-5CC6-C0947B449198}"/>
              </a:ext>
            </a:extLst>
          </p:cNvPr>
          <p:cNvPicPr>
            <a:picLocks noChangeAspect="1"/>
          </p:cNvPicPr>
          <p:nvPr/>
        </p:nvPicPr>
        <p:blipFill>
          <a:blip r:embed="rId4"/>
          <a:stretch>
            <a:fillRect/>
          </a:stretch>
        </p:blipFill>
        <p:spPr>
          <a:xfrm>
            <a:off x="700600" y="1395191"/>
            <a:ext cx="4391025" cy="3293269"/>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Conclusions and Future Work</a:t>
            </a:r>
            <a:endParaRPr lang="en-AT"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9F1756F-9841-B9C7-3C17-5FF2222FE7AC}"/>
              </a:ext>
            </a:extLst>
          </p:cNvPr>
          <p:cNvGrpSpPr/>
          <p:nvPr/>
        </p:nvGrpSpPr>
        <p:grpSpPr>
          <a:xfrm>
            <a:off x="402336" y="4751768"/>
            <a:ext cx="10122408" cy="1846660"/>
            <a:chOff x="402336" y="4726713"/>
            <a:chExt cx="10122408" cy="1846660"/>
          </a:xfrm>
        </p:grpSpPr>
        <p:sp>
          <p:nvSpPr>
            <p:cNvPr id="7" name="TextBox 6">
              <a:extLst>
                <a:ext uri="{FF2B5EF4-FFF2-40B4-BE49-F238E27FC236}">
                  <a16:creationId xmlns:a16="http://schemas.microsoft.com/office/drawing/2014/main" id="{BB212782-800D-7387-4232-D2973953FAE6}"/>
                </a:ext>
              </a:extLst>
            </p:cNvPr>
            <p:cNvSpPr txBox="1"/>
            <p:nvPr/>
          </p:nvSpPr>
          <p:spPr>
            <a:xfrm>
              <a:off x="402336" y="5096045"/>
              <a:ext cx="1012240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a:t>No Radon or Lead counts were included in the simulations. The network was therefore not trained </a:t>
              </a:r>
              <a:r>
                <a:rPr lang="en-US"/>
                <a:t>to account for </a:t>
              </a:r>
              <a:r>
                <a:rPr lang="en-US" dirty="0"/>
                <a:t>these. More realistic simulations should result in improved peak selection.</a:t>
              </a:r>
            </a:p>
            <a:p>
              <a:pPr marL="285750" indent="-285750">
                <a:buFont typeface="Arial" panose="020B0604020202020204" pitchFamily="34" charset="0"/>
                <a:buChar char="•"/>
              </a:pPr>
              <a:r>
                <a:rPr lang="en-US" dirty="0"/>
                <a:t>One potential source of error from beta/gamma coincidence detectors is undetected drift in the energy-to-channel calibration. By introducing these errors as augmentations to the training data, it may be possible to generate ROIs that are robust to this calibration drift.</a:t>
              </a:r>
            </a:p>
          </p:txBody>
        </p:sp>
        <p:sp>
          <p:nvSpPr>
            <p:cNvPr id="8" name="TextBox 7">
              <a:extLst>
                <a:ext uri="{FF2B5EF4-FFF2-40B4-BE49-F238E27FC236}">
                  <a16:creationId xmlns:a16="http://schemas.microsoft.com/office/drawing/2014/main" id="{BFBF18E8-30B3-E23D-8EF0-0ADB58E99401}"/>
                </a:ext>
              </a:extLst>
            </p:cNvPr>
            <p:cNvSpPr txBox="1"/>
            <p:nvPr/>
          </p:nvSpPr>
          <p:spPr>
            <a:xfrm>
              <a:off x="402336" y="4726713"/>
              <a:ext cx="13581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Future Work</a:t>
              </a:r>
            </a:p>
          </p:txBody>
        </p:sp>
      </p:grpSp>
      <p:grpSp>
        <p:nvGrpSpPr>
          <p:cNvPr id="9" name="Group 8">
            <a:extLst>
              <a:ext uri="{FF2B5EF4-FFF2-40B4-BE49-F238E27FC236}">
                <a16:creationId xmlns:a16="http://schemas.microsoft.com/office/drawing/2014/main" id="{4C407BAB-83AA-C935-3373-EB16BF645F3B}"/>
              </a:ext>
            </a:extLst>
          </p:cNvPr>
          <p:cNvGrpSpPr/>
          <p:nvPr/>
        </p:nvGrpSpPr>
        <p:grpSpPr>
          <a:xfrm>
            <a:off x="402336" y="1487159"/>
            <a:ext cx="10122408" cy="2715487"/>
            <a:chOff x="402336" y="1392623"/>
            <a:chExt cx="10122408" cy="2715487"/>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327771-CF69-DD1E-4903-BB7CD2B53D9C}"/>
                    </a:ext>
                  </a:extLst>
                </p:cNvPr>
                <p:cNvSpPr txBox="1"/>
                <p:nvPr/>
              </p:nvSpPr>
              <p:spPr>
                <a:xfrm>
                  <a:off x="402336" y="1761955"/>
                  <a:ext cx="10122408" cy="23461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dirty="0"/>
                    <a:t>This method accurately attributed counts to appropriate isotopes of Xenon in simulation.</a:t>
                  </a:r>
                </a:p>
                <a:p>
                  <a:pPr marL="285750" indent="-285750">
                    <a:buFont typeface="Arial" panose="020B0604020202020204" pitchFamily="34" charset="0"/>
                    <a:buChar char="•"/>
                  </a:pPr>
                  <a:r>
                    <a:rPr lang="en-US" dirty="0"/>
                    <a:t>Physics informed neural networks can produce interpretable models: in this case, the trained parameters are presented in the same format as current energy-based ROIs. The resulting peaks closely matched the regions of interest from existing literature. This represents both a validation of the current ROI method and of the use of interpretable machine learning methods.</a:t>
                  </a:r>
                </a:p>
                <a:p>
                  <a:pPr marL="285750" indent="-285750">
                    <a:buFont typeface="Arial" panose="020B0604020202020204" pitchFamily="34" charset="0"/>
                    <a:buChar char="•"/>
                  </a:pPr>
                  <a:r>
                    <a:rPr lang="en-US" dirty="0"/>
                    <a:t>While the results are interpretable, there is a limitation of the architecture; the gradient of the Gaussian peaks falls off quickly (</a:t>
                  </a:r>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2</m:t>
                              </m:r>
                            </m:sup>
                          </m:sSup>
                        </m:sup>
                      </m:sSup>
                    </m:oMath>
                  </a14:m>
                  <a:r>
                    <a:rPr lang="en-US" dirty="0"/>
                    <a:t>), which could result in parameters being “trapped” close to their initialization position. </a:t>
                  </a:r>
                </a:p>
              </p:txBody>
            </p:sp>
          </mc:Choice>
          <mc:Fallback xmlns="">
            <p:sp>
              <p:nvSpPr>
                <p:cNvPr id="6" name="TextBox 5">
                  <a:extLst>
                    <a:ext uri="{FF2B5EF4-FFF2-40B4-BE49-F238E27FC236}">
                      <a16:creationId xmlns:a16="http://schemas.microsoft.com/office/drawing/2014/main" id="{F29DC336-9A5A-D42D-D63B-764F4200B2B7}"/>
                    </a:ext>
                  </a:extLst>
                </p:cNvPr>
                <p:cNvSpPr txBox="1">
                  <a:spLocks noRot="1" noChangeAspect="1" noMove="1" noResize="1" noEditPoints="1" noAdjustHandles="1" noChangeArrowheads="1" noChangeShapeType="1" noTextEdit="1"/>
                </p:cNvSpPr>
                <p:nvPr/>
              </p:nvSpPr>
              <p:spPr>
                <a:xfrm>
                  <a:off x="402336" y="1761955"/>
                  <a:ext cx="10122408" cy="2346155"/>
                </a:xfrm>
                <a:prstGeom prst="rect">
                  <a:avLst/>
                </a:prstGeom>
                <a:blipFill>
                  <a:blip r:embed="rId2"/>
                  <a:stretch>
                    <a:fillRect l="-375" t="-535" r="-876" b="-267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AC70FC86-58F1-C376-8CD2-4B810B5C880F}"/>
                </a:ext>
              </a:extLst>
            </p:cNvPr>
            <p:cNvSpPr txBox="1"/>
            <p:nvPr/>
          </p:nvSpPr>
          <p:spPr>
            <a:xfrm>
              <a:off x="402336" y="1392623"/>
              <a:ext cx="13003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Conclusions</a:t>
              </a:r>
            </a:p>
          </p:txBody>
        </p:sp>
      </p:gr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References and Acknowledgement</a:t>
            </a:r>
            <a:endParaRPr lang="en-AT" sz="20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B9E4483-133B-54B4-CED7-88D5B6473FEF}"/>
              </a:ext>
            </a:extLst>
          </p:cNvPr>
          <p:cNvSpPr txBox="1"/>
          <p:nvPr/>
        </p:nvSpPr>
        <p:spPr>
          <a:xfrm>
            <a:off x="64008" y="1496990"/>
            <a:ext cx="10268712" cy="2308324"/>
          </a:xfrm>
          <a:prstGeom prst="rect">
            <a:avLst/>
          </a:prstGeom>
          <a:noFill/>
        </p:spPr>
        <p:txBody>
          <a:bodyPr wrap="square" rtlCol="0">
            <a:spAutoFit/>
          </a:bodyPr>
          <a:lstStyle/>
          <a:p>
            <a:pPr marL="342900" indent="-342900">
              <a:buFont typeface="+mj-lt"/>
              <a:buAutoNum type="arabicPeriod"/>
            </a:pPr>
            <a:r>
              <a:rPr lang="en-US" dirty="0"/>
              <a:t>Cooper, M. W., et al. (2019). "Radioxenon net count calculations revisited." </a:t>
            </a:r>
            <a:r>
              <a:rPr lang="en-US" u="sng" dirty="0"/>
              <a:t>Journal of Radioanalytical and Nuclear Chemistry</a:t>
            </a:r>
            <a:r>
              <a:rPr lang="en-US" dirty="0"/>
              <a:t> </a:t>
            </a:r>
            <a:r>
              <a:rPr lang="en-US" b="1" dirty="0"/>
              <a:t>321</a:t>
            </a:r>
            <a:r>
              <a:rPr lang="en-US" dirty="0"/>
              <a:t>(2): 369-382.</a:t>
            </a:r>
          </a:p>
          <a:p>
            <a:pPr marL="342900" indent="-342900">
              <a:buFont typeface="+mj-lt"/>
              <a:buAutoNum type="arabicPeriod"/>
            </a:pPr>
            <a:r>
              <a:rPr lang="en-US" dirty="0" err="1"/>
              <a:t>Azimi</a:t>
            </a:r>
            <a:r>
              <a:rPr lang="en-US" dirty="0"/>
              <a:t>, S. A., et al. (2021). "Classification of radioxenon spectra with deep learning algorithm." </a:t>
            </a:r>
            <a:r>
              <a:rPr lang="en-US" u="sng" dirty="0"/>
              <a:t>Journal of Environmental Radioactivity</a:t>
            </a:r>
            <a:r>
              <a:rPr lang="en-US" dirty="0"/>
              <a:t> </a:t>
            </a:r>
            <a:r>
              <a:rPr lang="en-US" b="1" dirty="0"/>
              <a:t>237</a:t>
            </a:r>
            <a:r>
              <a:rPr lang="en-US" dirty="0"/>
              <a:t>: 106718.</a:t>
            </a:r>
          </a:p>
          <a:p>
            <a:pPr marL="342900" indent="-342900">
              <a:buFont typeface="+mj-lt"/>
              <a:buAutoNum type="arabicPeriod"/>
            </a:pPr>
            <a:r>
              <a:rPr lang="en-US" dirty="0"/>
              <a:t>Armstrong, J., et al. (2021). "Machine learning for the analysis of 2D radioxenon beta gamma spectra." </a:t>
            </a:r>
            <a:r>
              <a:rPr lang="en-US" u="sng" dirty="0"/>
              <a:t>Journal of Radioanalytical and Nuclear Chemistry</a:t>
            </a:r>
            <a:r>
              <a:rPr lang="en-US" dirty="0"/>
              <a:t> </a:t>
            </a:r>
            <a:r>
              <a:rPr lang="en-US" b="1" dirty="0"/>
              <a:t>327</a:t>
            </a:r>
            <a:r>
              <a:rPr lang="en-US" dirty="0"/>
              <a:t>(2): 857-867.</a:t>
            </a:r>
          </a:p>
          <a:p>
            <a:pPr marL="342900" indent="-342900">
              <a:buFont typeface="+mj-lt"/>
              <a:buAutoNum type="arabicPeriod"/>
            </a:pPr>
            <a:r>
              <a:rPr lang="en-US" dirty="0" err="1"/>
              <a:t>Kingma</a:t>
            </a:r>
            <a:r>
              <a:rPr lang="en-US" dirty="0"/>
              <a:t>, D. P. and J. Ba (2014). "Adam: A method for stochastic optimization." </a:t>
            </a:r>
            <a:r>
              <a:rPr lang="en-US" u="sng" dirty="0" err="1"/>
              <a:t>arXiv</a:t>
            </a:r>
            <a:r>
              <a:rPr lang="en-US" u="sng" dirty="0"/>
              <a:t> preprint arXiv:1412.6980</a:t>
            </a:r>
            <a:r>
              <a:rPr lang="en-US" dirty="0"/>
              <a:t>.</a:t>
            </a:r>
          </a:p>
        </p:txBody>
      </p:sp>
      <p:sp>
        <p:nvSpPr>
          <p:cNvPr id="3" name="TextBox 2">
            <a:extLst>
              <a:ext uri="{FF2B5EF4-FFF2-40B4-BE49-F238E27FC236}">
                <a16:creationId xmlns:a16="http://schemas.microsoft.com/office/drawing/2014/main" id="{9E70DA0D-C016-4AFF-1AD1-B8221491C44F}"/>
              </a:ext>
            </a:extLst>
          </p:cNvPr>
          <p:cNvSpPr txBox="1"/>
          <p:nvPr/>
        </p:nvSpPr>
        <p:spPr>
          <a:xfrm>
            <a:off x="368808" y="4714679"/>
            <a:ext cx="10150509" cy="646331"/>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This Ground-based Nuclear Detonation Detection (GNDD) research was funded by the National Nuclear Security Administration, Defense Nuclear Nonproliferation Research and Development (NNSA DNN R&amp;D).</a:t>
            </a:r>
            <a:endParaRPr lang="en-US" dirty="0"/>
          </a:p>
        </p:txBody>
      </p:sp>
      <p:sp>
        <p:nvSpPr>
          <p:cNvPr id="6" name="TextBox 5">
            <a:extLst>
              <a:ext uri="{FF2B5EF4-FFF2-40B4-BE49-F238E27FC236}">
                <a16:creationId xmlns:a16="http://schemas.microsoft.com/office/drawing/2014/main" id="{F8FCD115-2731-27A7-7524-CE8898FB0E6A}"/>
              </a:ext>
            </a:extLst>
          </p:cNvPr>
          <p:cNvSpPr txBox="1"/>
          <p:nvPr/>
        </p:nvSpPr>
        <p:spPr>
          <a:xfrm>
            <a:off x="151147" y="6421822"/>
            <a:ext cx="1650067" cy="338554"/>
          </a:xfrm>
          <a:prstGeom prst="rect">
            <a:avLst/>
          </a:prstGeom>
          <a:noFill/>
        </p:spPr>
        <p:txBody>
          <a:bodyPr wrap="none" rtlCol="0">
            <a:spAutoFit/>
          </a:bodyPr>
          <a:lstStyle/>
          <a:p>
            <a:r>
              <a:rPr lang="en-US" sz="1600" dirty="0">
                <a:solidFill>
                  <a:schemeClr val="bg2">
                    <a:lumMod val="90000"/>
                  </a:schemeClr>
                </a:solidFill>
                <a:latin typeface="Calibri" panose="020F0502020204030204" pitchFamily="34" charset="0"/>
                <a:cs typeface="Calibri" panose="020F0502020204030204" pitchFamily="34" charset="0"/>
              </a:rPr>
              <a:t> </a:t>
            </a:r>
            <a:r>
              <a:rPr lang="en-US" sz="1600" i="0" u="none" strike="noStrike" dirty="0">
                <a:solidFill>
                  <a:schemeClr val="bg2">
                    <a:lumMod val="90000"/>
                  </a:schemeClr>
                </a:solidFill>
                <a:effectLst/>
                <a:latin typeface="Calibri" panose="020F0502020204030204" pitchFamily="34" charset="0"/>
                <a:cs typeface="Calibri" panose="020F0502020204030204" pitchFamily="34" charset="0"/>
              </a:rPr>
              <a:t>PNNL-SA-186270</a:t>
            </a:r>
            <a:endParaRPr lang="en-US" sz="1600" dirty="0">
              <a:solidFill>
                <a:schemeClr val="bg2">
                  <a:lumMod val="9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2935</TotalTime>
  <Words>1168</Words>
  <Application>Microsoft Macintosh PowerPoint</Application>
  <PresentationFormat>Widescreen</PresentationFormat>
  <Paragraphs>57</Paragraphs>
  <Slides>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Cambria Math</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Powers-Luhn, J.R.</cp:lastModifiedBy>
  <cp:revision>32</cp:revision>
  <dcterms:created xsi:type="dcterms:W3CDTF">2023-04-18T13:25:54Z</dcterms:created>
  <dcterms:modified xsi:type="dcterms:W3CDTF">2023-06-12T22:37:25Z</dcterms:modified>
</cp:coreProperties>
</file>