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97"/>
    <p:restoredTop sz="96353" autoAdjust="0"/>
  </p:normalViewPr>
  <p:slideViewPr>
    <p:cSldViewPr snapToGrid="0">
      <p:cViewPr varScale="1">
        <p:scale>
          <a:sx n="114" d="100"/>
          <a:sy n="114" d="100"/>
        </p:scale>
        <p:origin x="69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AT"/>
          </a:p>
        </p:txBody>
      </p:sp>
      <p:sp>
        <p:nvSpPr>
          <p:cNvPr id="3" name="Subtitle 2">
            <a:extLst>
              <a:ext uri="{FF2B5EF4-FFF2-40B4-BE49-F238E27FC236}">
                <a16:creationId xmlns:a16="http://schemas.microsoft.com/office/drawing/2014/main"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T"/>
          </a:p>
        </p:txBody>
      </p:sp>
      <p:sp>
        <p:nvSpPr>
          <p:cNvPr id="4" name="Date Placeholder 3">
            <a:extLst>
              <a:ext uri="{FF2B5EF4-FFF2-40B4-BE49-F238E27FC236}">
                <a16:creationId xmlns:a16="http://schemas.microsoft.com/office/drawing/2014/main"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06/06/2023</a:t>
            </a:fld>
            <a:endParaRPr lang="en-AT"/>
          </a:p>
        </p:txBody>
      </p:sp>
      <p:sp>
        <p:nvSpPr>
          <p:cNvPr id="5" name="Footer Placeholder 4">
            <a:extLst>
              <a:ext uri="{FF2B5EF4-FFF2-40B4-BE49-F238E27FC236}">
                <a16:creationId xmlns:a16="http://schemas.microsoft.com/office/drawing/2014/main"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06/06/2023</a:t>
            </a:fld>
            <a:endParaRPr lang="en-AT"/>
          </a:p>
        </p:txBody>
      </p:sp>
      <p:sp>
        <p:nvSpPr>
          <p:cNvPr id="5" name="Footer Placeholder 4">
            <a:extLst>
              <a:ext uri="{FF2B5EF4-FFF2-40B4-BE49-F238E27FC236}">
                <a16:creationId xmlns:a16="http://schemas.microsoft.com/office/drawing/2014/main"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06/06/2023</a:t>
            </a:fld>
            <a:endParaRPr lang="en-AT"/>
          </a:p>
        </p:txBody>
      </p:sp>
      <p:sp>
        <p:nvSpPr>
          <p:cNvPr id="5" name="Footer Placeholder 4">
            <a:extLst>
              <a:ext uri="{FF2B5EF4-FFF2-40B4-BE49-F238E27FC236}">
                <a16:creationId xmlns:a16="http://schemas.microsoft.com/office/drawing/2014/main"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06/06/2023</a:t>
            </a:fld>
            <a:endParaRPr lang="en-AT"/>
          </a:p>
        </p:txBody>
      </p:sp>
      <p:sp>
        <p:nvSpPr>
          <p:cNvPr id="5" name="Footer Placeholder 4">
            <a:extLst>
              <a:ext uri="{FF2B5EF4-FFF2-40B4-BE49-F238E27FC236}">
                <a16:creationId xmlns:a16="http://schemas.microsoft.com/office/drawing/2014/main"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AT"/>
          </a:p>
        </p:txBody>
      </p:sp>
      <p:sp>
        <p:nvSpPr>
          <p:cNvPr id="3" name="Text Placeholder 2">
            <a:extLst>
              <a:ext uri="{FF2B5EF4-FFF2-40B4-BE49-F238E27FC236}">
                <a16:creationId xmlns:a16="http://schemas.microsoft.com/office/drawing/2014/main"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06/06/2023</a:t>
            </a:fld>
            <a:endParaRPr lang="en-AT"/>
          </a:p>
        </p:txBody>
      </p:sp>
      <p:sp>
        <p:nvSpPr>
          <p:cNvPr id="5" name="Footer Placeholder 4">
            <a:extLst>
              <a:ext uri="{FF2B5EF4-FFF2-40B4-BE49-F238E27FC236}">
                <a16:creationId xmlns:a16="http://schemas.microsoft.com/office/drawing/2014/main"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Content Placeholder 3">
            <a:extLst>
              <a:ext uri="{FF2B5EF4-FFF2-40B4-BE49-F238E27FC236}">
                <a16:creationId xmlns:a16="http://schemas.microsoft.com/office/drawing/2014/main"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Date Placeholder 4">
            <a:extLst>
              <a:ext uri="{FF2B5EF4-FFF2-40B4-BE49-F238E27FC236}">
                <a16:creationId xmlns:a16="http://schemas.microsoft.com/office/drawing/2014/main"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06/06/2023</a:t>
            </a:fld>
            <a:endParaRPr lang="en-AT"/>
          </a:p>
        </p:txBody>
      </p:sp>
      <p:sp>
        <p:nvSpPr>
          <p:cNvPr id="6" name="Footer Placeholder 5">
            <a:extLst>
              <a:ext uri="{FF2B5EF4-FFF2-40B4-BE49-F238E27FC236}">
                <a16:creationId xmlns:a16="http://schemas.microsoft.com/office/drawing/2014/main"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AT"/>
          </a:p>
        </p:txBody>
      </p:sp>
      <p:sp>
        <p:nvSpPr>
          <p:cNvPr id="3" name="Text Placeholder 2">
            <a:extLst>
              <a:ext uri="{FF2B5EF4-FFF2-40B4-BE49-F238E27FC236}">
                <a16:creationId xmlns:a16="http://schemas.microsoft.com/office/drawing/2014/main"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06/06/2023</a:t>
            </a:fld>
            <a:endParaRPr lang="en-AT"/>
          </a:p>
        </p:txBody>
      </p:sp>
      <p:sp>
        <p:nvSpPr>
          <p:cNvPr id="8" name="Footer Placeholder 7">
            <a:extLst>
              <a:ext uri="{FF2B5EF4-FFF2-40B4-BE49-F238E27FC236}">
                <a16:creationId xmlns:a16="http://schemas.microsoft.com/office/drawing/2014/main"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9" name="Slide Number Placeholder 8">
            <a:extLst>
              <a:ext uri="{FF2B5EF4-FFF2-40B4-BE49-F238E27FC236}">
                <a16:creationId xmlns:a16="http://schemas.microsoft.com/office/drawing/2014/main"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06/06/2023</a:t>
            </a:fld>
            <a:endParaRPr lang="en-AT"/>
          </a:p>
        </p:txBody>
      </p:sp>
      <p:sp>
        <p:nvSpPr>
          <p:cNvPr id="4" name="Footer Placeholder 3">
            <a:extLst>
              <a:ext uri="{FF2B5EF4-FFF2-40B4-BE49-F238E27FC236}">
                <a16:creationId xmlns:a16="http://schemas.microsoft.com/office/drawing/2014/main"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5" name="Slide Number Placeholder 4">
            <a:extLst>
              <a:ext uri="{FF2B5EF4-FFF2-40B4-BE49-F238E27FC236}">
                <a16:creationId xmlns:a16="http://schemas.microsoft.com/office/drawing/2014/main"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06/06/2023</a:t>
            </a:fld>
            <a:endParaRPr lang="en-AT"/>
          </a:p>
        </p:txBody>
      </p:sp>
      <p:sp>
        <p:nvSpPr>
          <p:cNvPr id="3" name="Footer Placeholder 2">
            <a:extLst>
              <a:ext uri="{FF2B5EF4-FFF2-40B4-BE49-F238E27FC236}">
                <a16:creationId xmlns:a16="http://schemas.microsoft.com/office/drawing/2014/main"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4" name="Slide Number Placeholder 3">
            <a:extLst>
              <a:ext uri="{FF2B5EF4-FFF2-40B4-BE49-F238E27FC236}">
                <a16:creationId xmlns:a16="http://schemas.microsoft.com/office/drawing/2014/main"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Content Placeholder 2">
            <a:extLst>
              <a:ext uri="{FF2B5EF4-FFF2-40B4-BE49-F238E27FC236}">
                <a16:creationId xmlns:a16="http://schemas.microsoft.com/office/drawing/2014/main"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Text Placeholder 3">
            <a:extLst>
              <a:ext uri="{FF2B5EF4-FFF2-40B4-BE49-F238E27FC236}">
                <a16:creationId xmlns:a16="http://schemas.microsoft.com/office/drawing/2014/main"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06/06/2023</a:t>
            </a:fld>
            <a:endParaRPr lang="en-AT"/>
          </a:p>
        </p:txBody>
      </p:sp>
      <p:sp>
        <p:nvSpPr>
          <p:cNvPr id="6" name="Footer Placeholder 5">
            <a:extLst>
              <a:ext uri="{FF2B5EF4-FFF2-40B4-BE49-F238E27FC236}">
                <a16:creationId xmlns:a16="http://schemas.microsoft.com/office/drawing/2014/main"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Picture Placeholder 2">
            <a:extLst>
              <a:ext uri="{FF2B5EF4-FFF2-40B4-BE49-F238E27FC236}">
                <a16:creationId xmlns:a16="http://schemas.microsoft.com/office/drawing/2014/main"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06/06/2023</a:t>
            </a:fld>
            <a:endParaRPr lang="en-AT"/>
          </a:p>
        </p:txBody>
      </p:sp>
      <p:sp>
        <p:nvSpPr>
          <p:cNvPr id="6" name="Footer Placeholder 5">
            <a:extLst>
              <a:ext uri="{FF2B5EF4-FFF2-40B4-BE49-F238E27FC236}">
                <a16:creationId xmlns:a16="http://schemas.microsoft.com/office/drawing/2014/main"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a:solidFill>
                  <a:schemeClr val="bg1"/>
                </a:solidFill>
                <a:latin typeface="Arial" panose="020B0604020202020204" pitchFamily="34" charset="0"/>
                <a:cs typeface="Arial" panose="020B0604020202020204" pitchFamily="34" charset="0"/>
              </a:rPr>
              <a:t>P3.6-421</a:t>
            </a:r>
            <a:endParaRPr lang="en-AT" sz="32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5C76C91B-333D-CF33-4FE9-81CDD42E9314}"/>
              </a:ext>
            </a:extLst>
          </p:cNvPr>
          <p:cNvSpPr txBox="1"/>
          <p:nvPr/>
        </p:nvSpPr>
        <p:spPr>
          <a:xfrm>
            <a:off x="2061274" y="15335"/>
            <a:ext cx="8547316" cy="1092607"/>
          </a:xfrm>
          <a:prstGeom prst="rect">
            <a:avLst/>
          </a:prstGeom>
          <a:noFill/>
        </p:spPr>
        <p:txBody>
          <a:bodyPr wrap="square" rtlCol="0">
            <a:spAutoFit/>
          </a:bodyPr>
          <a:lstStyle/>
          <a:p>
            <a:pPr algn="ctr"/>
            <a:r>
              <a:rPr lang="en-GB" sz="1400" dirty="0">
                <a:solidFill>
                  <a:schemeClr val="bg1"/>
                </a:solidFill>
                <a:latin typeface="Arial" panose="020B0604020202020204" pitchFamily="34" charset="0"/>
                <a:cs typeface="Arial" panose="020B0604020202020204" pitchFamily="34" charset="0"/>
              </a:rPr>
              <a:t>Isotopic ratio distributions of radioxenon at International Monitoring System radionuclide stations using emissions from nuclear facilities with decay correction based on the atmospheric transport time distributions between these facilities and stations</a:t>
            </a:r>
          </a:p>
          <a:p>
            <a:pPr algn="ctr"/>
            <a:r>
              <a:rPr lang="en-GB" sz="1200" dirty="0">
                <a:solidFill>
                  <a:schemeClr val="bg1"/>
                </a:solidFill>
                <a:latin typeface="Arial" panose="020B0604020202020204" pitchFamily="34" charset="0"/>
                <a:cs typeface="Arial" panose="020B0604020202020204" pitchFamily="34" charset="0"/>
              </a:rPr>
              <a:t>Yuichi Kijima, Robin Schoemaker, Boxue Liu, Joshua Kunkle, Anne Tipka, Jolanta Kuśmierczyk-Michulec, Martin Kalinowski</a:t>
            </a:r>
          </a:p>
          <a:p>
            <a:pPr algn="ctr"/>
            <a:r>
              <a:rPr lang="en-GB" sz="1100" dirty="0">
                <a:solidFill>
                  <a:schemeClr val="bg1"/>
                </a:solidFill>
                <a:latin typeface="Arial" panose="020B0604020202020204" pitchFamily="34" charset="0"/>
                <a:cs typeface="Arial" panose="020B0604020202020204" pitchFamily="34" charset="0"/>
              </a:rPr>
              <a:t>CTBTO/IDC</a:t>
            </a:r>
          </a:p>
        </p:txBody>
      </p:sp>
      <p:grpSp>
        <p:nvGrpSpPr>
          <p:cNvPr id="28" name="グループ化 27">
            <a:extLst>
              <a:ext uri="{FF2B5EF4-FFF2-40B4-BE49-F238E27FC236}">
                <a16:creationId xmlns:a16="http://schemas.microsoft.com/office/drawing/2014/main" id="{064070B7-F0DE-BD90-C2DC-463DCAC87716}"/>
              </a:ext>
            </a:extLst>
          </p:cNvPr>
          <p:cNvGrpSpPr/>
          <p:nvPr/>
        </p:nvGrpSpPr>
        <p:grpSpPr>
          <a:xfrm>
            <a:off x="299445" y="4246689"/>
            <a:ext cx="11411676" cy="2118946"/>
            <a:chOff x="229109" y="4607170"/>
            <a:chExt cx="11411676" cy="2118946"/>
          </a:xfrm>
        </p:grpSpPr>
        <p:pic>
          <p:nvPicPr>
            <p:cNvPr id="9" name="図 8">
              <a:extLst>
                <a:ext uri="{FF2B5EF4-FFF2-40B4-BE49-F238E27FC236}">
                  <a16:creationId xmlns:a16="http://schemas.microsoft.com/office/drawing/2014/main" id="{B0A0F048-FC75-A796-A929-6E72F23254ED}"/>
                </a:ext>
              </a:extLst>
            </p:cNvPr>
            <p:cNvPicPr>
              <a:picLocks noChangeAspect="1"/>
            </p:cNvPicPr>
            <p:nvPr/>
          </p:nvPicPr>
          <p:blipFill>
            <a:blip r:embed="rId2"/>
            <a:stretch>
              <a:fillRect/>
            </a:stretch>
          </p:blipFill>
          <p:spPr>
            <a:xfrm>
              <a:off x="8356490" y="5173351"/>
              <a:ext cx="3284295" cy="1483691"/>
            </a:xfrm>
            <a:prstGeom prst="rect">
              <a:avLst/>
            </a:prstGeom>
          </p:spPr>
        </p:pic>
        <p:sp>
          <p:nvSpPr>
            <p:cNvPr id="10" name="矢印: 右 9">
              <a:extLst>
                <a:ext uri="{FF2B5EF4-FFF2-40B4-BE49-F238E27FC236}">
                  <a16:creationId xmlns:a16="http://schemas.microsoft.com/office/drawing/2014/main" id="{31F01A3F-5A7B-0D7B-1E46-C60CE840B24C}"/>
                </a:ext>
              </a:extLst>
            </p:cNvPr>
            <p:cNvSpPr/>
            <p:nvPr/>
          </p:nvSpPr>
          <p:spPr>
            <a:xfrm>
              <a:off x="6937131" y="5545718"/>
              <a:ext cx="1132422" cy="293614"/>
            </a:xfrm>
            <a:prstGeom prst="right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テキスト ボックス 10">
              <a:extLst>
                <a:ext uri="{FF2B5EF4-FFF2-40B4-BE49-F238E27FC236}">
                  <a16:creationId xmlns:a16="http://schemas.microsoft.com/office/drawing/2014/main" id="{C1379E1D-DA03-0503-286C-B55BDC90F886}"/>
                </a:ext>
              </a:extLst>
            </p:cNvPr>
            <p:cNvSpPr txBox="1"/>
            <p:nvPr/>
          </p:nvSpPr>
          <p:spPr>
            <a:xfrm>
              <a:off x="6793732" y="5081445"/>
              <a:ext cx="1390124" cy="369332"/>
            </a:xfrm>
            <a:prstGeom prst="rect">
              <a:avLst/>
            </a:prstGeom>
            <a:noFill/>
          </p:spPr>
          <p:txBody>
            <a:bodyPr wrap="none" rtlCol="0">
              <a:spAutoFit/>
            </a:bodyPr>
            <a:lstStyle/>
            <a:p>
              <a:pPr algn="ctr"/>
              <a:r>
                <a:rPr lang="en-GB" b="1" dirty="0">
                  <a:latin typeface="Arial" panose="020B0604020202020204" pitchFamily="34" charset="0"/>
                  <a:cs typeface="Arial" panose="020B0604020202020204" pitchFamily="34" charset="0"/>
                </a:rPr>
                <a:t>Combining</a:t>
              </a:r>
            </a:p>
          </p:txBody>
        </p:sp>
        <p:grpSp>
          <p:nvGrpSpPr>
            <p:cNvPr id="16" name="グループ化 15">
              <a:extLst>
                <a:ext uri="{FF2B5EF4-FFF2-40B4-BE49-F238E27FC236}">
                  <a16:creationId xmlns:a16="http://schemas.microsoft.com/office/drawing/2014/main" id="{79347FFE-9049-54C8-436F-983F3DA16A32}"/>
                </a:ext>
              </a:extLst>
            </p:cNvPr>
            <p:cNvGrpSpPr/>
            <p:nvPr/>
          </p:nvGrpSpPr>
          <p:grpSpPr>
            <a:xfrm>
              <a:off x="229109" y="4607170"/>
              <a:ext cx="6459111" cy="2118946"/>
              <a:chOff x="132397" y="4607170"/>
              <a:chExt cx="6459111" cy="2118946"/>
            </a:xfrm>
          </p:grpSpPr>
          <p:pic>
            <p:nvPicPr>
              <p:cNvPr id="6" name="図 5">
                <a:extLst>
                  <a:ext uri="{FF2B5EF4-FFF2-40B4-BE49-F238E27FC236}">
                    <a16:creationId xmlns:a16="http://schemas.microsoft.com/office/drawing/2014/main" id="{0FC63E4F-4234-9381-2344-5FE339A294AE}"/>
                  </a:ext>
                </a:extLst>
              </p:cNvPr>
              <p:cNvPicPr>
                <a:picLocks noChangeAspect="1"/>
              </p:cNvPicPr>
              <p:nvPr/>
            </p:nvPicPr>
            <p:blipFill>
              <a:blip r:embed="rId3"/>
              <a:stretch>
                <a:fillRect/>
              </a:stretch>
            </p:blipFill>
            <p:spPr>
              <a:xfrm>
                <a:off x="185149" y="5190286"/>
                <a:ext cx="3037950" cy="1511030"/>
              </a:xfrm>
              <a:prstGeom prst="rect">
                <a:avLst/>
              </a:prstGeom>
            </p:spPr>
          </p:pic>
          <p:pic>
            <p:nvPicPr>
              <p:cNvPr id="8" name="図 7">
                <a:extLst>
                  <a:ext uri="{FF2B5EF4-FFF2-40B4-BE49-F238E27FC236}">
                    <a16:creationId xmlns:a16="http://schemas.microsoft.com/office/drawing/2014/main" id="{35E5DD53-F2DF-EEAF-87A7-E3501F827D14}"/>
                  </a:ext>
                </a:extLst>
              </p:cNvPr>
              <p:cNvPicPr>
                <a:picLocks noChangeAspect="1"/>
              </p:cNvPicPr>
              <p:nvPr/>
            </p:nvPicPr>
            <p:blipFill>
              <a:blip r:embed="rId4"/>
              <a:stretch>
                <a:fillRect/>
              </a:stretch>
            </p:blipFill>
            <p:spPr>
              <a:xfrm>
                <a:off x="3341836" y="5234432"/>
                <a:ext cx="2922533" cy="1426229"/>
              </a:xfrm>
              <a:prstGeom prst="rect">
                <a:avLst/>
              </a:prstGeom>
            </p:spPr>
          </p:pic>
          <p:sp>
            <p:nvSpPr>
              <p:cNvPr id="12" name="正方形/長方形 11">
                <a:extLst>
                  <a:ext uri="{FF2B5EF4-FFF2-40B4-BE49-F238E27FC236}">
                    <a16:creationId xmlns:a16="http://schemas.microsoft.com/office/drawing/2014/main" id="{E4797A54-80BF-C489-8F3A-9132A1C708E0}"/>
                  </a:ext>
                </a:extLst>
              </p:cNvPr>
              <p:cNvSpPr/>
              <p:nvPr/>
            </p:nvSpPr>
            <p:spPr>
              <a:xfrm>
                <a:off x="132397" y="4607170"/>
                <a:ext cx="6459111" cy="2118946"/>
              </a:xfrm>
              <a:prstGeom prst="rect">
                <a:avLst/>
              </a:pr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テキスト ボックス 12">
                <a:extLst>
                  <a:ext uri="{FF2B5EF4-FFF2-40B4-BE49-F238E27FC236}">
                    <a16:creationId xmlns:a16="http://schemas.microsoft.com/office/drawing/2014/main" id="{50AD005F-96A6-FA4A-5E27-898C4F67F5B6}"/>
                  </a:ext>
                </a:extLst>
              </p:cNvPr>
              <p:cNvSpPr txBox="1"/>
              <p:nvPr/>
            </p:nvSpPr>
            <p:spPr>
              <a:xfrm>
                <a:off x="3915628" y="4700039"/>
                <a:ext cx="2250937" cy="584775"/>
              </a:xfrm>
              <a:prstGeom prst="rect">
                <a:avLst/>
              </a:prstGeom>
              <a:noFill/>
            </p:spPr>
            <p:txBody>
              <a:bodyPr wrap="none" rtlCol="0">
                <a:spAutoFit/>
              </a:bodyPr>
              <a:lstStyle/>
              <a:p>
                <a:pPr algn="ctr"/>
                <a:r>
                  <a:rPr lang="en-GB" sz="1600" dirty="0">
                    <a:latin typeface="Arial" panose="020B0604020202020204" pitchFamily="34" charset="0"/>
                    <a:cs typeface="Arial" panose="020B0604020202020204" pitchFamily="34" charset="0"/>
                  </a:rPr>
                  <a:t>Atmospheric transport </a:t>
                </a:r>
              </a:p>
              <a:p>
                <a:pPr algn="ctr"/>
                <a:r>
                  <a:rPr lang="en-GB" sz="1600" dirty="0">
                    <a:latin typeface="Arial" panose="020B0604020202020204" pitchFamily="34" charset="0"/>
                    <a:cs typeface="Arial" panose="020B0604020202020204" pitchFamily="34" charset="0"/>
                  </a:rPr>
                  <a:t>time PDF</a:t>
                </a:r>
              </a:p>
            </p:txBody>
          </p:sp>
          <p:sp>
            <p:nvSpPr>
              <p:cNvPr id="14" name="テキスト ボックス 13">
                <a:extLst>
                  <a:ext uri="{FF2B5EF4-FFF2-40B4-BE49-F238E27FC236}">
                    <a16:creationId xmlns:a16="http://schemas.microsoft.com/office/drawing/2014/main" id="{97C5E707-DE1B-665C-190E-7D9524147775}"/>
                  </a:ext>
                </a:extLst>
              </p:cNvPr>
              <p:cNvSpPr txBox="1"/>
              <p:nvPr/>
            </p:nvSpPr>
            <p:spPr>
              <a:xfrm>
                <a:off x="1072048" y="4671490"/>
                <a:ext cx="1678665" cy="584775"/>
              </a:xfrm>
              <a:prstGeom prst="rect">
                <a:avLst/>
              </a:prstGeom>
              <a:noFill/>
            </p:spPr>
            <p:txBody>
              <a:bodyPr wrap="none" rtlCol="0">
                <a:spAutoFit/>
              </a:bodyPr>
              <a:lstStyle/>
              <a:p>
                <a:pPr algn="ctr"/>
                <a:r>
                  <a:rPr lang="en-GB" sz="1600" dirty="0">
                    <a:latin typeface="Arial" panose="020B0604020202020204" pitchFamily="34" charset="0"/>
                    <a:cs typeface="Arial" panose="020B0604020202020204" pitchFamily="34" charset="0"/>
                  </a:rPr>
                  <a:t>Emission PDF </a:t>
                </a:r>
              </a:p>
              <a:p>
                <a:pPr algn="ctr"/>
                <a:r>
                  <a:rPr lang="en-GB" sz="1600" dirty="0">
                    <a:latin typeface="Arial" panose="020B0604020202020204" pitchFamily="34" charset="0"/>
                    <a:cs typeface="Arial" panose="020B0604020202020204" pitchFamily="34" charset="0"/>
                  </a:rPr>
                  <a:t>at known source</a:t>
                </a:r>
              </a:p>
            </p:txBody>
          </p:sp>
        </p:grpSp>
        <p:sp>
          <p:nvSpPr>
            <p:cNvPr id="15" name="テキスト ボックス 14">
              <a:extLst>
                <a:ext uri="{FF2B5EF4-FFF2-40B4-BE49-F238E27FC236}">
                  <a16:creationId xmlns:a16="http://schemas.microsoft.com/office/drawing/2014/main" id="{4DA2677E-CD07-011F-D8D0-B8AB47752C7B}"/>
                </a:ext>
              </a:extLst>
            </p:cNvPr>
            <p:cNvSpPr txBox="1"/>
            <p:nvPr/>
          </p:nvSpPr>
          <p:spPr>
            <a:xfrm>
              <a:off x="9249439" y="4711190"/>
              <a:ext cx="1872628" cy="584775"/>
            </a:xfrm>
            <a:prstGeom prst="rect">
              <a:avLst/>
            </a:prstGeom>
            <a:noFill/>
          </p:spPr>
          <p:txBody>
            <a:bodyPr wrap="none" rtlCol="0">
              <a:spAutoFit/>
            </a:bodyPr>
            <a:lstStyle/>
            <a:p>
              <a:pPr algn="ctr"/>
              <a:r>
                <a:rPr lang="en-GB" sz="1600" dirty="0">
                  <a:latin typeface="Arial" panose="020B0604020202020204" pitchFamily="34" charset="0"/>
                  <a:cs typeface="Arial" panose="020B0604020202020204" pitchFamily="34" charset="0"/>
                </a:rPr>
                <a:t>Isotopic ratio PDF </a:t>
              </a:r>
            </a:p>
            <a:p>
              <a:pPr algn="ctr"/>
              <a:r>
                <a:rPr lang="en-GB" sz="1600" dirty="0">
                  <a:latin typeface="Arial" panose="020B0604020202020204" pitchFamily="34" charset="0"/>
                  <a:cs typeface="Arial" panose="020B0604020202020204" pitchFamily="34" charset="0"/>
                </a:rPr>
                <a:t>at IMS station</a:t>
              </a:r>
            </a:p>
          </p:txBody>
        </p:sp>
      </p:grpSp>
      <p:sp>
        <p:nvSpPr>
          <p:cNvPr id="17" name="テキスト ボックス 16">
            <a:extLst>
              <a:ext uri="{FF2B5EF4-FFF2-40B4-BE49-F238E27FC236}">
                <a16:creationId xmlns:a16="http://schemas.microsoft.com/office/drawing/2014/main" id="{C19C0632-0239-3D8D-133E-E76B2918358E}"/>
              </a:ext>
            </a:extLst>
          </p:cNvPr>
          <p:cNvSpPr txBox="1"/>
          <p:nvPr/>
        </p:nvSpPr>
        <p:spPr>
          <a:xfrm>
            <a:off x="148047" y="1192967"/>
            <a:ext cx="11762400" cy="923330"/>
          </a:xfrm>
          <a:prstGeom prst="rect">
            <a:avLst/>
          </a:prstGeom>
          <a:noFill/>
        </p:spPr>
        <p:txBody>
          <a:bodyPr wrap="square" rtlCol="0">
            <a:spAutoFit/>
          </a:body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   The typical isotopic ratios of radioxenon released from nuclear facilities are well known. However, due to the</a:t>
            </a:r>
          </a:p>
          <a:p>
            <a:r>
              <a:rPr lang="en-GB" dirty="0">
                <a:latin typeface="Arial" panose="020B0604020202020204" pitchFamily="34" charset="0"/>
                <a:cs typeface="Arial" panose="020B0604020202020204" pitchFamily="34" charset="0"/>
              </a:rPr>
              <a:t>      short half-life of some of the relevant radioxenons, the isotopic ratios have changed when reaching the </a:t>
            </a:r>
          </a:p>
          <a:p>
            <a:r>
              <a:rPr lang="en-GB" dirty="0">
                <a:latin typeface="Arial" panose="020B0604020202020204" pitchFamily="34" charset="0"/>
                <a:cs typeface="Arial" panose="020B0604020202020204" pitchFamily="34" charset="0"/>
              </a:rPr>
              <a:t>      International Monitoring System (IMS) radionuclide stations. </a:t>
            </a:r>
          </a:p>
        </p:txBody>
      </p:sp>
      <p:sp>
        <p:nvSpPr>
          <p:cNvPr id="26" name="テキスト ボックス 25">
            <a:extLst>
              <a:ext uri="{FF2B5EF4-FFF2-40B4-BE49-F238E27FC236}">
                <a16:creationId xmlns:a16="http://schemas.microsoft.com/office/drawing/2014/main" id="{F5BE6BB5-29AA-9B6D-1433-E44D3518CBED}"/>
              </a:ext>
            </a:extLst>
          </p:cNvPr>
          <p:cNvSpPr txBox="1"/>
          <p:nvPr/>
        </p:nvSpPr>
        <p:spPr>
          <a:xfrm>
            <a:off x="148047" y="2169501"/>
            <a:ext cx="11967753" cy="923330"/>
          </a:xfrm>
          <a:prstGeom prst="rect">
            <a:avLst/>
          </a:prstGeom>
          <a:noFill/>
        </p:spPr>
        <p:txBody>
          <a:bodyPr wrap="square" rtlCol="0">
            <a:spAutoFit/>
          </a:body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   We investigate on the isotopic ratio distributions at IMS radionuclide stations using the emission distributions </a:t>
            </a:r>
          </a:p>
          <a:p>
            <a:r>
              <a:rPr lang="en-GB" dirty="0">
                <a:latin typeface="Arial" panose="020B0604020202020204" pitchFamily="34" charset="0"/>
                <a:cs typeface="Arial" panose="020B0604020202020204" pitchFamily="34" charset="0"/>
              </a:rPr>
              <a:t>      at nuclear facilities and atmospheric transport modelling (ATM) for e.g., the development of the expert technical</a:t>
            </a:r>
          </a:p>
          <a:p>
            <a:r>
              <a:rPr lang="en-GB" dirty="0">
                <a:latin typeface="Arial" panose="020B0604020202020204" pitchFamily="34" charset="0"/>
                <a:cs typeface="Arial" panose="020B0604020202020204" pitchFamily="34" charset="0"/>
              </a:rPr>
              <a:t>      analysis (ETA).</a:t>
            </a:r>
          </a:p>
        </p:txBody>
      </p:sp>
      <p:sp>
        <p:nvSpPr>
          <p:cNvPr id="27" name="テキスト ボックス 26">
            <a:extLst>
              <a:ext uri="{FF2B5EF4-FFF2-40B4-BE49-F238E27FC236}">
                <a16:creationId xmlns:a16="http://schemas.microsoft.com/office/drawing/2014/main" id="{09FA1021-387D-F716-4EA0-4A2118451567}"/>
              </a:ext>
            </a:extLst>
          </p:cNvPr>
          <p:cNvSpPr txBox="1"/>
          <p:nvPr/>
        </p:nvSpPr>
        <p:spPr>
          <a:xfrm>
            <a:off x="148047" y="3160166"/>
            <a:ext cx="11967752" cy="923330"/>
          </a:xfrm>
          <a:prstGeom prst="rect">
            <a:avLst/>
          </a:prstGeom>
          <a:noFill/>
        </p:spPr>
        <p:txBody>
          <a:bodyPr wrap="square" rtlCol="0">
            <a:spAutoFit/>
          </a:body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   This investigation could be applied to predict radioxenon activity concentration distribution at IMS radionuclide</a:t>
            </a:r>
          </a:p>
          <a:p>
            <a:r>
              <a:rPr lang="en-GB" dirty="0">
                <a:latin typeface="Arial" panose="020B0604020202020204" pitchFamily="34" charset="0"/>
                <a:cs typeface="Arial" panose="020B0604020202020204" pitchFamily="34" charset="0"/>
              </a:rPr>
              <a:t>      stations or emission distribution at nuclear facility for e.g., the development of a Xenon Background Estimation</a:t>
            </a:r>
          </a:p>
          <a:p>
            <a:r>
              <a:rPr lang="en-GB" dirty="0">
                <a:latin typeface="Arial" panose="020B0604020202020204" pitchFamily="34" charset="0"/>
                <a:cs typeface="Arial" panose="020B0604020202020204" pitchFamily="34" charset="0"/>
              </a:rPr>
              <a:t>      Tool (XeBET).</a:t>
            </a:r>
          </a:p>
        </p:txBody>
      </p:sp>
      <p:sp>
        <p:nvSpPr>
          <p:cNvPr id="29" name="テキスト ボックス 28">
            <a:extLst>
              <a:ext uri="{FF2B5EF4-FFF2-40B4-BE49-F238E27FC236}">
                <a16:creationId xmlns:a16="http://schemas.microsoft.com/office/drawing/2014/main" id="{67986AAD-BE6F-0F43-916C-75978ECA50C1}"/>
              </a:ext>
            </a:extLst>
          </p:cNvPr>
          <p:cNvSpPr txBox="1"/>
          <p:nvPr/>
        </p:nvSpPr>
        <p:spPr>
          <a:xfrm>
            <a:off x="8918712" y="6460285"/>
            <a:ext cx="3182281" cy="338554"/>
          </a:xfrm>
          <a:prstGeom prst="rect">
            <a:avLst/>
          </a:prstGeom>
          <a:noFill/>
        </p:spPr>
        <p:txBody>
          <a:bodyPr wrap="none" rtlCol="0">
            <a:spAutoFit/>
          </a:bodyPr>
          <a:lstStyle/>
          <a:p>
            <a:pPr algn="ctr"/>
            <a:r>
              <a:rPr lang="en-GB" sz="1600" dirty="0">
                <a:latin typeface="Arial" panose="020B0604020202020204" pitchFamily="34" charset="0"/>
                <a:cs typeface="Arial" panose="020B0604020202020204" pitchFamily="34" charset="0"/>
              </a:rPr>
              <a:t>PDF: probability density function</a:t>
            </a:r>
          </a:p>
        </p:txBody>
      </p:sp>
    </p:spTree>
    <p:extLst>
      <p:ext uri="{BB962C8B-B14F-4D97-AF65-F5344CB8AC3E}">
        <p14:creationId xmlns:p14="http://schemas.microsoft.com/office/powerpoint/2010/main" val="607453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945FCED3F20148B304B2C259176AA0" ma:contentTypeVersion="14" ma:contentTypeDescription="Create a new document." ma:contentTypeScope="" ma:versionID="5b49a89fa24a89b87d9fdda712914d81">
  <xsd:schema xmlns:xsd="http://www.w3.org/2001/XMLSchema" xmlns:xs="http://www.w3.org/2001/XMLSchema" xmlns:p="http://schemas.microsoft.com/office/2006/metadata/properties" xmlns:ns2="e9d2dd27-5e48-4563-a988-16ec1f667544" xmlns:ns3="414b6365-0a16-4533-8e61-2a9e9cbb827c" targetNamespace="http://schemas.microsoft.com/office/2006/metadata/properties" ma:root="true" ma:fieldsID="9ada2d0513303415c029097e09940717" ns2:_="" ns3:_="">
    <xsd:import namespace="e9d2dd27-5e48-4563-a988-16ec1f667544"/>
    <xsd:import namespace="414b6365-0a16-4533-8e61-2a9e9cbb827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d2dd27-5e48-4563-a988-16ec1f6675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f9e8395b-6b03-452f-b821-0db5c680862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14b6365-0a16-4533-8e61-2a9e9cbb827c"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5fcc17e5-8f47-4aa8-a237-0d5d82f62ffb}" ma:internalName="TaxCatchAll" ma:showField="CatchAllData" ma:web="414b6365-0a16-4533-8e61-2a9e9cbb827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14b6365-0a16-4533-8e61-2a9e9cbb827c" xsi:nil="true"/>
    <lcf76f155ced4ddcb4097134ff3c332f xmlns="e9d2dd27-5e48-4563-a988-16ec1f66754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7697BF4-3CBA-43BB-A48B-03FAF82C622B}"/>
</file>

<file path=customXml/itemProps2.xml><?xml version="1.0" encoding="utf-8"?>
<ds:datastoreItem xmlns:ds="http://schemas.openxmlformats.org/officeDocument/2006/customXml" ds:itemID="{C3D4A797-D92F-46F7-9192-7F40820DA7FF}"/>
</file>

<file path=customXml/itemProps3.xml><?xml version="1.0" encoding="utf-8"?>
<ds:datastoreItem xmlns:ds="http://schemas.openxmlformats.org/officeDocument/2006/customXml" ds:itemID="{EB777774-4EAA-4A03-8AAC-28015F0B6F84}"/>
</file>

<file path=docProps/app.xml><?xml version="1.0" encoding="utf-8"?>
<Properties xmlns="http://schemas.openxmlformats.org/officeDocument/2006/extended-properties" xmlns:vt="http://schemas.openxmlformats.org/officeDocument/2006/docPropsVTypes">
  <TotalTime>2948</TotalTime>
  <Words>207</Words>
  <Application>Microsoft Office PowerPoint</Application>
  <PresentationFormat>ワイド画面</PresentationFormat>
  <Paragraphs>21</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Theme</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KIJIMA Yuichi</cp:lastModifiedBy>
  <cp:revision>57</cp:revision>
  <dcterms:created xsi:type="dcterms:W3CDTF">2023-04-18T13:25:54Z</dcterms:created>
  <dcterms:modified xsi:type="dcterms:W3CDTF">2023-06-06T12:03:19Z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0x01010059945FCED3F20148B304B2C259176AA0</vt:lpwstr>
  </property>
</Properties>
</file>