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sldIdLst>
    <p:sldId id="261" r:id="rId6"/>
    <p:sldId id="256" r:id="rId7"/>
    <p:sldId id="262" r:id="rId8"/>
    <p:sldId id="263" r:id="rId9"/>
    <p:sldId id="264" r:id="rId10"/>
    <p:sldId id="265"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30389-6969-47CC-26F5-15AF065331EE}" v="4" dt="2023-06-08T07:02:04.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p:restoredTop sz="96353" autoAdjust="0"/>
  </p:normalViewPr>
  <p:slideViewPr>
    <p:cSldViewPr snapToGrid="0">
      <p:cViewPr varScale="1">
        <p:scale>
          <a:sx n="114" d="100"/>
          <a:sy n="114"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OR Mark" userId="S::mark.prior@ctbto.org::2b8b89bd-bc0c-481b-a842-05b4f8b25646" providerId="AD" clId="Web-{F8A30389-6969-47CC-26F5-15AF065331EE}"/>
    <pc:docChg chg="modSld">
      <pc:chgData name="PRIOR Mark" userId="S::mark.prior@ctbto.org::2b8b89bd-bc0c-481b-a842-05b4f8b25646" providerId="AD" clId="Web-{F8A30389-6969-47CC-26F5-15AF065331EE}" dt="2023-06-08T07:02:04.380" v="1" actId="20577"/>
      <pc:docMkLst>
        <pc:docMk/>
      </pc:docMkLst>
      <pc:sldChg chg="modSp">
        <pc:chgData name="PRIOR Mark" userId="S::mark.prior@ctbto.org::2b8b89bd-bc0c-481b-a842-05b4f8b25646" providerId="AD" clId="Web-{F8A30389-6969-47CC-26F5-15AF065331EE}" dt="2023-06-08T07:02:04.380" v="1" actId="20577"/>
        <pc:sldMkLst>
          <pc:docMk/>
          <pc:sldMk cId="2852003000" sldId="265"/>
        </pc:sldMkLst>
        <pc:spChg chg="mod">
          <ac:chgData name="PRIOR Mark" userId="S::mark.prior@ctbto.org::2b8b89bd-bc0c-481b-a842-05b4f8b25646" providerId="AD" clId="Web-{F8A30389-6969-47CC-26F5-15AF065331EE}" dt="2023-06-08T07:02:04.380" v="1" actId="20577"/>
          <ac:spMkLst>
            <pc:docMk/>
            <pc:sldMk cId="2852003000" sldId="265"/>
            <ac:spMk id="3" creationId="{A9F0BC26-A926-64F0-AA32-847480ABFB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06/07/2023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emf"/><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We investigate the isotopic ratio and concentration distributions at International Monitoring System (IMS) stations using emission distributions at nuclear facilities and source receptor sensitivity (SRS) distributions for the development of the expert technical analysis (ETA) and a Xenon Background Estimation Tool (XeBET).</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P3.6-421</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Emission probability density function (PDF) at Canadian Nuclear Laboratories (CNL) and SRS PDF between CNL and an IMS radionuclide station in Canada (CAX17) are combined to predict concentration PDF at CAX17 using Monte Carlo method (MCM).</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Regarding isotopic ratio PDF, threshold using results of prediction is 0.17 for 95% confidence level and 0.25 for 99%.</a:t>
            </a:r>
          </a:p>
          <a:p>
            <a:r>
              <a:rPr lang="en-GB" sz="1200" dirty="0">
                <a:latin typeface="Arial" panose="020B0604020202020204" pitchFamily="34" charset="0"/>
                <a:cs typeface="Arial" panose="020B0604020202020204" pitchFamily="34" charset="0"/>
              </a:rPr>
              <a:t>Regarding concentration PDF, threshold using results of prediction is 24.70 mBq/m3 for 95% confidence level and 54.96 for 99%.</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MCM described here could be one of several prospective approaches to predict concentrations and its isotopic ratios of radioxenons at IMS stations.</a:t>
            </a:r>
          </a:p>
          <a:p>
            <a:r>
              <a:rPr lang="en-GB" sz="1200" dirty="0">
                <a:latin typeface="Arial" panose="020B0604020202020204" pitchFamily="34" charset="0"/>
                <a:cs typeface="Arial" panose="020B0604020202020204" pitchFamily="34" charset="0"/>
              </a:rPr>
              <a:t>The knowledge about the radioxenon isotopic ratio distribution at the source is not sufficient for screening purposes.</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0FBB2F53-1DBC-47E7-2AAB-4260FD39584C}"/>
              </a:ext>
            </a:extLst>
          </p:cNvPr>
          <p:cNvSpPr txBox="1"/>
          <p:nvPr/>
        </p:nvSpPr>
        <p:spPr>
          <a:xfrm>
            <a:off x="2491898" y="144047"/>
            <a:ext cx="7208200" cy="1938992"/>
          </a:xfrm>
          <a:prstGeom prst="rect">
            <a:avLst/>
          </a:prstGeom>
          <a:noFill/>
        </p:spPr>
        <p:txBody>
          <a:bodyPr wrap="square" rtlCol="0">
            <a:spAutoFit/>
          </a:bodyPr>
          <a:lstStyle/>
          <a:p>
            <a:pPr algn="ctr"/>
            <a:r>
              <a:rPr lang="en-GB" sz="1700" b="1" dirty="0">
                <a:solidFill>
                  <a:schemeClr val="bg1"/>
                </a:solidFill>
                <a:latin typeface="Arial" panose="020B0604020202020204" pitchFamily="34" charset="0"/>
                <a:cs typeface="Arial" panose="020B0604020202020204" pitchFamily="34" charset="0"/>
              </a:rPr>
              <a:t>Isotopic ratio distributions of radioxenon at International Monitoring System radionuclide stations using emissions from nuclear facilities with decay correction based on the atmospheric transport time distributions between these facilities and stations</a:t>
            </a:r>
          </a:p>
          <a:p>
            <a:pPr algn="ctr"/>
            <a:r>
              <a:rPr lang="en-GB" sz="1700" dirty="0">
                <a:solidFill>
                  <a:schemeClr val="bg1"/>
                </a:solidFill>
                <a:latin typeface="Arial" panose="020B0604020202020204" pitchFamily="34" charset="0"/>
                <a:cs typeface="Arial" panose="020B0604020202020204" pitchFamily="34" charset="0"/>
              </a:rPr>
              <a:t>Yuichi Kijima, Robin Schoemaker, Boxue Liu, Joshua Kunkle, </a:t>
            </a:r>
          </a:p>
          <a:p>
            <a:pPr algn="ctr"/>
            <a:r>
              <a:rPr lang="en-GB" sz="1700" dirty="0">
                <a:solidFill>
                  <a:schemeClr val="bg1"/>
                </a:solidFill>
                <a:latin typeface="Arial" panose="020B0604020202020204" pitchFamily="34" charset="0"/>
                <a:cs typeface="Arial" panose="020B0604020202020204" pitchFamily="34" charset="0"/>
              </a:rPr>
              <a:t>Anne Tipka, Jolanta Kuśmierczyk-Michulec, Martin Kalinowski </a:t>
            </a:r>
          </a:p>
          <a:p>
            <a:pPr algn="ctr"/>
            <a:r>
              <a:rPr lang="en-GB" sz="1600" dirty="0">
                <a:solidFill>
                  <a:schemeClr val="bg1"/>
                </a:solidFill>
                <a:latin typeface="Arial" panose="020B0604020202020204" pitchFamily="34" charset="0"/>
                <a:cs typeface="Arial" panose="020B0604020202020204" pitchFamily="34" charset="0"/>
              </a:rPr>
              <a:t>CTBTO/IDC</a:t>
            </a:r>
            <a:endParaRPr lang="en-AT"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P3.6-421</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C73D8139-1484-C445-D99B-BD79BF7E160F}"/>
              </a:ext>
            </a:extLst>
          </p:cNvPr>
          <p:cNvSpPr txBox="1"/>
          <p:nvPr/>
        </p:nvSpPr>
        <p:spPr>
          <a:xfrm>
            <a:off x="148047" y="1428212"/>
            <a:ext cx="10625216" cy="1323439"/>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The typical isotopic ratios of radioxenon released from nuclear facilities are well known. </a:t>
            </a:r>
          </a:p>
          <a:p>
            <a:r>
              <a:rPr lang="en-GB" sz="2000" dirty="0">
                <a:latin typeface="Arial" panose="020B0604020202020204" pitchFamily="34" charset="0"/>
                <a:cs typeface="Arial" panose="020B0604020202020204" pitchFamily="34" charset="0"/>
              </a:rPr>
              <a:t>      However, due to the short half-life of some of the relevant radioxenons, the isotopic </a:t>
            </a:r>
          </a:p>
          <a:p>
            <a:r>
              <a:rPr lang="en-GB" sz="2000" dirty="0">
                <a:latin typeface="Arial" panose="020B0604020202020204" pitchFamily="34" charset="0"/>
                <a:cs typeface="Arial" panose="020B0604020202020204" pitchFamily="34" charset="0"/>
              </a:rPr>
              <a:t>      ratios have changed when reaching the International Monitoring System (IMS) </a:t>
            </a:r>
          </a:p>
          <a:p>
            <a:r>
              <a:rPr lang="en-GB" sz="2000" dirty="0">
                <a:latin typeface="Arial" panose="020B0604020202020204" pitchFamily="34" charset="0"/>
                <a:cs typeface="Arial" panose="020B0604020202020204" pitchFamily="34" charset="0"/>
              </a:rPr>
              <a:t>      radionuclide stations. </a:t>
            </a:r>
          </a:p>
        </p:txBody>
      </p:sp>
      <p:sp>
        <p:nvSpPr>
          <p:cNvPr id="10" name="テキスト ボックス 9">
            <a:extLst>
              <a:ext uri="{FF2B5EF4-FFF2-40B4-BE49-F238E27FC236}">
                <a16:creationId xmlns:a16="http://schemas.microsoft.com/office/drawing/2014/main" id="{E986E6C4-37B0-2767-A470-71DE3807EDB1}"/>
              </a:ext>
            </a:extLst>
          </p:cNvPr>
          <p:cNvSpPr txBox="1"/>
          <p:nvPr/>
        </p:nvSpPr>
        <p:spPr>
          <a:xfrm>
            <a:off x="148047" y="3023575"/>
            <a:ext cx="10012677" cy="707886"/>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It is important to develop methods for screening by distinguishing between normal </a:t>
            </a:r>
          </a:p>
          <a:p>
            <a:r>
              <a:rPr lang="en-GB" sz="2000" dirty="0">
                <a:latin typeface="Arial" panose="020B0604020202020204" pitchFamily="34" charset="0"/>
                <a:cs typeface="Arial" panose="020B0604020202020204" pitchFamily="34" charset="0"/>
              </a:rPr>
              <a:t>      (based on known sources) and anomalous isotopic ratios.</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P3.6-421</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91C2E74-675D-1461-4B5D-C01709E5B45F}"/>
              </a:ext>
            </a:extLst>
          </p:cNvPr>
          <p:cNvSpPr txBox="1"/>
          <p:nvPr/>
        </p:nvSpPr>
        <p:spPr>
          <a:xfrm>
            <a:off x="148046" y="2816991"/>
            <a:ext cx="9810699" cy="1015663"/>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This investigation could be applied to predict radioxenon activity concentration </a:t>
            </a:r>
          </a:p>
          <a:p>
            <a:r>
              <a:rPr lang="en-GB" sz="2000" dirty="0">
                <a:latin typeface="Arial" panose="020B0604020202020204" pitchFamily="34" charset="0"/>
                <a:cs typeface="Arial" panose="020B0604020202020204" pitchFamily="34" charset="0"/>
              </a:rPr>
              <a:t>      distribution at IMS radionuclide stations or emission distribution at nuclear facility </a:t>
            </a:r>
          </a:p>
          <a:p>
            <a:r>
              <a:rPr lang="en-GB" sz="2000" dirty="0">
                <a:latin typeface="Arial" panose="020B0604020202020204" pitchFamily="34" charset="0"/>
                <a:cs typeface="Arial" panose="020B0604020202020204" pitchFamily="34" charset="0"/>
              </a:rPr>
              <a:t>      for e.g., the development of a Xenon Background Estimation Tool (XeBET).</a:t>
            </a:r>
          </a:p>
        </p:txBody>
      </p:sp>
      <p:sp>
        <p:nvSpPr>
          <p:cNvPr id="6" name="テキスト ボックス 5">
            <a:extLst>
              <a:ext uri="{FF2B5EF4-FFF2-40B4-BE49-F238E27FC236}">
                <a16:creationId xmlns:a16="http://schemas.microsoft.com/office/drawing/2014/main" id="{848FEC5E-45DC-47F8-6F88-8C260DEA642D}"/>
              </a:ext>
            </a:extLst>
          </p:cNvPr>
          <p:cNvSpPr txBox="1"/>
          <p:nvPr/>
        </p:nvSpPr>
        <p:spPr>
          <a:xfrm>
            <a:off x="148046" y="1493552"/>
            <a:ext cx="10556305"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Investigation on the isotopic ratio distributions at IMS radionuclide stations using the </a:t>
            </a:r>
          </a:p>
          <a:p>
            <a:r>
              <a:rPr lang="en-GB" sz="2000" dirty="0">
                <a:latin typeface="Arial" panose="020B0604020202020204" pitchFamily="34" charset="0"/>
                <a:cs typeface="Arial" panose="020B0604020202020204" pitchFamily="34" charset="0"/>
              </a:rPr>
              <a:t>      emission distributions at nuclear facilities and atmospheric transport modelling (ATM) </a:t>
            </a:r>
          </a:p>
          <a:p>
            <a:r>
              <a:rPr lang="en-GB" sz="2000" dirty="0">
                <a:latin typeface="Arial" panose="020B0604020202020204" pitchFamily="34" charset="0"/>
                <a:cs typeface="Arial" panose="020B0604020202020204" pitchFamily="34" charset="0"/>
              </a:rPr>
              <a:t>      for e.g., the development of the expert technical analysis (ETA).</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5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P3.6-421</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D93BC57D-BCA5-F630-5BBD-735C506063DD}"/>
              </a:ext>
            </a:extLst>
          </p:cNvPr>
          <p:cNvPicPr>
            <a:picLocks noChangeAspect="1"/>
          </p:cNvPicPr>
          <p:nvPr/>
        </p:nvPicPr>
        <p:blipFill>
          <a:blip r:embed="rId2"/>
          <a:stretch>
            <a:fillRect/>
          </a:stretch>
        </p:blipFill>
        <p:spPr>
          <a:xfrm>
            <a:off x="6549857" y="4001517"/>
            <a:ext cx="3126652" cy="1737382"/>
          </a:xfrm>
          <a:prstGeom prst="rect">
            <a:avLst/>
          </a:prstGeom>
        </p:spPr>
      </p:pic>
      <p:pic>
        <p:nvPicPr>
          <p:cNvPr id="5" name="図 4">
            <a:extLst>
              <a:ext uri="{FF2B5EF4-FFF2-40B4-BE49-F238E27FC236}">
                <a16:creationId xmlns:a16="http://schemas.microsoft.com/office/drawing/2014/main" id="{B1520C1A-D1AC-4B6B-6B22-483DF1261F6C}"/>
              </a:ext>
            </a:extLst>
          </p:cNvPr>
          <p:cNvPicPr>
            <a:picLocks noChangeAspect="1"/>
          </p:cNvPicPr>
          <p:nvPr/>
        </p:nvPicPr>
        <p:blipFill>
          <a:blip r:embed="rId3"/>
          <a:stretch>
            <a:fillRect/>
          </a:stretch>
        </p:blipFill>
        <p:spPr>
          <a:xfrm>
            <a:off x="6255019" y="1752069"/>
            <a:ext cx="4172497" cy="1847508"/>
          </a:xfrm>
          <a:prstGeom prst="rect">
            <a:avLst/>
          </a:prstGeom>
        </p:spPr>
      </p:pic>
      <p:pic>
        <p:nvPicPr>
          <p:cNvPr id="6" name="図 5">
            <a:extLst>
              <a:ext uri="{FF2B5EF4-FFF2-40B4-BE49-F238E27FC236}">
                <a16:creationId xmlns:a16="http://schemas.microsoft.com/office/drawing/2014/main" id="{90DC36BC-D010-6DD3-DC8B-E8F14BF121BA}"/>
              </a:ext>
            </a:extLst>
          </p:cNvPr>
          <p:cNvPicPr>
            <a:picLocks noChangeAspect="1"/>
          </p:cNvPicPr>
          <p:nvPr/>
        </p:nvPicPr>
        <p:blipFill>
          <a:blip r:embed="rId4"/>
          <a:stretch>
            <a:fillRect/>
          </a:stretch>
        </p:blipFill>
        <p:spPr>
          <a:xfrm>
            <a:off x="544149" y="1763769"/>
            <a:ext cx="3521303" cy="1751442"/>
          </a:xfrm>
          <a:prstGeom prst="rect">
            <a:avLst/>
          </a:prstGeom>
        </p:spPr>
      </p:pic>
      <p:pic>
        <p:nvPicPr>
          <p:cNvPr id="7" name="図 6">
            <a:extLst>
              <a:ext uri="{FF2B5EF4-FFF2-40B4-BE49-F238E27FC236}">
                <a16:creationId xmlns:a16="http://schemas.microsoft.com/office/drawing/2014/main" id="{8C4480B8-4233-DE08-3206-EBB868B497CA}"/>
              </a:ext>
            </a:extLst>
          </p:cNvPr>
          <p:cNvPicPr>
            <a:picLocks noChangeAspect="1"/>
          </p:cNvPicPr>
          <p:nvPr/>
        </p:nvPicPr>
        <p:blipFill>
          <a:blip r:embed="rId5"/>
          <a:stretch>
            <a:fillRect/>
          </a:stretch>
        </p:blipFill>
        <p:spPr>
          <a:xfrm>
            <a:off x="571001" y="3966748"/>
            <a:ext cx="3475401" cy="1696035"/>
          </a:xfrm>
          <a:prstGeom prst="rect">
            <a:avLst/>
          </a:prstGeom>
        </p:spPr>
      </p:pic>
      <p:sp>
        <p:nvSpPr>
          <p:cNvPr id="9" name="テキスト ボックス 8">
            <a:extLst>
              <a:ext uri="{FF2B5EF4-FFF2-40B4-BE49-F238E27FC236}">
                <a16:creationId xmlns:a16="http://schemas.microsoft.com/office/drawing/2014/main" id="{5F71B535-668F-1955-3987-39307C397ED8}"/>
              </a:ext>
            </a:extLst>
          </p:cNvPr>
          <p:cNvSpPr txBox="1"/>
          <p:nvPr/>
        </p:nvSpPr>
        <p:spPr>
          <a:xfrm>
            <a:off x="1212562" y="1555284"/>
            <a:ext cx="2558457"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Emission PDF at CNL in 2014</a:t>
            </a:r>
          </a:p>
        </p:txBody>
      </p:sp>
      <p:sp>
        <p:nvSpPr>
          <p:cNvPr id="10" name="テキスト ボックス 9">
            <a:extLst>
              <a:ext uri="{FF2B5EF4-FFF2-40B4-BE49-F238E27FC236}">
                <a16:creationId xmlns:a16="http://schemas.microsoft.com/office/drawing/2014/main" id="{D3E47A7B-581D-9DD1-B18F-7233FEC8D341}"/>
              </a:ext>
            </a:extLst>
          </p:cNvPr>
          <p:cNvSpPr txBox="1"/>
          <p:nvPr/>
        </p:nvSpPr>
        <p:spPr>
          <a:xfrm>
            <a:off x="168244" y="3506278"/>
            <a:ext cx="493554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Atmospheric transport time PDF (first time arrival) between CNL and CAX17 in July – September in 2014</a:t>
            </a:r>
          </a:p>
        </p:txBody>
      </p:sp>
      <p:sp>
        <p:nvSpPr>
          <p:cNvPr id="11" name="テキスト ボックス 10">
            <a:extLst>
              <a:ext uri="{FF2B5EF4-FFF2-40B4-BE49-F238E27FC236}">
                <a16:creationId xmlns:a16="http://schemas.microsoft.com/office/drawing/2014/main" id="{173A24C3-C573-A7B3-5A18-8A348041ACDB}"/>
              </a:ext>
            </a:extLst>
          </p:cNvPr>
          <p:cNvSpPr txBox="1"/>
          <p:nvPr/>
        </p:nvSpPr>
        <p:spPr>
          <a:xfrm>
            <a:off x="131745" y="5596761"/>
            <a:ext cx="5009831"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Emission PDF (probability density function) at CNL (Canadian Nuclear Laboratories) and transport time PDF between CNL and CAX17 (an IMS radionuclide station in Canada) are combined to predict isotopic ratio PDF at CAX17 using Monte Carlo Method (MCM).</a:t>
            </a:r>
          </a:p>
        </p:txBody>
      </p:sp>
      <p:sp>
        <p:nvSpPr>
          <p:cNvPr id="12" name="正方形/長方形 11">
            <a:extLst>
              <a:ext uri="{FF2B5EF4-FFF2-40B4-BE49-F238E27FC236}">
                <a16:creationId xmlns:a16="http://schemas.microsoft.com/office/drawing/2014/main" id="{09F0533C-FBC0-BAE9-7102-D4C400D5F063}"/>
              </a:ext>
            </a:extLst>
          </p:cNvPr>
          <p:cNvSpPr/>
          <p:nvPr/>
        </p:nvSpPr>
        <p:spPr>
          <a:xfrm>
            <a:off x="78105" y="1536512"/>
            <a:ext cx="5234559" cy="5217080"/>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テキスト ボックス 12">
            <a:extLst>
              <a:ext uri="{FF2B5EF4-FFF2-40B4-BE49-F238E27FC236}">
                <a16:creationId xmlns:a16="http://schemas.microsoft.com/office/drawing/2014/main" id="{A02B7C11-2991-DE5D-EA32-A34A3B0C7EB7}"/>
              </a:ext>
            </a:extLst>
          </p:cNvPr>
          <p:cNvSpPr txBox="1"/>
          <p:nvPr/>
        </p:nvSpPr>
        <p:spPr>
          <a:xfrm>
            <a:off x="1328403" y="1167180"/>
            <a:ext cx="2416046"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1. Isotopic ratio PDF</a:t>
            </a:r>
          </a:p>
        </p:txBody>
      </p:sp>
      <p:sp>
        <p:nvSpPr>
          <p:cNvPr id="14" name="正方形/長方形 13">
            <a:extLst>
              <a:ext uri="{FF2B5EF4-FFF2-40B4-BE49-F238E27FC236}">
                <a16:creationId xmlns:a16="http://schemas.microsoft.com/office/drawing/2014/main" id="{B26BE4E9-3176-07ED-7CEE-DBC0994849D5}"/>
              </a:ext>
            </a:extLst>
          </p:cNvPr>
          <p:cNvSpPr/>
          <p:nvPr/>
        </p:nvSpPr>
        <p:spPr>
          <a:xfrm>
            <a:off x="5516623" y="1540106"/>
            <a:ext cx="5234559" cy="5213485"/>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テキスト ボックス 14">
            <a:extLst>
              <a:ext uri="{FF2B5EF4-FFF2-40B4-BE49-F238E27FC236}">
                <a16:creationId xmlns:a16="http://schemas.microsoft.com/office/drawing/2014/main" id="{96EDE6A0-1A14-B6C7-7CC4-1F5C0DA14537}"/>
              </a:ext>
            </a:extLst>
          </p:cNvPr>
          <p:cNvSpPr txBox="1"/>
          <p:nvPr/>
        </p:nvSpPr>
        <p:spPr>
          <a:xfrm>
            <a:off x="7012964" y="1170553"/>
            <a:ext cx="2531462"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2. Concentration PDF</a:t>
            </a:r>
          </a:p>
        </p:txBody>
      </p:sp>
      <p:grpSp>
        <p:nvGrpSpPr>
          <p:cNvPr id="16" name="グループ化 15">
            <a:extLst>
              <a:ext uri="{FF2B5EF4-FFF2-40B4-BE49-F238E27FC236}">
                <a16:creationId xmlns:a16="http://schemas.microsoft.com/office/drawing/2014/main" id="{52F6CCAA-03A2-79EC-AAB3-8A4636963C1C}"/>
              </a:ext>
            </a:extLst>
          </p:cNvPr>
          <p:cNvGrpSpPr/>
          <p:nvPr/>
        </p:nvGrpSpPr>
        <p:grpSpPr>
          <a:xfrm>
            <a:off x="4424416" y="1133421"/>
            <a:ext cx="1955986" cy="1153203"/>
            <a:chOff x="4527180" y="2385183"/>
            <a:chExt cx="4135582" cy="2438241"/>
          </a:xfrm>
        </p:grpSpPr>
        <p:pic>
          <p:nvPicPr>
            <p:cNvPr id="17" name="図 16" descr="マップ&#10;&#10;自動的に生成された説明">
              <a:extLst>
                <a:ext uri="{FF2B5EF4-FFF2-40B4-BE49-F238E27FC236}">
                  <a16:creationId xmlns:a16="http://schemas.microsoft.com/office/drawing/2014/main" id="{834A8784-1CDC-D875-FD83-B04E77608D14}"/>
                </a:ext>
              </a:extLst>
            </p:cNvPr>
            <p:cNvPicPr>
              <a:picLocks noChangeAspect="1"/>
            </p:cNvPicPr>
            <p:nvPr/>
          </p:nvPicPr>
          <p:blipFill>
            <a:blip r:embed="rId6"/>
            <a:stretch>
              <a:fillRect/>
            </a:stretch>
          </p:blipFill>
          <p:spPr>
            <a:xfrm>
              <a:off x="4527180" y="2385183"/>
              <a:ext cx="4135582" cy="2438241"/>
            </a:xfrm>
            <a:prstGeom prst="rect">
              <a:avLst/>
            </a:prstGeom>
          </p:spPr>
        </p:pic>
        <p:sp>
          <p:nvSpPr>
            <p:cNvPr id="18" name="楕円 17">
              <a:extLst>
                <a:ext uri="{FF2B5EF4-FFF2-40B4-BE49-F238E27FC236}">
                  <a16:creationId xmlns:a16="http://schemas.microsoft.com/office/drawing/2014/main" id="{A113A07C-929C-11EF-4E5A-9EA96E055C6B}"/>
                </a:ext>
              </a:extLst>
            </p:cNvPr>
            <p:cNvSpPr/>
            <p:nvPr/>
          </p:nvSpPr>
          <p:spPr>
            <a:xfrm>
              <a:off x="6608619" y="3395236"/>
              <a:ext cx="147023" cy="161299"/>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テキスト ボックス 18">
              <a:extLst>
                <a:ext uri="{FF2B5EF4-FFF2-40B4-BE49-F238E27FC236}">
                  <a16:creationId xmlns:a16="http://schemas.microsoft.com/office/drawing/2014/main" id="{40E6A682-925B-9E9E-4603-4D88D19D3A9E}"/>
                </a:ext>
              </a:extLst>
            </p:cNvPr>
            <p:cNvSpPr txBox="1"/>
            <p:nvPr/>
          </p:nvSpPr>
          <p:spPr>
            <a:xfrm>
              <a:off x="6126131" y="3418109"/>
              <a:ext cx="1088632" cy="715812"/>
            </a:xfrm>
            <a:prstGeom prst="rect">
              <a:avLst/>
            </a:prstGeom>
            <a:noFill/>
          </p:spPr>
          <p:txBody>
            <a:bodyPr wrap="none" rtlCol="0">
              <a:spAutoFit/>
            </a:bodyPr>
            <a:lstStyle/>
            <a:p>
              <a:r>
                <a:rPr lang="en-GB" sz="1600" b="1" dirty="0">
                  <a:solidFill>
                    <a:schemeClr val="bg1"/>
                  </a:solidFill>
                </a:rPr>
                <a:t>CNL</a:t>
              </a:r>
            </a:p>
          </p:txBody>
        </p:sp>
        <p:sp>
          <p:nvSpPr>
            <p:cNvPr id="20" name="テキスト ボックス 19">
              <a:extLst>
                <a:ext uri="{FF2B5EF4-FFF2-40B4-BE49-F238E27FC236}">
                  <a16:creationId xmlns:a16="http://schemas.microsoft.com/office/drawing/2014/main" id="{5E841356-664F-7B57-3A8C-CA0F5DBA79C6}"/>
                </a:ext>
              </a:extLst>
            </p:cNvPr>
            <p:cNvSpPr txBox="1"/>
            <p:nvPr/>
          </p:nvSpPr>
          <p:spPr>
            <a:xfrm>
              <a:off x="7035741" y="2972493"/>
              <a:ext cx="1491954" cy="683274"/>
            </a:xfrm>
            <a:prstGeom prst="rect">
              <a:avLst/>
            </a:prstGeom>
            <a:noFill/>
          </p:spPr>
          <p:txBody>
            <a:bodyPr wrap="none" rtlCol="0">
              <a:spAutoFit/>
            </a:bodyPr>
            <a:lstStyle/>
            <a:p>
              <a:r>
                <a:rPr lang="en-GB" sz="1500" b="1" dirty="0">
                  <a:solidFill>
                    <a:srgbClr val="FFC000"/>
                  </a:solidFill>
                </a:rPr>
                <a:t>CAX17</a:t>
              </a:r>
            </a:p>
          </p:txBody>
        </p:sp>
        <p:sp>
          <p:nvSpPr>
            <p:cNvPr id="21" name="楕円 20">
              <a:extLst>
                <a:ext uri="{FF2B5EF4-FFF2-40B4-BE49-F238E27FC236}">
                  <a16:creationId xmlns:a16="http://schemas.microsoft.com/office/drawing/2014/main" id="{0FBADFDF-D0F8-082F-313C-0CB53DCA09A4}"/>
                </a:ext>
              </a:extLst>
            </p:cNvPr>
            <p:cNvSpPr/>
            <p:nvPr/>
          </p:nvSpPr>
          <p:spPr>
            <a:xfrm>
              <a:off x="7455426" y="2967692"/>
              <a:ext cx="147023" cy="161299"/>
            </a:xfrm>
            <a:prstGeom prst="ellipse">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テキスト ボックス 21">
            <a:extLst>
              <a:ext uri="{FF2B5EF4-FFF2-40B4-BE49-F238E27FC236}">
                <a16:creationId xmlns:a16="http://schemas.microsoft.com/office/drawing/2014/main" id="{3BFB8231-C74A-FAD7-8DC5-C06FF9A9229A}"/>
              </a:ext>
            </a:extLst>
          </p:cNvPr>
          <p:cNvSpPr txBox="1"/>
          <p:nvPr/>
        </p:nvSpPr>
        <p:spPr>
          <a:xfrm>
            <a:off x="5628986" y="5801505"/>
            <a:ext cx="5009831"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Emission PDF at CNL and SRS (source receptor sensitivity) PDF between CNL and CAX17 are combined to predict concentration PDF at CAX17 using MCM.</a:t>
            </a:r>
          </a:p>
        </p:txBody>
      </p:sp>
      <p:sp>
        <p:nvSpPr>
          <p:cNvPr id="23" name="テキスト ボックス 22">
            <a:extLst>
              <a:ext uri="{FF2B5EF4-FFF2-40B4-BE49-F238E27FC236}">
                <a16:creationId xmlns:a16="http://schemas.microsoft.com/office/drawing/2014/main" id="{059A9E3D-52A4-D7A4-80AE-6296A9D83E80}"/>
              </a:ext>
            </a:extLst>
          </p:cNvPr>
          <p:cNvSpPr txBox="1"/>
          <p:nvPr/>
        </p:nvSpPr>
        <p:spPr>
          <a:xfrm>
            <a:off x="6174065" y="3594740"/>
            <a:ext cx="4129907"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SRS (max value) PDF between CNL and CAX17 in July – September in 2014</a:t>
            </a:r>
          </a:p>
        </p:txBody>
      </p:sp>
      <p:sp>
        <p:nvSpPr>
          <p:cNvPr id="24" name="テキスト ボックス 23">
            <a:extLst>
              <a:ext uri="{FF2B5EF4-FFF2-40B4-BE49-F238E27FC236}">
                <a16:creationId xmlns:a16="http://schemas.microsoft.com/office/drawing/2014/main" id="{E88B86F4-01D1-D3E2-CA06-FC5727B6CB7A}"/>
              </a:ext>
            </a:extLst>
          </p:cNvPr>
          <p:cNvSpPr txBox="1"/>
          <p:nvPr/>
        </p:nvSpPr>
        <p:spPr>
          <a:xfrm>
            <a:off x="7348524" y="1574589"/>
            <a:ext cx="2558457"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Emission PDF at CNL in 2014</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P3.6-421</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9C4ADE47-CF8C-6B17-2077-FB2B7874EE87}"/>
              </a:ext>
            </a:extLst>
          </p:cNvPr>
          <p:cNvPicPr>
            <a:picLocks noChangeAspect="1"/>
          </p:cNvPicPr>
          <p:nvPr/>
        </p:nvPicPr>
        <p:blipFill>
          <a:blip r:embed="rId2"/>
          <a:stretch>
            <a:fillRect/>
          </a:stretch>
        </p:blipFill>
        <p:spPr>
          <a:xfrm>
            <a:off x="5776737" y="3678409"/>
            <a:ext cx="4469890" cy="1403091"/>
          </a:xfrm>
          <a:prstGeom prst="rect">
            <a:avLst/>
          </a:prstGeom>
        </p:spPr>
      </p:pic>
      <p:pic>
        <p:nvPicPr>
          <p:cNvPr id="5" name="図 4">
            <a:extLst>
              <a:ext uri="{FF2B5EF4-FFF2-40B4-BE49-F238E27FC236}">
                <a16:creationId xmlns:a16="http://schemas.microsoft.com/office/drawing/2014/main" id="{11DA78B1-E94B-905D-1935-650C14F2C8A4}"/>
              </a:ext>
            </a:extLst>
          </p:cNvPr>
          <p:cNvPicPr>
            <a:picLocks noChangeAspect="1"/>
          </p:cNvPicPr>
          <p:nvPr/>
        </p:nvPicPr>
        <p:blipFill>
          <a:blip r:embed="rId3"/>
          <a:stretch>
            <a:fillRect/>
          </a:stretch>
        </p:blipFill>
        <p:spPr>
          <a:xfrm>
            <a:off x="5725111" y="1839173"/>
            <a:ext cx="4489406" cy="1474726"/>
          </a:xfrm>
          <a:prstGeom prst="rect">
            <a:avLst/>
          </a:prstGeom>
        </p:spPr>
      </p:pic>
      <p:pic>
        <p:nvPicPr>
          <p:cNvPr id="7" name="図 6">
            <a:extLst>
              <a:ext uri="{FF2B5EF4-FFF2-40B4-BE49-F238E27FC236}">
                <a16:creationId xmlns:a16="http://schemas.microsoft.com/office/drawing/2014/main" id="{2D9F5DD7-3DE2-4117-8497-C823894F17F7}"/>
              </a:ext>
            </a:extLst>
          </p:cNvPr>
          <p:cNvPicPr>
            <a:picLocks noChangeAspect="1"/>
          </p:cNvPicPr>
          <p:nvPr/>
        </p:nvPicPr>
        <p:blipFill>
          <a:blip r:embed="rId4"/>
          <a:stretch>
            <a:fillRect/>
          </a:stretch>
        </p:blipFill>
        <p:spPr>
          <a:xfrm>
            <a:off x="614895" y="3730142"/>
            <a:ext cx="3881604" cy="1651828"/>
          </a:xfrm>
          <a:prstGeom prst="rect">
            <a:avLst/>
          </a:prstGeom>
        </p:spPr>
      </p:pic>
      <p:pic>
        <p:nvPicPr>
          <p:cNvPr id="8" name="図 7">
            <a:extLst>
              <a:ext uri="{FF2B5EF4-FFF2-40B4-BE49-F238E27FC236}">
                <a16:creationId xmlns:a16="http://schemas.microsoft.com/office/drawing/2014/main" id="{96793354-25FC-0E0B-9E1C-E218552C6318}"/>
              </a:ext>
            </a:extLst>
          </p:cNvPr>
          <p:cNvPicPr>
            <a:picLocks noChangeAspect="1"/>
          </p:cNvPicPr>
          <p:nvPr/>
        </p:nvPicPr>
        <p:blipFill>
          <a:blip r:embed="rId5"/>
          <a:stretch>
            <a:fillRect/>
          </a:stretch>
        </p:blipFill>
        <p:spPr>
          <a:xfrm>
            <a:off x="606505" y="1751624"/>
            <a:ext cx="3882304" cy="1753843"/>
          </a:xfrm>
          <a:prstGeom prst="rect">
            <a:avLst/>
          </a:prstGeom>
        </p:spPr>
      </p:pic>
      <p:sp>
        <p:nvSpPr>
          <p:cNvPr id="9" name="正方形/長方形 8">
            <a:extLst>
              <a:ext uri="{FF2B5EF4-FFF2-40B4-BE49-F238E27FC236}">
                <a16:creationId xmlns:a16="http://schemas.microsoft.com/office/drawing/2014/main" id="{87228858-DF5A-B229-CAFE-39F1DA2F7E18}"/>
              </a:ext>
            </a:extLst>
          </p:cNvPr>
          <p:cNvSpPr/>
          <p:nvPr/>
        </p:nvSpPr>
        <p:spPr>
          <a:xfrm>
            <a:off x="78105" y="1527047"/>
            <a:ext cx="5234559" cy="5255415"/>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正方形/長方形 9">
            <a:extLst>
              <a:ext uri="{FF2B5EF4-FFF2-40B4-BE49-F238E27FC236}">
                <a16:creationId xmlns:a16="http://schemas.microsoft.com/office/drawing/2014/main" id="{679CE343-836F-D86B-DABA-17E538AABC51}"/>
              </a:ext>
            </a:extLst>
          </p:cNvPr>
          <p:cNvSpPr/>
          <p:nvPr/>
        </p:nvSpPr>
        <p:spPr>
          <a:xfrm>
            <a:off x="5516623" y="1540106"/>
            <a:ext cx="5234559" cy="5242355"/>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テキスト ボックス 10">
            <a:extLst>
              <a:ext uri="{FF2B5EF4-FFF2-40B4-BE49-F238E27FC236}">
                <a16:creationId xmlns:a16="http://schemas.microsoft.com/office/drawing/2014/main" id="{CBA398FA-2C87-F3B4-53DF-EB1E076629E0}"/>
              </a:ext>
            </a:extLst>
          </p:cNvPr>
          <p:cNvSpPr txBox="1"/>
          <p:nvPr/>
        </p:nvSpPr>
        <p:spPr>
          <a:xfrm>
            <a:off x="519133" y="1531003"/>
            <a:ext cx="4447051"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Predicted isotopic ratio PDF at CAX17 in 2014</a:t>
            </a:r>
          </a:p>
        </p:txBody>
      </p:sp>
      <p:sp>
        <p:nvSpPr>
          <p:cNvPr id="12" name="テキスト ボックス 11">
            <a:extLst>
              <a:ext uri="{FF2B5EF4-FFF2-40B4-BE49-F238E27FC236}">
                <a16:creationId xmlns:a16="http://schemas.microsoft.com/office/drawing/2014/main" id="{6712EC6E-C75D-3DB6-F74F-1E8879AB6248}"/>
              </a:ext>
            </a:extLst>
          </p:cNvPr>
          <p:cNvSpPr txBox="1"/>
          <p:nvPr/>
        </p:nvSpPr>
        <p:spPr>
          <a:xfrm>
            <a:off x="178641" y="5354975"/>
            <a:ext cx="4984334"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Threshold using results of prediction is 0.17 for 95% confidence level and 0.25 for 99%.</a:t>
            </a:r>
          </a:p>
        </p:txBody>
      </p:sp>
      <p:sp>
        <p:nvSpPr>
          <p:cNvPr id="13" name="テキスト ボックス 12">
            <a:extLst>
              <a:ext uri="{FF2B5EF4-FFF2-40B4-BE49-F238E27FC236}">
                <a16:creationId xmlns:a16="http://schemas.microsoft.com/office/drawing/2014/main" id="{A31A81B5-F418-8A40-AA07-FB88FA23CE38}"/>
              </a:ext>
            </a:extLst>
          </p:cNvPr>
          <p:cNvSpPr txBox="1"/>
          <p:nvPr/>
        </p:nvSpPr>
        <p:spPr>
          <a:xfrm>
            <a:off x="153474" y="5922573"/>
            <a:ext cx="4893562"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 might be possible that the emission sources of samples of CAX17 with a ratio greater than 0.17 (or 0.25) are nuclear facilities other than CNL.</a:t>
            </a:r>
          </a:p>
        </p:txBody>
      </p:sp>
      <p:sp>
        <p:nvSpPr>
          <p:cNvPr id="14" name="テキスト ボックス 13">
            <a:extLst>
              <a:ext uri="{FF2B5EF4-FFF2-40B4-BE49-F238E27FC236}">
                <a16:creationId xmlns:a16="http://schemas.microsoft.com/office/drawing/2014/main" id="{8F80D4EF-FDE2-D5C0-0C62-ABDB0DB694C1}"/>
              </a:ext>
            </a:extLst>
          </p:cNvPr>
          <p:cNvSpPr txBox="1"/>
          <p:nvPr/>
        </p:nvSpPr>
        <p:spPr>
          <a:xfrm>
            <a:off x="4300101" y="2905332"/>
            <a:ext cx="54213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(log)</a:t>
            </a:r>
          </a:p>
        </p:txBody>
      </p:sp>
      <p:sp>
        <p:nvSpPr>
          <p:cNvPr id="15" name="テキスト ボックス 14">
            <a:extLst>
              <a:ext uri="{FF2B5EF4-FFF2-40B4-BE49-F238E27FC236}">
                <a16:creationId xmlns:a16="http://schemas.microsoft.com/office/drawing/2014/main" id="{864F0120-BA15-28EC-AEEE-D47749448E18}"/>
              </a:ext>
            </a:extLst>
          </p:cNvPr>
          <p:cNvSpPr txBox="1"/>
          <p:nvPr/>
        </p:nvSpPr>
        <p:spPr>
          <a:xfrm>
            <a:off x="10037292" y="2746884"/>
            <a:ext cx="54213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(log)</a:t>
            </a:r>
          </a:p>
        </p:txBody>
      </p:sp>
      <p:sp>
        <p:nvSpPr>
          <p:cNvPr id="16" name="テキスト ボックス 15">
            <a:extLst>
              <a:ext uri="{FF2B5EF4-FFF2-40B4-BE49-F238E27FC236}">
                <a16:creationId xmlns:a16="http://schemas.microsoft.com/office/drawing/2014/main" id="{55AEBFF7-9705-A449-2512-F131DFDB1CF8}"/>
              </a:ext>
            </a:extLst>
          </p:cNvPr>
          <p:cNvSpPr txBox="1"/>
          <p:nvPr/>
        </p:nvSpPr>
        <p:spPr>
          <a:xfrm>
            <a:off x="1328403" y="1167180"/>
            <a:ext cx="2416046"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1. Isotopic ratio PDF</a:t>
            </a:r>
          </a:p>
        </p:txBody>
      </p:sp>
      <p:sp>
        <p:nvSpPr>
          <p:cNvPr id="17" name="テキスト ボックス 16">
            <a:extLst>
              <a:ext uri="{FF2B5EF4-FFF2-40B4-BE49-F238E27FC236}">
                <a16:creationId xmlns:a16="http://schemas.microsoft.com/office/drawing/2014/main" id="{1E27AA06-8029-A695-59C4-8950FD974942}"/>
              </a:ext>
            </a:extLst>
          </p:cNvPr>
          <p:cNvSpPr txBox="1"/>
          <p:nvPr/>
        </p:nvSpPr>
        <p:spPr>
          <a:xfrm>
            <a:off x="7012964" y="1170553"/>
            <a:ext cx="2531462"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2. Concentration PDF</a:t>
            </a:r>
          </a:p>
        </p:txBody>
      </p:sp>
      <p:sp>
        <p:nvSpPr>
          <p:cNvPr id="18" name="テキスト ボックス 17">
            <a:extLst>
              <a:ext uri="{FF2B5EF4-FFF2-40B4-BE49-F238E27FC236}">
                <a16:creationId xmlns:a16="http://schemas.microsoft.com/office/drawing/2014/main" id="{BBC9BB4B-BD35-0DF9-84EE-B07AC8453755}"/>
              </a:ext>
            </a:extLst>
          </p:cNvPr>
          <p:cNvSpPr txBox="1"/>
          <p:nvPr/>
        </p:nvSpPr>
        <p:spPr>
          <a:xfrm>
            <a:off x="5966266" y="1557180"/>
            <a:ext cx="4469493"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Predicted concentration PDF at CAX17 in 2014</a:t>
            </a:r>
          </a:p>
        </p:txBody>
      </p:sp>
      <p:sp>
        <p:nvSpPr>
          <p:cNvPr id="19" name="テキスト ボックス 18">
            <a:extLst>
              <a:ext uri="{FF2B5EF4-FFF2-40B4-BE49-F238E27FC236}">
                <a16:creationId xmlns:a16="http://schemas.microsoft.com/office/drawing/2014/main" id="{8F00F1B8-C7E2-3C69-7569-0AD5FC7299F6}"/>
              </a:ext>
            </a:extLst>
          </p:cNvPr>
          <p:cNvSpPr txBox="1"/>
          <p:nvPr/>
        </p:nvSpPr>
        <p:spPr>
          <a:xfrm>
            <a:off x="5516989" y="5076590"/>
            <a:ext cx="540193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Threshold using results of prediction is 24.70 mBq/m</a:t>
            </a:r>
            <a:r>
              <a:rPr lang="en-GB" sz="1600" baseline="30000" dirty="0">
                <a:latin typeface="Arial" panose="020B0604020202020204" pitchFamily="34" charset="0"/>
                <a:cs typeface="Arial" panose="020B0604020202020204" pitchFamily="34" charset="0"/>
              </a:rPr>
              <a:t>3</a:t>
            </a:r>
            <a:r>
              <a:rPr lang="en-GB" sz="1600" dirty="0">
                <a:latin typeface="Arial" panose="020B0604020202020204" pitchFamily="34" charset="0"/>
                <a:cs typeface="Arial" panose="020B0604020202020204" pitchFamily="34" charset="0"/>
              </a:rPr>
              <a:t> for 95% confidence level and 54.96 for 99%.</a:t>
            </a:r>
          </a:p>
        </p:txBody>
      </p:sp>
      <p:sp>
        <p:nvSpPr>
          <p:cNvPr id="20" name="テキスト ボックス 19">
            <a:extLst>
              <a:ext uri="{FF2B5EF4-FFF2-40B4-BE49-F238E27FC236}">
                <a16:creationId xmlns:a16="http://schemas.microsoft.com/office/drawing/2014/main" id="{DB39BCFD-A505-FC95-AC39-6B875D6F72FD}"/>
              </a:ext>
            </a:extLst>
          </p:cNvPr>
          <p:cNvSpPr txBox="1"/>
          <p:nvPr/>
        </p:nvSpPr>
        <p:spPr>
          <a:xfrm>
            <a:off x="5516989" y="5701519"/>
            <a:ext cx="5030718"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 might be possible that the emission sources of samples of CAX17 with an activity concentration greater than 24.70 (or 54.96 mBq/m</a:t>
            </a:r>
            <a:r>
              <a:rPr lang="en-GB" sz="1600" baseline="30000" dirty="0">
                <a:latin typeface="Arial" panose="020B0604020202020204" pitchFamily="34" charset="0"/>
                <a:cs typeface="Arial" panose="020B0604020202020204" pitchFamily="34" charset="0"/>
              </a:rPr>
              <a:t>3</a:t>
            </a:r>
            <a:r>
              <a:rPr lang="en-GB" sz="1600" dirty="0">
                <a:latin typeface="Arial" panose="020B0604020202020204" pitchFamily="34" charset="0"/>
                <a:cs typeface="Arial" panose="020B0604020202020204" pitchFamily="34" charset="0"/>
              </a:rPr>
              <a:t>) are nuclear facilities other than CNL.</a:t>
            </a:r>
          </a:p>
        </p:txBody>
      </p:sp>
      <p:sp>
        <p:nvSpPr>
          <p:cNvPr id="32" name="テキスト ボックス 31">
            <a:extLst>
              <a:ext uri="{FF2B5EF4-FFF2-40B4-BE49-F238E27FC236}">
                <a16:creationId xmlns:a16="http://schemas.microsoft.com/office/drawing/2014/main" id="{A74E1C8B-354F-FD7F-1DA4-4615673C49E9}"/>
              </a:ext>
            </a:extLst>
          </p:cNvPr>
          <p:cNvSpPr txBox="1"/>
          <p:nvPr/>
        </p:nvSpPr>
        <p:spPr>
          <a:xfrm>
            <a:off x="501392" y="3470477"/>
            <a:ext cx="4549643"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Measured isotopic ratio PDF at CAX17 in 2014</a:t>
            </a:r>
          </a:p>
        </p:txBody>
      </p:sp>
      <p:sp>
        <p:nvSpPr>
          <p:cNvPr id="33" name="テキスト ボックス 32">
            <a:extLst>
              <a:ext uri="{FF2B5EF4-FFF2-40B4-BE49-F238E27FC236}">
                <a16:creationId xmlns:a16="http://schemas.microsoft.com/office/drawing/2014/main" id="{D3A79D7F-DB3B-2407-1CA8-019946DD19FB}"/>
              </a:ext>
            </a:extLst>
          </p:cNvPr>
          <p:cNvSpPr txBox="1"/>
          <p:nvPr/>
        </p:nvSpPr>
        <p:spPr>
          <a:xfrm>
            <a:off x="4293738" y="4773723"/>
            <a:ext cx="54213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(log)</a:t>
            </a:r>
          </a:p>
        </p:txBody>
      </p:sp>
      <p:sp>
        <p:nvSpPr>
          <p:cNvPr id="34" name="テキスト ボックス 33">
            <a:extLst>
              <a:ext uri="{FF2B5EF4-FFF2-40B4-BE49-F238E27FC236}">
                <a16:creationId xmlns:a16="http://schemas.microsoft.com/office/drawing/2014/main" id="{2E86BCBA-B4AE-FF60-81CE-F3555CDFD701}"/>
              </a:ext>
            </a:extLst>
          </p:cNvPr>
          <p:cNvSpPr txBox="1"/>
          <p:nvPr/>
        </p:nvSpPr>
        <p:spPr>
          <a:xfrm>
            <a:off x="5894504" y="3355148"/>
            <a:ext cx="4629794"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Measured concentration PDF at CAX17 in 2014</a:t>
            </a:r>
          </a:p>
        </p:txBody>
      </p:sp>
      <p:sp>
        <p:nvSpPr>
          <p:cNvPr id="35" name="テキスト ボックス 34">
            <a:extLst>
              <a:ext uri="{FF2B5EF4-FFF2-40B4-BE49-F238E27FC236}">
                <a16:creationId xmlns:a16="http://schemas.microsoft.com/office/drawing/2014/main" id="{EC3410B2-2EC3-B6CB-F56C-CCBB3B3333A9}"/>
              </a:ext>
            </a:extLst>
          </p:cNvPr>
          <p:cNvSpPr txBox="1"/>
          <p:nvPr/>
        </p:nvSpPr>
        <p:spPr>
          <a:xfrm>
            <a:off x="10037292" y="4547241"/>
            <a:ext cx="54213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(log)</a:t>
            </a: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P3.6-421</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A9F0BC26-A926-64F0-AA32-847480ABFBC0}"/>
              </a:ext>
            </a:extLst>
          </p:cNvPr>
          <p:cNvSpPr txBox="1"/>
          <p:nvPr/>
        </p:nvSpPr>
        <p:spPr>
          <a:xfrm>
            <a:off x="140480" y="1399312"/>
            <a:ext cx="10633296" cy="1015663"/>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The Monte Carlo method described here could be one of several prospective </a:t>
            </a:r>
          </a:p>
          <a:p>
            <a:r>
              <a:rPr lang="en-GB" sz="2000">
                <a:latin typeface="Arial"/>
                <a:cs typeface="Arial"/>
              </a:rPr>
              <a:t>      approaches to predict the activity concentrations and the isotopic ratios of CTBT-relevant </a:t>
            </a:r>
            <a:endParaRPr lang="en-GB" sz="200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radioxenons at IMS radionuclide stations. </a:t>
            </a:r>
          </a:p>
        </p:txBody>
      </p:sp>
      <p:grpSp>
        <p:nvGrpSpPr>
          <p:cNvPr id="8" name="グループ化 7">
            <a:extLst>
              <a:ext uri="{FF2B5EF4-FFF2-40B4-BE49-F238E27FC236}">
                <a16:creationId xmlns:a16="http://schemas.microsoft.com/office/drawing/2014/main" id="{26694477-AC0C-2A12-9487-F302681BB672}"/>
              </a:ext>
            </a:extLst>
          </p:cNvPr>
          <p:cNvGrpSpPr/>
          <p:nvPr/>
        </p:nvGrpSpPr>
        <p:grpSpPr>
          <a:xfrm>
            <a:off x="735274" y="4793472"/>
            <a:ext cx="9819786" cy="1732341"/>
            <a:chOff x="330830" y="4731925"/>
            <a:chExt cx="9819786" cy="1732341"/>
          </a:xfrm>
        </p:grpSpPr>
        <p:sp>
          <p:nvSpPr>
            <p:cNvPr id="9" name="テキスト ボックス 8">
              <a:extLst>
                <a:ext uri="{FF2B5EF4-FFF2-40B4-BE49-F238E27FC236}">
                  <a16:creationId xmlns:a16="http://schemas.microsoft.com/office/drawing/2014/main" id="{704FF880-0364-6B2D-2C16-1828371A2BD2}"/>
                </a:ext>
              </a:extLst>
            </p:cNvPr>
            <p:cNvSpPr txBox="1"/>
            <p:nvPr/>
          </p:nvSpPr>
          <p:spPr>
            <a:xfrm>
              <a:off x="330830" y="4731925"/>
              <a:ext cx="2839239" cy="430887"/>
            </a:xfrm>
            <a:prstGeom prst="rect">
              <a:avLst/>
            </a:prstGeom>
            <a:noFill/>
          </p:spPr>
          <p:txBody>
            <a:bodyPr wrap="none" rtlCol="0">
              <a:spAutoFit/>
            </a:bodyPr>
            <a:lstStyle/>
            <a:p>
              <a:r>
                <a:rPr lang="en-GB" sz="2200" b="1" dirty="0">
                  <a:solidFill>
                    <a:srgbClr val="002060"/>
                  </a:solidFill>
                  <a:latin typeface="Arial" panose="020B0604020202020204" pitchFamily="34" charset="0"/>
                  <a:cs typeface="Arial" panose="020B0604020202020204" pitchFamily="34" charset="0"/>
                </a:rPr>
                <a:t>Acknowledgements</a:t>
              </a:r>
            </a:p>
          </p:txBody>
        </p:sp>
        <p:sp>
          <p:nvSpPr>
            <p:cNvPr id="10" name="テキスト ボックス 9">
              <a:extLst>
                <a:ext uri="{FF2B5EF4-FFF2-40B4-BE49-F238E27FC236}">
                  <a16:creationId xmlns:a16="http://schemas.microsoft.com/office/drawing/2014/main" id="{BBC52212-D1C9-166C-D795-C77140679C66}"/>
                </a:ext>
              </a:extLst>
            </p:cNvPr>
            <p:cNvSpPr txBox="1"/>
            <p:nvPr/>
          </p:nvSpPr>
          <p:spPr>
            <a:xfrm>
              <a:off x="786962" y="5132034"/>
              <a:ext cx="9363654" cy="1323439"/>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Atomic Energy of Canada Limited and Health Canada are acknowledged for </a:t>
              </a:r>
            </a:p>
            <a:p>
              <a:r>
                <a:rPr lang="en-GB" sz="2000" dirty="0">
                  <a:latin typeface="Arial" panose="020B0604020202020204" pitchFamily="34" charset="0"/>
                  <a:cs typeface="Arial" panose="020B0604020202020204" pitchFamily="34" charset="0"/>
                </a:rPr>
                <a:t>providing the high time-resolution stack release data of CNL under open </a:t>
              </a:r>
            </a:p>
            <a:p>
              <a:r>
                <a:rPr lang="en-GB" sz="2000" dirty="0">
                  <a:latin typeface="Arial" panose="020B0604020202020204" pitchFamily="34" charset="0"/>
                  <a:cs typeface="Arial" panose="020B0604020202020204" pitchFamily="34" charset="0"/>
                </a:rPr>
                <a:t>government licence Canada</a:t>
              </a:r>
            </a:p>
            <a:p>
              <a:r>
                <a:rPr lang="en-GB" sz="2000" dirty="0">
                  <a:latin typeface="Arial" panose="020B0604020202020204" pitchFamily="34" charset="0"/>
                  <a:cs typeface="Arial" panose="020B0604020202020204" pitchFamily="34" charset="0"/>
                </a:rPr>
                <a:t>https://open.canada.ca/data/en/dataset/eaf01a95-a241-445e-b1a9-ff2256b59f98</a:t>
              </a:r>
            </a:p>
          </p:txBody>
        </p:sp>
        <p:sp>
          <p:nvSpPr>
            <p:cNvPr id="11" name="正方形/長方形 10">
              <a:extLst>
                <a:ext uri="{FF2B5EF4-FFF2-40B4-BE49-F238E27FC236}">
                  <a16:creationId xmlns:a16="http://schemas.microsoft.com/office/drawing/2014/main" id="{F0D12DD0-9A11-3CB9-232C-3802B2A71893}"/>
                </a:ext>
              </a:extLst>
            </p:cNvPr>
            <p:cNvSpPr/>
            <p:nvPr/>
          </p:nvSpPr>
          <p:spPr>
            <a:xfrm>
              <a:off x="643726" y="5140827"/>
              <a:ext cx="9449440" cy="1323439"/>
            </a:xfrm>
            <a:prstGeom prst="rect">
              <a:avLst/>
            </a:prstGeom>
            <a:solidFill>
              <a:schemeClr val="accent1">
                <a:alpha val="2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テキスト ボックス 11">
            <a:extLst>
              <a:ext uri="{FF2B5EF4-FFF2-40B4-BE49-F238E27FC236}">
                <a16:creationId xmlns:a16="http://schemas.microsoft.com/office/drawing/2014/main" id="{C16CEAAF-C8F9-AEDE-1E7D-DDE54184867F}"/>
              </a:ext>
            </a:extLst>
          </p:cNvPr>
          <p:cNvSpPr txBox="1"/>
          <p:nvPr/>
        </p:nvSpPr>
        <p:spPr>
          <a:xfrm>
            <a:off x="140480" y="2707362"/>
            <a:ext cx="10024091" cy="707886"/>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The knowledge about the radioxenon isotopic ratio distribution at the source is not </a:t>
            </a:r>
          </a:p>
          <a:p>
            <a:r>
              <a:rPr lang="en-GB" sz="2000" dirty="0">
                <a:latin typeface="Arial" panose="020B0604020202020204" pitchFamily="34" charset="0"/>
                <a:cs typeface="Arial" panose="020B0604020202020204" pitchFamily="34" charset="0"/>
              </a:rPr>
              <a:t>      sufficient for screening purposes.</a:t>
            </a: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F0284-FA9C-4515-A7AA-10A7AFEF15D8}">
  <ds:schemaRefs>
    <ds:schemaRef ds:uri="http://schemas.microsoft.com/office/2006/metadata/properties"/>
    <ds:schemaRef ds:uri="http://schemas.microsoft.com/office/infopath/2007/PartnerControls"/>
    <ds:schemaRef ds:uri="414b6365-0a16-4533-8e61-2a9e9cbb827c"/>
    <ds:schemaRef ds:uri="e9d2dd27-5e48-4563-a988-16ec1f667544"/>
  </ds:schemaRefs>
</ds:datastoreItem>
</file>

<file path=customXml/itemProps2.xml><?xml version="1.0" encoding="utf-8"?>
<ds:datastoreItem xmlns:ds="http://schemas.openxmlformats.org/officeDocument/2006/customXml" ds:itemID="{82884332-2A7D-4E0A-AF1F-8D5A28039146}">
  <ds:schemaRefs>
    <ds:schemaRef ds:uri="http://schemas.microsoft.com/sharepoint/v3/contenttype/forms"/>
  </ds:schemaRefs>
</ds:datastoreItem>
</file>

<file path=customXml/itemProps3.xml><?xml version="1.0" encoding="utf-8"?>
<ds:datastoreItem xmlns:ds="http://schemas.openxmlformats.org/officeDocument/2006/customXml" ds:itemID="{123B7AB5-F563-4B6F-9858-8FE52C37B8FD}"/>
</file>

<file path=docProps/app.xml><?xml version="1.0" encoding="utf-8"?>
<Properties xmlns="http://schemas.openxmlformats.org/officeDocument/2006/extended-properties" xmlns:vt="http://schemas.openxmlformats.org/officeDocument/2006/docPropsVTypes">
  <TotalTime>2833</TotalTime>
  <Words>864</Words>
  <Application>Microsoft Office PowerPoint</Application>
  <PresentationFormat>Widescreen</PresentationFormat>
  <Paragraphs>73</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KIJIMA Yuichi</cp:lastModifiedBy>
  <cp:revision>54</cp:revision>
  <dcterms:created xsi:type="dcterms:W3CDTF">2023-04-18T13:25:54Z</dcterms:created>
  <dcterms:modified xsi:type="dcterms:W3CDTF">2023-06-08T07:02:12Z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y fmtid="{D5CDD505-2E9C-101B-9397-08002B2CF9AE}" pid="3" name="MediaServiceImageTags">
    <vt:lpwstr/>
  </property>
</Properties>
</file>