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29" d="100"/>
          <a:sy n="129" d="100"/>
        </p:scale>
        <p:origin x="857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riguez, Stephanie A" userId="5bef7180-e2c8-43a4-94a3-06310405f47f" providerId="ADAL" clId="{865D4CC4-9BEF-4164-B61C-D5C4377774A3}"/>
    <pc:docChg chg="undo redo custSel modSld">
      <pc:chgData name="Rodriguez, Stephanie A" userId="5bef7180-e2c8-43a4-94a3-06310405f47f" providerId="ADAL" clId="{865D4CC4-9BEF-4164-B61C-D5C4377774A3}" dt="2023-06-09T22:01:50.978" v="54" actId="20577"/>
      <pc:docMkLst>
        <pc:docMk/>
      </pc:docMkLst>
      <pc:sldChg chg="modSp mod">
        <pc:chgData name="Rodriguez, Stephanie A" userId="5bef7180-e2c8-43a4-94a3-06310405f47f" providerId="ADAL" clId="{865D4CC4-9BEF-4164-B61C-D5C4377774A3}" dt="2023-06-09T22:01:50.978" v="54" actId="20577"/>
        <pc:sldMkLst>
          <pc:docMk/>
          <pc:sldMk cId="607453612" sldId="256"/>
        </pc:sldMkLst>
        <pc:spChg chg="mod">
          <ac:chgData name="Rodriguez, Stephanie A" userId="5bef7180-e2c8-43a4-94a3-06310405f47f" providerId="ADAL" clId="{865D4CC4-9BEF-4164-B61C-D5C4377774A3}" dt="2023-06-09T22:01:50.978" v="54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Rodriguez, Stephanie A" userId="5bef7180-e2c8-43a4-94a3-06310405f47f" providerId="ADAL" clId="{865D4CC4-9BEF-4164-B61C-D5C4377774A3}" dt="2023-06-09T22:01:37.264" v="38" actId="113"/>
          <ac:spMkLst>
            <pc:docMk/>
            <pc:sldMk cId="607453612" sldId="256"/>
            <ac:spMk id="4" creationId="{5C76C91B-333D-CF33-4FE9-81CDD42E9314}"/>
          </ac:spMkLst>
        </pc:spChg>
      </pc:sldChg>
    </pc:docChg>
  </pc:docChgLst>
  <pc:docChgLst>
    <pc:chgData name="Cooper, Matthew W" userId="1619051b-7546-4a3d-ae1b-7d693034d301" providerId="ADAL" clId="{3C6BF7CC-5EAB-493A-BA93-D9C1315A30D5}"/>
    <pc:docChg chg="custSel modSld">
      <pc:chgData name="Cooper, Matthew W" userId="1619051b-7546-4a3d-ae1b-7d693034d301" providerId="ADAL" clId="{3C6BF7CC-5EAB-493A-BA93-D9C1315A30D5}" dt="2023-06-08T00:32:15.985" v="14" actId="1076"/>
      <pc:docMkLst>
        <pc:docMk/>
      </pc:docMkLst>
      <pc:sldChg chg="addSp delSp modSp mod">
        <pc:chgData name="Cooper, Matthew W" userId="1619051b-7546-4a3d-ae1b-7d693034d301" providerId="ADAL" clId="{3C6BF7CC-5EAB-493A-BA93-D9C1315A30D5}" dt="2023-06-08T00:32:15.985" v="14" actId="1076"/>
        <pc:sldMkLst>
          <pc:docMk/>
          <pc:sldMk cId="607453612" sldId="256"/>
        </pc:sldMkLst>
        <pc:spChg chg="add mod">
          <ac:chgData name="Cooper, Matthew W" userId="1619051b-7546-4a3d-ae1b-7d693034d301" providerId="ADAL" clId="{3C6BF7CC-5EAB-493A-BA93-D9C1315A30D5}" dt="2023-06-08T00:30:49.629" v="5" actId="20577"/>
          <ac:spMkLst>
            <pc:docMk/>
            <pc:sldMk cId="607453612" sldId="256"/>
            <ac:spMk id="2" creationId="{4923FE47-64F4-F9ED-45E0-9861A66B94B0}"/>
          </ac:spMkLst>
        </pc:spChg>
        <pc:spChg chg="add mod">
          <ac:chgData name="Cooper, Matthew W" userId="1619051b-7546-4a3d-ae1b-7d693034d301" providerId="ADAL" clId="{3C6BF7CC-5EAB-493A-BA93-D9C1315A30D5}" dt="2023-06-08T00:31:37.420" v="9" actId="404"/>
          <ac:spMkLst>
            <pc:docMk/>
            <pc:sldMk cId="607453612" sldId="256"/>
            <ac:spMk id="5" creationId="{9C9E5BD9-54F0-17EB-3A63-B46E013B929E}"/>
          </ac:spMkLst>
        </pc:spChg>
        <pc:graphicFrameChg chg="add mod">
          <ac:chgData name="Cooper, Matthew W" userId="1619051b-7546-4a3d-ae1b-7d693034d301" providerId="ADAL" clId="{3C6BF7CC-5EAB-493A-BA93-D9C1315A30D5}" dt="2023-06-08T00:32:15.985" v="14" actId="1076"/>
          <ac:graphicFrameMkLst>
            <pc:docMk/>
            <pc:sldMk cId="607453612" sldId="256"/>
            <ac:graphicFrameMk id="7" creationId="{4E02FA4B-FB41-39EC-C200-EABDBE2B34D1}"/>
          </ac:graphicFrameMkLst>
        </pc:graphicFrameChg>
        <pc:picChg chg="add del mod">
          <ac:chgData name="Cooper, Matthew W" userId="1619051b-7546-4a3d-ae1b-7d693034d301" providerId="ADAL" clId="{3C6BF7CC-5EAB-493A-BA93-D9C1315A30D5}" dt="2023-06-08T00:32:12.121" v="12" actId="478"/>
          <ac:picMkLst>
            <pc:docMk/>
            <pc:sldMk cId="607453612" sldId="256"/>
            <ac:picMk id="6" creationId="{085BA436-033B-1D0D-A98F-A90A6B06C9E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P3.6-211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Radioxenon Uncertainty Model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Cooper, Brittany Abromeit, Daniel Keller, Michael Mayer, Ryan Wilson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Pacific Northwest National Laboratory</a:t>
            </a:r>
            <a:endParaRPr lang="en-AT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23FE47-64F4-F9ED-45E0-9861A66B94B0}"/>
              </a:ext>
            </a:extLst>
          </p:cNvPr>
          <p:cNvSpPr txBox="1"/>
          <p:nvPr/>
        </p:nvSpPr>
        <p:spPr>
          <a:xfrm>
            <a:off x="256478" y="1412301"/>
            <a:ext cx="493037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New systems with better sensitivity mean radioxenon is detected more frequently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Accurate measurements are becoming even more important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Requires excellent uncertainty models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Several methods to determine uncertainty, but it is important to account for sources of uncertainty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en-US" dirty="0"/>
              <a:t>Empirically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en-US" dirty="0"/>
              <a:t>Theoretically</a:t>
            </a:r>
          </a:p>
          <a:p>
            <a:pPr marL="800100" lvl="2" indent="-342900">
              <a:buFont typeface="Wingdings" panose="05000000000000000000" pitchFamily="2" charset="2"/>
              <a:buChar char="Ø"/>
            </a:pPr>
            <a:r>
              <a:rPr lang="en-US" dirty="0"/>
              <a:t>Hybrid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Traditionally statistical uncertainty is determined empirically; however, there are some components that cannot not readily be measured, such as some sources of systematic uncertainty.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9E5BD9-54F0-17EB-3A63-B46E013B929E}"/>
              </a:ext>
            </a:extLst>
          </p:cNvPr>
          <p:cNvSpPr txBox="1"/>
          <p:nvPr/>
        </p:nvSpPr>
        <p:spPr>
          <a:xfrm>
            <a:off x="5612524" y="1412301"/>
            <a:ext cx="46456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Development of concentration calculations that accurately estimates the four radioxenon.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Reduce false positive results when high activity radioxenon are observed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Develop a complete uncertainty model that more accurately represents the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Validation of matrix analysis against known results and maintain a consistent uncertainty estimate conforming to expected false positive/negative.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02FA4B-FB41-39EC-C200-EABDBE2B3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17257"/>
              </p:ext>
            </p:extLst>
          </p:nvPr>
        </p:nvGraphicFramePr>
        <p:xfrm>
          <a:off x="5921980" y="4890176"/>
          <a:ext cx="3744773" cy="1791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585">
                  <a:extLst>
                    <a:ext uri="{9D8B030D-6E8A-4147-A177-3AD203B41FA5}">
                      <a16:colId xmlns:a16="http://schemas.microsoft.com/office/drawing/2014/main" val="3477060907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3007649971"/>
                    </a:ext>
                  </a:extLst>
                </a:gridCol>
                <a:gridCol w="799001">
                  <a:extLst>
                    <a:ext uri="{9D8B030D-6E8A-4147-A177-3AD203B41FA5}">
                      <a16:colId xmlns:a16="http://schemas.microsoft.com/office/drawing/2014/main" val="3952470509"/>
                    </a:ext>
                  </a:extLst>
                </a:gridCol>
                <a:gridCol w="706093">
                  <a:extLst>
                    <a:ext uri="{9D8B030D-6E8A-4147-A177-3AD203B41FA5}">
                      <a16:colId xmlns:a16="http://schemas.microsoft.com/office/drawing/2014/main" val="3735769485"/>
                    </a:ext>
                  </a:extLst>
                </a:gridCol>
                <a:gridCol w="799001">
                  <a:extLst>
                    <a:ext uri="{9D8B030D-6E8A-4147-A177-3AD203B41FA5}">
                      <a16:colId xmlns:a16="http://schemas.microsoft.com/office/drawing/2014/main" val="25069145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endParaRPr lang="en-US" sz="7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Mathematica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943" marR="77943" marT="38971" marB="3897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BGViewer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943" marR="77943" marT="38971" marB="38971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548245"/>
                  </a:ext>
                </a:extLst>
              </a:tr>
              <a:tr h="433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Xenon Isotope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Activity (mBq)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Uncertainty (2σ)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Activity (mBq)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Uncertainty (2σ)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extLst>
                  <a:ext uri="{0D108BD9-81ED-4DB2-BD59-A6C34878D82A}">
                    <a16:rowId xmlns:a16="http://schemas.microsoft.com/office/drawing/2014/main" val="2194380377"/>
                  </a:ext>
                </a:extLst>
              </a:tr>
              <a:tr h="2192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131m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96.9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13.6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96.9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14.4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extLst>
                  <a:ext uri="{0D108BD9-81ED-4DB2-BD59-A6C34878D82A}">
                    <a16:rowId xmlns:a16="http://schemas.microsoft.com/office/drawing/2014/main" val="1414556135"/>
                  </a:ext>
                </a:extLst>
              </a:tr>
              <a:tr h="2192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133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4929.5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93.3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4929.5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 dirty="0">
                          <a:effectLst/>
                        </a:rPr>
                        <a:t>93.5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extLst>
                  <a:ext uri="{0D108BD9-81ED-4DB2-BD59-A6C34878D82A}">
                    <a16:rowId xmlns:a16="http://schemas.microsoft.com/office/drawing/2014/main" val="667247115"/>
                  </a:ext>
                </a:extLst>
              </a:tr>
              <a:tr h="2192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133m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643.2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25.2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643.2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 dirty="0">
                          <a:effectLst/>
                        </a:rPr>
                        <a:t>25.4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extLst>
                  <a:ext uri="{0D108BD9-81ED-4DB2-BD59-A6C34878D82A}">
                    <a16:rowId xmlns:a16="http://schemas.microsoft.com/office/drawing/2014/main" val="474920064"/>
                  </a:ext>
                </a:extLst>
              </a:tr>
              <a:tr h="447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135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 dirty="0">
                          <a:effectLst/>
                        </a:rPr>
                        <a:t>-1.5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1.6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>
                          <a:effectLst/>
                        </a:rPr>
                        <a:t>-1.5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tabLst>
                          <a:tab pos="228600" algn="l"/>
                          <a:tab pos="457200" algn="l"/>
                          <a:tab pos="685800" algn="l"/>
                        </a:tabLst>
                      </a:pPr>
                      <a:r>
                        <a:rPr lang="en-US" sz="1100" dirty="0">
                          <a:effectLst/>
                        </a:rPr>
                        <a:t>1.5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40" marR="33040" marT="8332" marB="8332" anchor="ctr"/>
                </a:tc>
                <a:extLst>
                  <a:ext uri="{0D108BD9-81ED-4DB2-BD59-A6C34878D82A}">
                    <a16:rowId xmlns:a16="http://schemas.microsoft.com/office/drawing/2014/main" val="520391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185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Rodriguez, Stephanie A</cp:lastModifiedBy>
  <cp:revision>20</cp:revision>
  <dcterms:created xsi:type="dcterms:W3CDTF">2023-04-18T13:25:54Z</dcterms:created>
  <dcterms:modified xsi:type="dcterms:W3CDTF">2023-06-09T22:01:55Z</dcterms:modified>
</cp:coreProperties>
</file>