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15"/>
  </p:notesMasterIdLst>
  <p:sldIdLst>
    <p:sldId id="261" r:id="rId6"/>
    <p:sldId id="274" r:id="rId7"/>
    <p:sldId id="337" r:id="rId8"/>
    <p:sldId id="478" r:id="rId9"/>
    <p:sldId id="486" r:id="rId10"/>
    <p:sldId id="271" r:id="rId11"/>
    <p:sldId id="336" r:id="rId12"/>
    <p:sldId id="1020" r:id="rId13"/>
    <p:sldId id="1017" r:id="rId14"/>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74"/>
            <p14:sldId id="337"/>
            <p14:sldId id="478"/>
            <p14:sldId id="486"/>
            <p14:sldId id="271"/>
            <p14:sldId id="336"/>
            <p14:sldId id="1020"/>
            <p14:sldId id="10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108" d="100"/>
          <a:sy n="108"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581FE-BA3F-4B6C-BE86-A99C1DE5DA5C}" type="datetimeFigureOut">
              <a:rPr lang="en-GB" smtClean="0"/>
              <a:t>15/06/2023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F8BF8-8433-45E9-BC45-1A3F51BAD407}" type="slidenum">
              <a:rPr lang="en-GB" smtClean="0"/>
              <a:t>‹#›</a:t>
            </a:fld>
            <a:endParaRPr lang="en-GB"/>
          </a:p>
        </p:txBody>
      </p:sp>
    </p:spTree>
    <p:extLst>
      <p:ext uri="{BB962C8B-B14F-4D97-AF65-F5344CB8AC3E}">
        <p14:creationId xmlns:p14="http://schemas.microsoft.com/office/powerpoint/2010/main" val="264694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1F8BF8-8433-45E9-BC45-1A3F51BAD407}" type="slidenum">
              <a:rPr lang="en-GB" smtClean="0"/>
              <a:t>8</a:t>
            </a:fld>
            <a:endParaRPr lang="en-GB"/>
          </a:p>
        </p:txBody>
      </p:sp>
    </p:spTree>
    <p:extLst>
      <p:ext uri="{BB962C8B-B14F-4D97-AF65-F5344CB8AC3E}">
        <p14:creationId xmlns:p14="http://schemas.microsoft.com/office/powerpoint/2010/main" val="122413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1F8BF8-8433-45E9-BC45-1A3F51BAD407}" type="slidenum">
              <a:rPr lang="en-GB" smtClean="0"/>
              <a:t>9</a:t>
            </a:fld>
            <a:endParaRPr lang="en-GB"/>
          </a:p>
        </p:txBody>
      </p:sp>
    </p:spTree>
    <p:extLst>
      <p:ext uri="{BB962C8B-B14F-4D97-AF65-F5344CB8AC3E}">
        <p14:creationId xmlns:p14="http://schemas.microsoft.com/office/powerpoint/2010/main" val="138225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jpg"/><Relationship Id="rId7" Type="http://schemas.openxmlformats.org/officeDocument/2006/relationships/image" Target="../media/image4.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8.emf"/><Relationship Id="rId5" Type="http://schemas.openxmlformats.org/officeDocument/2006/relationships/slide" Target="../slides/slide2.xml"/><Relationship Id="rId10" Type="http://schemas.openxmlformats.org/officeDocument/2006/relationships/image" Target="../media/image7.emf"/><Relationship Id="rId4" Type="http://schemas.openxmlformats.org/officeDocument/2006/relationships/image" Target="../media/image2.emf"/><Relationship Id="rId9" Type="http://schemas.openxmlformats.org/officeDocument/2006/relationships/image" Target="../media/image6.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3" Type="http://schemas.openxmlformats.org/officeDocument/2006/relationships/slideLayout" Target="../slideLayouts/slideLayout4.xml"/><Relationship Id="rId21" Type="http://schemas.openxmlformats.org/officeDocument/2006/relationships/image" Target="../media/image16.emf"/><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1.emf"/><Relationship Id="rId10" Type="http://schemas.openxmlformats.org/officeDocument/2006/relationships/slideLayout" Target="../slideLayouts/slideLayout11.xml"/><Relationship Id="rId19" Type="http://schemas.openxmlformats.org/officeDocument/2006/relationships/image" Target="../media/image14.emf"/><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 action="ppaction://noaction"/>
            <a:extLst>
              <a:ext uri="{FF2B5EF4-FFF2-40B4-BE49-F238E27FC236}">
                <a16:creationId xmlns:a16="http://schemas.microsoft.com/office/drawing/2014/main" id="{E520BC94-DAA1-3C12-B78D-ACC3EA140CD8}"/>
              </a:ext>
            </a:extLst>
          </p:cNvPr>
          <p:cNvPicPr>
            <a:picLocks noChangeAspect="1"/>
          </p:cNvPicPr>
          <p:nvPr userDrawn="1"/>
        </p:nvPicPr>
        <p:blipFill>
          <a:blip r:embed="rId7"/>
          <a:stretch>
            <a:fillRect/>
          </a:stretch>
        </p:blipFill>
        <p:spPr>
          <a:xfrm>
            <a:off x="2819167" y="1927567"/>
            <a:ext cx="1803400" cy="723900"/>
          </a:xfrm>
          <a:prstGeom prst="rect">
            <a:avLst/>
          </a:prstGeom>
        </p:spPr>
      </p:pic>
      <p:pic>
        <p:nvPicPr>
          <p:cNvPr id="12" name="Picture 11">
            <a:hlinkClick r:id="" action="ppaction://noaction"/>
            <a:extLst>
              <a:ext uri="{FF2B5EF4-FFF2-40B4-BE49-F238E27FC236}">
                <a16:creationId xmlns:a16="http://schemas.microsoft.com/office/drawing/2014/main" id="{D83BF20F-F646-193B-3BC0-898F421E4875}"/>
              </a:ext>
            </a:extLst>
          </p:cNvPr>
          <p:cNvPicPr>
            <a:picLocks noChangeAspect="1"/>
          </p:cNvPicPr>
          <p:nvPr userDrawn="1"/>
        </p:nvPicPr>
        <p:blipFill>
          <a:blip r:embed="rId8"/>
          <a:stretch>
            <a:fillRect/>
          </a:stretch>
        </p:blipFill>
        <p:spPr>
          <a:xfrm>
            <a:off x="7569433" y="1927567"/>
            <a:ext cx="1803400" cy="723900"/>
          </a:xfrm>
          <a:prstGeom prst="rect">
            <a:avLst/>
          </a:prstGeom>
        </p:spPr>
      </p:pic>
      <p:pic>
        <p:nvPicPr>
          <p:cNvPr id="13" name="Picture 12">
            <a:hlinkClick r:id="" action="ppaction://noaction"/>
            <a:extLst>
              <a:ext uri="{FF2B5EF4-FFF2-40B4-BE49-F238E27FC236}">
                <a16:creationId xmlns:a16="http://schemas.microsoft.com/office/drawing/2014/main" id="{43478213-3BF1-9CA4-8B3A-EC39F4D5610E}"/>
              </a:ext>
            </a:extLst>
          </p:cNvPr>
          <p:cNvPicPr>
            <a:picLocks noChangeAspect="1"/>
          </p:cNvPicPr>
          <p:nvPr userDrawn="1"/>
        </p:nvPicPr>
        <p:blipFill>
          <a:blip r:embed="rId9"/>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0"/>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1"/>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 action="ppaction://noaction"/>
            <a:extLst>
              <a:ext uri="{FF2B5EF4-FFF2-40B4-BE49-F238E27FC236}">
                <a16:creationId xmlns:a16="http://schemas.microsoft.com/office/drawing/2014/main" id="{C6614BEE-8298-81AD-5FC7-9A1D55CBFFD4}"/>
              </a:ext>
            </a:extLst>
          </p:cNvPr>
          <p:cNvPicPr>
            <a:picLocks noChangeAspect="1"/>
          </p:cNvPicPr>
          <p:nvPr userDrawn="1"/>
        </p:nvPicPr>
        <p:blipFill>
          <a:blip r:embed="rId19"/>
          <a:stretch>
            <a:fillRect/>
          </a:stretch>
        </p:blipFill>
        <p:spPr>
          <a:xfrm>
            <a:off x="11060217" y="2954826"/>
            <a:ext cx="933450" cy="184150"/>
          </a:xfrm>
          <a:prstGeom prst="rect">
            <a:avLst/>
          </a:prstGeom>
        </p:spPr>
      </p:pic>
      <p:pic>
        <p:nvPicPr>
          <p:cNvPr id="18" name="Picture 17">
            <a:hlinkClick r:id="" action="ppaction://noaction"/>
            <a:extLst>
              <a:ext uri="{FF2B5EF4-FFF2-40B4-BE49-F238E27FC236}">
                <a16:creationId xmlns:a16="http://schemas.microsoft.com/office/drawing/2014/main" id="{0A87332A-61E9-1C89-2491-277B41F89431}"/>
              </a:ext>
            </a:extLst>
          </p:cNvPr>
          <p:cNvPicPr>
            <a:picLocks noChangeAspect="1"/>
          </p:cNvPicPr>
          <p:nvPr userDrawn="1"/>
        </p:nvPicPr>
        <p:blipFill>
          <a:blip r:embed="rId20"/>
          <a:stretch>
            <a:fillRect/>
          </a:stretch>
        </p:blipFill>
        <p:spPr>
          <a:xfrm>
            <a:off x="11060217" y="3261656"/>
            <a:ext cx="933450" cy="184150"/>
          </a:xfrm>
          <a:prstGeom prst="rect">
            <a:avLst/>
          </a:prstGeom>
        </p:spPr>
      </p:pic>
      <p:pic>
        <p:nvPicPr>
          <p:cNvPr id="19" name="Picture 18">
            <a:hlinkClick r:id="" action="ppaction://noaction"/>
            <a:extLst>
              <a:ext uri="{FF2B5EF4-FFF2-40B4-BE49-F238E27FC236}">
                <a16:creationId xmlns:a16="http://schemas.microsoft.com/office/drawing/2014/main" id="{67A99071-839F-930B-4D41-6C7DA07AA659}"/>
              </a:ext>
            </a:extLst>
          </p:cNvPr>
          <p:cNvPicPr>
            <a:picLocks noChangeAspect="1"/>
          </p:cNvPicPr>
          <p:nvPr userDrawn="1"/>
        </p:nvPicPr>
        <p:blipFill>
          <a:blip r:embed="rId21"/>
          <a:stretch>
            <a:fillRect/>
          </a:stretch>
        </p:blipFill>
        <p:spPr>
          <a:xfrm>
            <a:off x="11060217" y="3568486"/>
            <a:ext cx="933450" cy="184150"/>
          </a:xfrm>
          <a:prstGeom prst="rect">
            <a:avLst/>
          </a:prstGeom>
        </p:spPr>
      </p:pic>
      <p:pic>
        <p:nvPicPr>
          <p:cNvPr id="20" name="Picture 19">
            <a:hlinkClick r:id="" action="ppaction://noaction"/>
            <a:extLst>
              <a:ext uri="{FF2B5EF4-FFF2-40B4-BE49-F238E27FC236}">
                <a16:creationId xmlns:a16="http://schemas.microsoft.com/office/drawing/2014/main" id="{25AFC338-2E6E-576E-B989-8F443AA7401A}"/>
              </a:ext>
            </a:extLst>
          </p:cNvPr>
          <p:cNvPicPr>
            <a:picLocks noChangeAspect="1"/>
          </p:cNvPicPr>
          <p:nvPr userDrawn="1"/>
        </p:nvPicPr>
        <p:blipFill>
          <a:blip r:embed="rId22"/>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emf"/><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emf"/></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e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emf"/></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562919" y="278271"/>
            <a:ext cx="7208200" cy="1754326"/>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GRANDSim: a Geant4 based simulation software for detectors in use at CTBTO radionuclide particulate systems</a:t>
            </a:r>
            <a:endParaRPr lang="en-AT" b="1" dirty="0">
              <a:solidFill>
                <a:schemeClr val="bg1"/>
              </a:solidFill>
              <a:latin typeface="Arial" panose="020B0604020202020204" pitchFamily="34" charset="0"/>
              <a:cs typeface="Arial" panose="020B0604020202020204" pitchFamily="34" charset="0"/>
            </a:endParaRPr>
          </a:p>
          <a:p>
            <a:pPr algn="ctr"/>
            <a:r>
              <a:rPr lang="en-GB" u="sng" dirty="0">
                <a:solidFill>
                  <a:schemeClr val="bg1"/>
                </a:solidFill>
                <a:latin typeface="Arial" panose="020B0604020202020204" pitchFamily="34" charset="0"/>
                <a:cs typeface="Arial" panose="020B0604020202020204" pitchFamily="34" charset="0"/>
              </a:rPr>
              <a:t>Abdelhakim Gheddou</a:t>
            </a:r>
            <a:r>
              <a:rPr lang="en-GB" dirty="0">
                <a:solidFill>
                  <a:schemeClr val="bg1"/>
                </a:solidFill>
                <a:latin typeface="Arial" panose="020B0604020202020204" pitchFamily="34" charset="0"/>
                <a:cs typeface="Arial" panose="020B0604020202020204" pitchFamily="34" charset="0"/>
              </a:rPr>
              <a:t>, Martin B. Kalinowski, Jonathan </a:t>
            </a:r>
            <a:r>
              <a:rPr lang="en-GB" dirty="0" err="1">
                <a:solidFill>
                  <a:schemeClr val="bg1"/>
                </a:solidFill>
                <a:latin typeface="Arial" panose="020B0604020202020204" pitchFamily="34" charset="0"/>
                <a:cs typeface="Arial" panose="020B0604020202020204" pitchFamily="34" charset="0"/>
              </a:rPr>
              <a:t>Baré</a:t>
            </a:r>
            <a:r>
              <a:rPr lang="en-GB" dirty="0">
                <a:solidFill>
                  <a:schemeClr val="bg1"/>
                </a:solidFill>
                <a:latin typeface="Arial" panose="020B0604020202020204" pitchFamily="34" charset="0"/>
                <a:cs typeface="Arial" panose="020B0604020202020204" pitchFamily="34" charset="0"/>
              </a:rPr>
              <a:t>,      Arend Harms, Jana </a:t>
            </a:r>
            <a:r>
              <a:rPr lang="en-GB" dirty="0" err="1">
                <a:solidFill>
                  <a:schemeClr val="bg1"/>
                </a:solidFill>
                <a:latin typeface="Arial" panose="020B0604020202020204" pitchFamily="34" charset="0"/>
                <a:cs typeface="Arial" panose="020B0604020202020204" pitchFamily="34" charset="0"/>
              </a:rPr>
              <a:t>Merešová</a:t>
            </a:r>
            <a:r>
              <a:rPr lang="en-GB" dirty="0">
                <a:solidFill>
                  <a:schemeClr val="bg1"/>
                </a:solidFill>
                <a:latin typeface="Arial" panose="020B0604020202020204" pitchFamily="34" charset="0"/>
                <a:cs typeface="Arial" panose="020B0604020202020204" pitchFamily="34" charset="0"/>
              </a:rPr>
              <a:t>, Eric Jilbert </a:t>
            </a:r>
            <a:r>
              <a:rPr lang="en-GB" dirty="0" err="1">
                <a:solidFill>
                  <a:schemeClr val="bg1"/>
                </a:solidFill>
                <a:latin typeface="Arial" panose="020B0604020202020204" pitchFamily="34" charset="0"/>
                <a:cs typeface="Arial" panose="020B0604020202020204" pitchFamily="34" charset="0"/>
              </a:rPr>
              <a:t>Nguelem</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Mekongtso</a:t>
            </a:r>
            <a:r>
              <a:rPr lang="en-GB" dirty="0">
                <a:solidFill>
                  <a:schemeClr val="bg1"/>
                </a:solidFill>
                <a:latin typeface="Arial" panose="020B0604020202020204" pitchFamily="34" charset="0"/>
                <a:cs typeface="Arial" panose="020B0604020202020204" pitchFamily="34" charset="0"/>
              </a:rPr>
              <a:t>, Carla Pires, Seokryung Yoon</a:t>
            </a:r>
          </a:p>
          <a:p>
            <a:pPr algn="ctr"/>
            <a:r>
              <a:rPr lang="en-GB" dirty="0">
                <a:solidFill>
                  <a:schemeClr val="bg1"/>
                </a:solidFill>
                <a:latin typeface="Arial" panose="020B0604020202020204" pitchFamily="34" charset="0"/>
                <a:cs typeface="Arial" panose="020B0604020202020204" pitchFamily="34" charset="0"/>
              </a:rPr>
              <a:t>CTBTO</a:t>
            </a:r>
            <a:endParaRPr lang="en-AT"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77" y="3417108"/>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GB" sz="1200" dirty="0">
                <a:latin typeface="Arial" panose="020B0604020202020204" pitchFamily="34" charset="0"/>
                <a:cs typeface="Arial" panose="020B0604020202020204" pitchFamily="34" charset="0"/>
              </a:rPr>
              <a:t>Monte Carlo simulation is used extensively in CTBTO IDC software for radionuclide data analysis. </a:t>
            </a:r>
          </a:p>
          <a:p>
            <a:pPr algn="l">
              <a:lnSpc>
                <a:spcPct val="100000"/>
              </a:lnSpc>
              <a:spcBef>
                <a:spcPts val="0"/>
              </a:spcBef>
            </a:pPr>
            <a:r>
              <a:rPr lang="en-US" sz="1200" dirty="0">
                <a:solidFill>
                  <a:schemeClr val="tx1"/>
                </a:solidFill>
                <a:latin typeface="Arial" panose="020B0604020202020204" pitchFamily="34" charset="0"/>
                <a:cs typeface="Arial" panose="020B0604020202020204" pitchFamily="34" charset="0"/>
              </a:rPr>
              <a:t>With the aim of migrating to open source, the IDC developed </a:t>
            </a:r>
            <a:r>
              <a:rPr lang="en-GB" sz="1200" dirty="0">
                <a:solidFill>
                  <a:schemeClr val="tx1"/>
                </a:solidFill>
                <a:latin typeface="Arial" panose="020B0604020202020204" pitchFamily="34" charset="0"/>
                <a:cs typeface="Arial" panose="020B0604020202020204" pitchFamily="34" charset="0"/>
              </a:rPr>
              <a:t>a new software dubbed GRANDSim (Geant4-based RAdioNuclide Detector Simulation).</a:t>
            </a:r>
            <a:endParaRPr lang="en-US" sz="1200" dirty="0">
              <a:latin typeface="Arial" panose="020B0604020202020204" pitchFamily="34" charset="0"/>
              <a:cs typeface="Arial" panose="020B0604020202020204" pitchFamily="34" charset="0"/>
            </a:endParaRPr>
          </a:p>
          <a:p>
            <a:pPr algn="l">
              <a:lnSpc>
                <a:spcPct val="100000"/>
              </a:lnSpc>
              <a:spcBef>
                <a:spcPts val="0"/>
              </a:spcBef>
            </a:pPr>
            <a:endParaRPr lang="en-GB" sz="1200" dirty="0">
              <a:latin typeface="Arial" panose="020B0604020202020204" pitchFamily="34" charset="0"/>
              <a:cs typeface="Arial" panose="020B0604020202020204" pitchFamily="34" charset="0"/>
            </a:endParaRPr>
          </a:p>
          <a:p>
            <a:pPr algn="l">
              <a:lnSpc>
                <a:spcPct val="100000"/>
              </a:lnSpc>
              <a:spcBef>
                <a:spcPts val="0"/>
              </a:spcBef>
            </a:pPr>
            <a:endParaRPr lang="en-GB" sz="1200" dirty="0">
              <a:latin typeface="Arial" panose="020B0604020202020204" pitchFamily="34" charset="0"/>
              <a:cs typeface="Arial" panose="020B0604020202020204" pitchFamily="34" charset="0"/>
            </a:endParaRPr>
          </a:p>
          <a:p>
            <a:pPr algn="l">
              <a:lnSpc>
                <a:spcPct val="100000"/>
              </a:lnSpc>
              <a:spcBef>
                <a:spcPts val="0"/>
              </a:spcBef>
            </a:pPr>
            <a:endParaRPr lang="en-GB" sz="1200" dirty="0">
              <a:latin typeface="Arial" panose="020B0604020202020204" pitchFamily="34" charset="0"/>
              <a:cs typeface="Arial" panose="020B0604020202020204" pitchFamily="34" charset="0"/>
            </a:endParaRPr>
          </a:p>
          <a:p>
            <a:pPr algn="l">
              <a:lnSpc>
                <a:spcPct val="100000"/>
              </a:lnSpc>
              <a:spcBef>
                <a:spcPts val="0"/>
              </a:spcBef>
            </a:pPr>
            <a:endParaRPr lang="en-GB" sz="1200" dirty="0">
              <a:solidFill>
                <a:schemeClr val="tx1"/>
              </a:solidFill>
              <a:latin typeface="Century Gothic" panose="020B0502020202020204" pitchFamily="34" charset="0"/>
              <a:cs typeface="Arial" panose="020B0604020202020204" pitchFamily="34" charset="0"/>
            </a:endParaRPr>
          </a:p>
          <a:p>
            <a:pPr algn="l">
              <a:lnSpc>
                <a:spcPct val="100000"/>
              </a:lnSpc>
              <a:spcBef>
                <a:spcPts val="0"/>
              </a:spcBef>
            </a:pPr>
            <a:endParaRPr lang="en-GB" sz="1200" dirty="0">
              <a:solidFill>
                <a:schemeClr val="tx1"/>
              </a:solidFill>
              <a:latin typeface="Century Gothic" panose="020B0502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P3.6-560</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spcBef>
                <a:spcPts val="600"/>
              </a:spcBef>
            </a:pPr>
            <a:r>
              <a:rPr lang="en-GB" sz="1200" dirty="0">
                <a:latin typeface="Arial" panose="020B0604020202020204" pitchFamily="34" charset="0"/>
                <a:cs typeface="Arial" panose="020B0604020202020204" pitchFamily="34" charset="0"/>
              </a:rPr>
              <a:t>GRANDSim supports all HPGe detectors in use at IMS radionuclide stations.</a:t>
            </a:r>
          </a:p>
          <a:p>
            <a:pPr lvl="0" algn="l">
              <a:spcBef>
                <a:spcPts val="600"/>
              </a:spcBef>
            </a:pPr>
            <a:r>
              <a:rPr lang="en-GB" sz="1200" dirty="0">
                <a:latin typeface="Arial" panose="020B0604020202020204" pitchFamily="34" charset="0"/>
                <a:cs typeface="Arial" panose="020B0604020202020204" pitchFamily="34" charset="0"/>
              </a:rPr>
              <a:t>Input setup parameters are read from DOTS.</a:t>
            </a:r>
          </a:p>
          <a:p>
            <a:pPr lvl="0" algn="l">
              <a:spcBef>
                <a:spcPts val="600"/>
              </a:spcBef>
            </a:pPr>
            <a:r>
              <a:rPr lang="en-GB" sz="1200" dirty="0">
                <a:latin typeface="Arial" panose="020B0604020202020204" pitchFamily="34" charset="0"/>
                <a:cs typeface="Arial" panose="020B0604020202020204" pitchFamily="34" charset="0"/>
              </a:rPr>
              <a:t>The physical model is optimised automatically.</a:t>
            </a:r>
          </a:p>
          <a:p>
            <a:pPr lvl="0" algn="l">
              <a:spcBef>
                <a:spcPts val="600"/>
              </a:spcBef>
            </a:pPr>
            <a:r>
              <a:rPr lang="en-US" sz="1200" dirty="0">
                <a:latin typeface="Arial" panose="020B0604020202020204" pitchFamily="34" charset="0"/>
                <a:cs typeface="Arial" panose="020B0604020202020204" pitchFamily="34" charset="0"/>
              </a:rPr>
              <a:t>Simulation output is parsed into GARDS database.</a:t>
            </a: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spcBef>
                <a:spcPts val="600"/>
              </a:spcBef>
            </a:pPr>
            <a:r>
              <a:rPr lang="en-GB" sz="1200" dirty="0">
                <a:solidFill>
                  <a:schemeClr val="tx1"/>
                </a:solidFill>
                <a:latin typeface="Arial" panose="020B0604020202020204" pitchFamily="34" charset="0"/>
                <a:cs typeface="Arial" panose="020B0604020202020204" pitchFamily="34" charset="0"/>
              </a:rPr>
              <a:t>GRANDSim simulation output allows:</a:t>
            </a:r>
          </a:p>
          <a:p>
            <a:pPr lvl="0" algn="l">
              <a:spcBef>
                <a:spcPts val="600"/>
              </a:spcBef>
            </a:pPr>
            <a:r>
              <a:rPr lang="en-GB" sz="1200" dirty="0">
                <a:solidFill>
                  <a:schemeClr val="tx1"/>
                </a:solidFill>
                <a:latin typeface="Arial" panose="020B0604020202020204" pitchFamily="34" charset="0"/>
                <a:cs typeface="Arial" panose="020B0604020202020204" pitchFamily="34" charset="0"/>
              </a:rPr>
              <a:t>(a) improving the efficiency calibration, </a:t>
            </a:r>
          </a:p>
          <a:p>
            <a:pPr lvl="0" algn="l">
              <a:spcBef>
                <a:spcPts val="600"/>
              </a:spcBef>
            </a:pPr>
            <a:r>
              <a:rPr lang="en-GB" sz="1200" dirty="0">
                <a:solidFill>
                  <a:schemeClr val="tx1"/>
                </a:solidFill>
                <a:latin typeface="Arial" panose="020B0604020202020204" pitchFamily="34" charset="0"/>
                <a:cs typeface="Arial" panose="020B0604020202020204" pitchFamily="34" charset="0"/>
              </a:rPr>
              <a:t>(b) enhancing nuclide identification </a:t>
            </a:r>
          </a:p>
          <a:p>
            <a:pPr lvl="0" algn="l">
              <a:spcBef>
                <a:spcPts val="600"/>
              </a:spcBef>
            </a:pPr>
            <a:r>
              <a:rPr lang="en-GB" sz="1200" dirty="0">
                <a:solidFill>
                  <a:schemeClr val="tx1"/>
                </a:solidFill>
                <a:latin typeface="Arial" panose="020B0604020202020204" pitchFamily="34" charset="0"/>
                <a:cs typeface="Arial" panose="020B0604020202020204" pitchFamily="34" charset="0"/>
              </a:rPr>
              <a:t>(c) ensuring reliable activity concentration</a:t>
            </a: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latin typeface="Arial" panose="020B0604020202020204" pitchFamily="34" charset="0"/>
                <a:cs typeface="Arial" panose="020B0604020202020204" pitchFamily="34" charset="0"/>
              </a:rPr>
              <a:t>A new Monte Carlo simulation tool was successfully developed and tested. </a:t>
            </a:r>
          </a:p>
          <a:p>
            <a:pPr algn="l"/>
            <a:endParaRPr lang="en-US" sz="1200" dirty="0">
              <a:solidFill>
                <a:schemeClr val="tx1"/>
              </a:solidFill>
              <a:latin typeface="Arial" panose="020B0604020202020204" pitchFamily="34" charset="0"/>
              <a:cs typeface="Arial" panose="020B0604020202020204" pitchFamily="34" charset="0"/>
            </a:endParaRPr>
          </a:p>
          <a:p>
            <a:pPr algn="l"/>
            <a:r>
              <a:rPr lang="en-US" sz="1200" dirty="0">
                <a:solidFill>
                  <a:schemeClr val="tx1"/>
                </a:solidFill>
                <a:latin typeface="Arial" panose="020B0604020202020204" pitchFamily="34" charset="0"/>
                <a:cs typeface="Arial" panose="020B0604020202020204" pitchFamily="34" charset="0"/>
              </a:rPr>
              <a:t>It covers all technologies/ configurations in use at IMS radionuclide stations</a:t>
            </a:r>
            <a:r>
              <a:rPr lang="en-US" sz="1200" dirty="0">
                <a:latin typeface="Arial" panose="020B0604020202020204" pitchFamily="34" charset="0"/>
                <a:cs typeface="Arial" panose="020B0604020202020204" pitchFamily="34" charset="0"/>
              </a:rPr>
              <a:t> </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GRANDSim is available in IDC and delivered to NDCs.</a:t>
            </a: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2</a:t>
            </a:fld>
            <a:endParaRPr lang="en-US" altLang="en-US"/>
          </a:p>
        </p:txBody>
      </p:sp>
      <p:sp>
        <p:nvSpPr>
          <p:cNvPr id="5" name="Rectangle 4"/>
          <p:cNvSpPr/>
          <p:nvPr/>
        </p:nvSpPr>
        <p:spPr>
          <a:xfrm>
            <a:off x="304800" y="1255987"/>
            <a:ext cx="10144217" cy="550407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spcBef>
                <a:spcPts val="600"/>
              </a:spcBef>
            </a:pPr>
            <a:r>
              <a:rPr lang="en-GB" sz="2000" dirty="0">
                <a:solidFill>
                  <a:schemeClr val="tx1"/>
                </a:solidFill>
                <a:latin typeface="Arial" panose="020B0604020202020204" pitchFamily="34" charset="0"/>
                <a:cs typeface="Arial" panose="020B0604020202020204" pitchFamily="34" charset="0"/>
              </a:rPr>
              <a:t>Monte Carlo simulation (MC) is extensively used in Radionuclide software in use at the IDC and delivered to NDCs. MC output parameters allow: </a:t>
            </a:r>
          </a:p>
          <a:p>
            <a:pPr marL="380990" indent="-380990">
              <a:spcBef>
                <a:spcPts val="800"/>
              </a:spcBef>
              <a:buFont typeface="Wingdings" panose="05000000000000000000" pitchFamily="2" charset="2"/>
              <a:buChar char="v"/>
            </a:pPr>
            <a:r>
              <a:rPr lang="en-GB" sz="2000" b="1" dirty="0">
                <a:solidFill>
                  <a:schemeClr val="tx1"/>
                </a:solidFill>
                <a:latin typeface="Arial" panose="020B0604020202020204" pitchFamily="34" charset="0"/>
                <a:cs typeface="Arial" panose="020B0604020202020204" pitchFamily="34" charset="0"/>
              </a:rPr>
              <a:t>Improving the efficiency calibration </a:t>
            </a:r>
            <a:r>
              <a:rPr lang="en-GB" sz="2000" dirty="0">
                <a:solidFill>
                  <a:schemeClr val="tx1"/>
                </a:solidFill>
                <a:latin typeface="Arial" panose="020B0604020202020204" pitchFamily="34" charset="0"/>
                <a:cs typeface="Arial" panose="020B0604020202020204" pitchFamily="34" charset="0"/>
              </a:rPr>
              <a:t>data quality (by including coincidence summing corrections); </a:t>
            </a:r>
          </a:p>
          <a:p>
            <a:pPr marL="380990" indent="-380990">
              <a:spcBef>
                <a:spcPts val="800"/>
              </a:spcBef>
              <a:buFont typeface="Wingdings" panose="05000000000000000000" pitchFamily="2" charset="2"/>
              <a:buChar char="v"/>
            </a:pPr>
            <a:r>
              <a:rPr lang="en-GB" sz="2000" b="1" dirty="0">
                <a:solidFill>
                  <a:schemeClr val="tx1"/>
                </a:solidFill>
                <a:latin typeface="Arial" panose="020B0604020202020204" pitchFamily="34" charset="0"/>
                <a:cs typeface="Arial" panose="020B0604020202020204" pitchFamily="34" charset="0"/>
              </a:rPr>
              <a:t>Enhancing nuclide identification </a:t>
            </a:r>
            <a:r>
              <a:rPr lang="en-GB" sz="2000" dirty="0">
                <a:solidFill>
                  <a:schemeClr val="tx1"/>
                </a:solidFill>
                <a:latin typeface="Arial" panose="020B0604020202020204" pitchFamily="34" charset="0"/>
                <a:cs typeface="Arial" panose="020B0604020202020204" pitchFamily="34" charset="0"/>
              </a:rPr>
              <a:t>results (by including summation peaks) which reduces the Analysts workload in interactive mode;</a:t>
            </a:r>
          </a:p>
          <a:p>
            <a:pPr marL="380990" indent="-380990">
              <a:spcBef>
                <a:spcPts val="800"/>
              </a:spcBef>
              <a:buFont typeface="Wingdings" panose="05000000000000000000" pitchFamily="2" charset="2"/>
              <a:buChar char="v"/>
            </a:pPr>
            <a:r>
              <a:rPr lang="en-GB" sz="2000" b="1" dirty="0">
                <a:solidFill>
                  <a:schemeClr val="tx1"/>
                </a:solidFill>
                <a:latin typeface="Arial" panose="020B0604020202020204" pitchFamily="34" charset="0"/>
                <a:cs typeface="Arial" panose="020B0604020202020204" pitchFamily="34" charset="0"/>
              </a:rPr>
              <a:t>Ensuring reliable activity concentration </a:t>
            </a:r>
            <a:r>
              <a:rPr lang="en-GB" sz="2000" dirty="0">
                <a:solidFill>
                  <a:schemeClr val="tx1"/>
                </a:solidFill>
                <a:latin typeface="Arial" panose="020B0604020202020204" pitchFamily="34" charset="0"/>
                <a:cs typeface="Arial" panose="020B0604020202020204" pitchFamily="34" charset="0"/>
              </a:rPr>
              <a:t>results by including required coincidence summing corrections when applicable. </a:t>
            </a:r>
          </a:p>
          <a:p>
            <a:endParaRPr lang="en-GB" sz="2000" dirty="0">
              <a:solidFill>
                <a:schemeClr val="tx1"/>
              </a:solidFill>
              <a:latin typeface="Arial" panose="020B0604020202020204" pitchFamily="34" charset="0"/>
              <a:cs typeface="Arial" panose="020B0604020202020204" pitchFamily="34" charset="0"/>
            </a:endParaRPr>
          </a:p>
          <a:p>
            <a:r>
              <a:rPr lang="en-GB" sz="2000" dirty="0">
                <a:solidFill>
                  <a:schemeClr val="tx1"/>
                </a:solidFill>
                <a:latin typeface="Arial" panose="020B0604020202020204" pitchFamily="34" charset="0"/>
                <a:cs typeface="Arial" panose="020B0604020202020204" pitchFamily="34" charset="0"/>
              </a:rPr>
              <a:t>The IDC was operating a Monte Carlo simulation tool </a:t>
            </a:r>
            <a:r>
              <a:rPr lang="en-GB" sz="2000" b="1" dirty="0">
                <a:solidFill>
                  <a:schemeClr val="tx1"/>
                </a:solidFill>
                <a:latin typeface="Arial" panose="020B0604020202020204" pitchFamily="34" charset="0"/>
                <a:cs typeface="Arial" panose="020B0604020202020204" pitchFamily="34" charset="0"/>
              </a:rPr>
              <a:t>limited to </a:t>
            </a:r>
            <a:r>
              <a:rPr lang="en-GB" sz="2000" dirty="0" err="1">
                <a:solidFill>
                  <a:schemeClr val="tx1"/>
                </a:solidFill>
                <a:latin typeface="Arial" panose="020B0604020202020204" pitchFamily="34" charset="0"/>
                <a:cs typeface="Arial" panose="020B0604020202020204" pitchFamily="34" charset="0"/>
              </a:rPr>
              <a:t>HPGe</a:t>
            </a:r>
            <a:r>
              <a:rPr lang="en-GB" sz="2000" dirty="0">
                <a:solidFill>
                  <a:schemeClr val="tx1"/>
                </a:solidFill>
                <a:latin typeface="Arial" panose="020B0604020202020204" pitchFamily="34" charset="0"/>
                <a:cs typeface="Arial" panose="020B0604020202020204" pitchFamily="34" charset="0"/>
              </a:rPr>
              <a:t> gamma detector systems in use at IMS </a:t>
            </a:r>
            <a:r>
              <a:rPr lang="en-GB" sz="2000" b="1" dirty="0">
                <a:solidFill>
                  <a:schemeClr val="tx1"/>
                </a:solidFill>
                <a:latin typeface="Arial" panose="020B0604020202020204" pitchFamily="34" charset="0"/>
                <a:cs typeface="Arial" panose="020B0604020202020204" pitchFamily="34" charset="0"/>
              </a:rPr>
              <a:t>particulate stations</a:t>
            </a:r>
            <a:r>
              <a:rPr lang="en-GB" sz="2000" dirty="0">
                <a:solidFill>
                  <a:schemeClr val="tx1"/>
                </a:solidFill>
                <a:latin typeface="Arial" panose="020B0604020202020204" pitchFamily="34" charset="0"/>
                <a:cs typeface="Arial" panose="020B0604020202020204" pitchFamily="34" charset="0"/>
              </a:rPr>
              <a:t>. </a:t>
            </a:r>
          </a:p>
          <a:p>
            <a:pPr>
              <a:spcBef>
                <a:spcPts val="800"/>
              </a:spcBef>
            </a:pPr>
            <a:r>
              <a:rPr lang="en-GB" sz="2000" dirty="0">
                <a:solidFill>
                  <a:schemeClr val="tx1"/>
                </a:solidFill>
                <a:latin typeface="Arial" panose="020B0604020202020204" pitchFamily="34" charset="0"/>
                <a:cs typeface="Arial" panose="020B0604020202020204" pitchFamily="34" charset="0"/>
              </a:rPr>
              <a:t>The tool called </a:t>
            </a:r>
            <a:r>
              <a:rPr lang="en-GB" sz="2000" b="1" dirty="0">
                <a:solidFill>
                  <a:schemeClr val="tx1"/>
                </a:solidFill>
                <a:latin typeface="Arial" panose="020B0604020202020204" pitchFamily="34" charset="0"/>
                <a:cs typeface="Arial" panose="020B0604020202020204" pitchFamily="34" charset="0"/>
              </a:rPr>
              <a:t>VGSL</a:t>
            </a:r>
            <a:r>
              <a:rPr lang="en-GB" sz="2000" dirty="0">
                <a:solidFill>
                  <a:schemeClr val="tx1"/>
                </a:solidFill>
                <a:latin typeface="Arial" panose="020B0604020202020204" pitchFamily="34" charset="0"/>
                <a:cs typeface="Arial" panose="020B0604020202020204" pitchFamily="34" charset="0"/>
              </a:rPr>
              <a:t> (Virtual Gamma Spectroscopy Laboratory) </a:t>
            </a:r>
            <a:r>
              <a:rPr lang="en-GB" sz="2000" b="1" dirty="0">
                <a:solidFill>
                  <a:schemeClr val="tx1"/>
                </a:solidFill>
                <a:latin typeface="Arial" panose="020B0604020202020204" pitchFamily="34" charset="0"/>
                <a:cs typeface="Arial" panose="020B0604020202020204" pitchFamily="34" charset="0"/>
              </a:rPr>
              <a:t>uses MCNP license </a:t>
            </a:r>
            <a:r>
              <a:rPr lang="en-GB" sz="2000" dirty="0">
                <a:solidFill>
                  <a:schemeClr val="tx1"/>
                </a:solidFill>
                <a:latin typeface="Arial" panose="020B0604020202020204" pitchFamily="34" charset="0"/>
                <a:cs typeface="Arial" panose="020B0604020202020204" pitchFamily="34" charset="0"/>
              </a:rPr>
              <a:t>dependent code. </a:t>
            </a:r>
          </a:p>
          <a:p>
            <a:pPr>
              <a:spcBef>
                <a:spcPts val="600"/>
              </a:spcBef>
            </a:pPr>
            <a:r>
              <a:rPr lang="en-GB" sz="2000" dirty="0">
                <a:solidFill>
                  <a:schemeClr val="tx1"/>
                </a:solidFill>
                <a:latin typeface="Arial" panose="020B0604020202020204" pitchFamily="34" charset="0"/>
                <a:cs typeface="Arial" panose="020B0604020202020204" pitchFamily="34" charset="0"/>
              </a:rPr>
              <a:t>Therefore the </a:t>
            </a:r>
            <a:r>
              <a:rPr lang="en-GB" sz="2000" b="1" dirty="0">
                <a:solidFill>
                  <a:schemeClr val="tx1"/>
                </a:solidFill>
                <a:latin typeface="Arial" panose="020B0604020202020204" pitchFamily="34" charset="0"/>
                <a:cs typeface="Arial" panose="020B0604020202020204" pitchFamily="34" charset="0"/>
              </a:rPr>
              <a:t>IDC could not distribute VGSL </a:t>
            </a:r>
            <a:r>
              <a:rPr lang="en-GB" sz="2000" dirty="0">
                <a:solidFill>
                  <a:schemeClr val="tx1"/>
                </a:solidFill>
                <a:latin typeface="Arial" panose="020B0604020202020204" pitchFamily="34" charset="0"/>
                <a:cs typeface="Arial" panose="020B0604020202020204" pitchFamily="34" charset="0"/>
              </a:rPr>
              <a:t>as part of the NDC-in-a-Box software package.</a:t>
            </a:r>
          </a:p>
          <a:p>
            <a:endParaRPr lang="en-GB" sz="2000" dirty="0">
              <a:solidFill>
                <a:schemeClr val="tx1"/>
              </a:solidFill>
              <a:highlight>
                <a:srgbClr val="FFFF00"/>
              </a:highligh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E3258F1-9402-41A2-B19C-9E528800E7B7}"/>
              </a:ext>
            </a:extLst>
          </p:cNvPr>
          <p:cNvSpPr txBox="1">
            <a:spLocks/>
          </p:cNvSpPr>
          <p:nvPr/>
        </p:nvSpPr>
        <p:spPr>
          <a:xfrm>
            <a:off x="2184131" y="142042"/>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5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18088988-3DA1-F59E-A9CF-DC947BAEBF87}"/>
              </a:ext>
            </a:extLst>
          </p:cNvPr>
          <p:cNvSpPr txBox="1">
            <a:spLocks/>
          </p:cNvSpPr>
          <p:nvPr/>
        </p:nvSpPr>
        <p:spPr>
          <a:xfrm>
            <a:off x="10788401" y="5078330"/>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P3.6-560</a:t>
            </a:r>
            <a:endParaRPr lang="en-AT" sz="12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3</a:t>
            </a:fld>
            <a:endParaRPr lang="en-US" altLang="en-US"/>
          </a:p>
        </p:txBody>
      </p:sp>
      <p:sp>
        <p:nvSpPr>
          <p:cNvPr id="5" name="Rectangle 4"/>
          <p:cNvSpPr/>
          <p:nvPr/>
        </p:nvSpPr>
        <p:spPr>
          <a:xfrm>
            <a:off x="207718" y="1269718"/>
            <a:ext cx="10409976" cy="511935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spcBef>
                <a:spcPts val="600"/>
              </a:spcBef>
            </a:pPr>
            <a:r>
              <a:rPr lang="en-US" sz="2000" dirty="0">
                <a:solidFill>
                  <a:schemeClr val="tx1"/>
                </a:solidFill>
                <a:latin typeface="Arial" panose="020B0604020202020204" pitchFamily="34" charset="0"/>
                <a:cs typeface="Arial" panose="020B0604020202020204" pitchFamily="34" charset="0"/>
              </a:rPr>
              <a:t>In</a:t>
            </a:r>
            <a:r>
              <a:rPr lang="en-US" sz="2000" b="1" dirty="0">
                <a:solidFill>
                  <a:schemeClr val="tx1"/>
                </a:solidFill>
                <a:latin typeface="Arial" panose="020B0604020202020204" pitchFamily="34" charset="0"/>
                <a:cs typeface="Arial" panose="020B0604020202020204" pitchFamily="34" charset="0"/>
              </a:rPr>
              <a:t> Nov. 2018, </a:t>
            </a:r>
            <a:r>
              <a:rPr lang="en-US" sz="2000" dirty="0">
                <a:solidFill>
                  <a:schemeClr val="tx1"/>
                </a:solidFill>
                <a:latin typeface="Arial" panose="020B0604020202020204" pitchFamily="34" charset="0"/>
                <a:cs typeface="Arial" panose="020B0604020202020204" pitchFamily="34" charset="0"/>
              </a:rPr>
              <a:t>the IDC initiated the development of </a:t>
            </a:r>
            <a:r>
              <a:rPr lang="en-GB" sz="2000" dirty="0">
                <a:solidFill>
                  <a:schemeClr val="tx1"/>
                </a:solidFill>
                <a:latin typeface="Arial" panose="020B0604020202020204" pitchFamily="34" charset="0"/>
                <a:cs typeface="Arial" panose="020B0604020202020204" pitchFamily="34" charset="0"/>
              </a:rPr>
              <a:t>a Monte Carlo simulation tool based on Geant 4 </a:t>
            </a:r>
            <a:r>
              <a:rPr lang="en-GB" sz="2000" b="1" dirty="0">
                <a:solidFill>
                  <a:schemeClr val="tx1"/>
                </a:solidFill>
                <a:latin typeface="Arial" panose="020B0604020202020204" pitchFamily="34" charset="0"/>
                <a:cs typeface="Arial" panose="020B0604020202020204" pitchFamily="34" charset="0"/>
              </a:rPr>
              <a:t>open-source </a:t>
            </a:r>
            <a:r>
              <a:rPr lang="en-GB" sz="2000" dirty="0">
                <a:solidFill>
                  <a:schemeClr val="tx1"/>
                </a:solidFill>
                <a:latin typeface="Arial" panose="020B0604020202020204" pitchFamily="34" charset="0"/>
                <a:cs typeface="Arial" panose="020B0604020202020204" pitchFamily="34" charset="0"/>
              </a:rPr>
              <a:t>toolkit. The new software is dubbed</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GRANDSim</a:t>
            </a:r>
            <a:r>
              <a:rPr lang="en-US" sz="2000" dirty="0">
                <a:solidFill>
                  <a:schemeClr val="tx1"/>
                </a:solidFill>
                <a:latin typeface="Arial" panose="020B0604020202020204" pitchFamily="34" charset="0"/>
                <a:cs typeface="Arial" panose="020B0604020202020204" pitchFamily="34" charset="0"/>
              </a:rPr>
              <a:t> (</a:t>
            </a:r>
            <a:r>
              <a:rPr lang="en-US" sz="2000" u="sng" dirty="0">
                <a:solidFill>
                  <a:schemeClr val="tx1"/>
                </a:solidFill>
                <a:latin typeface="Arial" panose="020B0604020202020204" pitchFamily="34" charset="0"/>
                <a:cs typeface="Arial" panose="020B0604020202020204" pitchFamily="34" charset="0"/>
              </a:rPr>
              <a:t>G</a:t>
            </a:r>
            <a:r>
              <a:rPr lang="en-US" sz="2000" dirty="0">
                <a:solidFill>
                  <a:schemeClr val="tx1"/>
                </a:solidFill>
                <a:latin typeface="Arial" panose="020B0604020202020204" pitchFamily="34" charset="0"/>
                <a:cs typeface="Arial" panose="020B0604020202020204" pitchFamily="34" charset="0"/>
              </a:rPr>
              <a:t>eant4 based </a:t>
            </a:r>
            <a:r>
              <a:rPr lang="en-US" sz="2000" u="sng" dirty="0" err="1">
                <a:solidFill>
                  <a:schemeClr val="tx1"/>
                </a:solidFill>
                <a:latin typeface="Arial" panose="020B0604020202020204" pitchFamily="34" charset="0"/>
                <a:cs typeface="Arial" panose="020B0604020202020204" pitchFamily="34" charset="0"/>
              </a:rPr>
              <a:t>RA</a:t>
            </a:r>
            <a:r>
              <a:rPr lang="en-US" sz="2000" dirty="0" err="1">
                <a:solidFill>
                  <a:schemeClr val="tx1"/>
                </a:solidFill>
                <a:latin typeface="Arial" panose="020B0604020202020204" pitchFamily="34" charset="0"/>
                <a:cs typeface="Arial" panose="020B0604020202020204" pitchFamily="34" charset="0"/>
              </a:rPr>
              <a:t>dio</a:t>
            </a:r>
            <a:r>
              <a:rPr lang="en-US" sz="2000" u="sng" dirty="0" err="1">
                <a:solidFill>
                  <a:schemeClr val="tx1"/>
                </a:solidFill>
                <a:latin typeface="Arial" panose="020B0604020202020204" pitchFamily="34" charset="0"/>
                <a:cs typeface="Arial" panose="020B0604020202020204" pitchFamily="34" charset="0"/>
              </a:rPr>
              <a:t>N</a:t>
            </a:r>
            <a:r>
              <a:rPr lang="en-US" sz="2000" dirty="0" err="1">
                <a:solidFill>
                  <a:schemeClr val="tx1"/>
                </a:solidFill>
                <a:latin typeface="Arial" panose="020B0604020202020204" pitchFamily="34" charset="0"/>
                <a:cs typeface="Arial" panose="020B0604020202020204" pitchFamily="34" charset="0"/>
              </a:rPr>
              <a:t>uclide</a:t>
            </a:r>
            <a:r>
              <a:rPr lang="en-US" sz="2000" dirty="0">
                <a:solidFill>
                  <a:schemeClr val="tx1"/>
                </a:solidFill>
                <a:latin typeface="Arial" panose="020B0604020202020204" pitchFamily="34" charset="0"/>
                <a:cs typeface="Arial" panose="020B0604020202020204" pitchFamily="34" charset="0"/>
              </a:rPr>
              <a:t> </a:t>
            </a:r>
            <a:r>
              <a:rPr lang="en-US" sz="2000" u="sng" dirty="0">
                <a:solidFill>
                  <a:schemeClr val="tx1"/>
                </a:solidFill>
                <a:latin typeface="Arial" panose="020B0604020202020204" pitchFamily="34" charset="0"/>
                <a:cs typeface="Arial" panose="020B0604020202020204" pitchFamily="34" charset="0"/>
              </a:rPr>
              <a:t>D</a:t>
            </a:r>
            <a:r>
              <a:rPr lang="en-US" sz="2000" dirty="0">
                <a:solidFill>
                  <a:schemeClr val="tx1"/>
                </a:solidFill>
                <a:latin typeface="Arial" panose="020B0604020202020204" pitchFamily="34" charset="0"/>
                <a:cs typeface="Arial" panose="020B0604020202020204" pitchFamily="34" charset="0"/>
              </a:rPr>
              <a:t>etectors </a:t>
            </a:r>
            <a:r>
              <a:rPr lang="en-US" sz="2000" u="sng" dirty="0">
                <a:solidFill>
                  <a:schemeClr val="tx1"/>
                </a:solidFill>
                <a:latin typeface="Arial" panose="020B0604020202020204" pitchFamily="34" charset="0"/>
                <a:cs typeface="Arial" panose="020B0604020202020204" pitchFamily="34" charset="0"/>
              </a:rPr>
              <a:t>Sim</a:t>
            </a:r>
            <a:r>
              <a:rPr lang="en-US" sz="2000" dirty="0">
                <a:solidFill>
                  <a:schemeClr val="tx1"/>
                </a:solidFill>
                <a:latin typeface="Arial" panose="020B0604020202020204" pitchFamily="34" charset="0"/>
                <a:cs typeface="Arial" panose="020B0604020202020204" pitchFamily="34" charset="0"/>
              </a:rPr>
              <a:t>ulation).  </a:t>
            </a:r>
            <a:endParaRPr lang="en-GB" sz="2000" dirty="0">
              <a:solidFill>
                <a:schemeClr val="tx1"/>
              </a:solidFill>
              <a:latin typeface="Arial" panose="020B0604020202020204" pitchFamily="34" charset="0"/>
              <a:cs typeface="Arial" panose="020B0604020202020204" pitchFamily="34" charset="0"/>
            </a:endParaRPr>
          </a:p>
          <a:p>
            <a:pPr>
              <a:spcBef>
                <a:spcPts val="800"/>
              </a:spcBef>
            </a:pPr>
            <a:endParaRPr lang="en-US" sz="2000" b="1" dirty="0">
              <a:solidFill>
                <a:schemeClr val="tx1"/>
              </a:solidFill>
              <a:latin typeface="Arial" panose="020B0604020202020204" pitchFamily="34" charset="0"/>
              <a:cs typeface="Arial" panose="020B0604020202020204" pitchFamily="34" charset="0"/>
            </a:endParaRPr>
          </a:p>
          <a:p>
            <a:pPr>
              <a:spcBef>
                <a:spcPts val="800"/>
              </a:spcBef>
            </a:pPr>
            <a:r>
              <a:rPr lang="en-US" sz="2000" b="1" dirty="0">
                <a:solidFill>
                  <a:schemeClr val="tx1"/>
                </a:solidFill>
                <a:latin typeface="Arial" panose="020B0604020202020204" pitchFamily="34" charset="0"/>
                <a:cs typeface="Arial" panose="020B0604020202020204" pitchFamily="34" charset="0"/>
              </a:rPr>
              <a:t>Specific objectives:</a:t>
            </a:r>
          </a:p>
          <a:p>
            <a:pPr marL="285744" indent="-285744">
              <a:spcBef>
                <a:spcPts val="800"/>
              </a:spcBef>
              <a:buFont typeface="Wingdings" panose="05000000000000000000" pitchFamily="2" charset="2"/>
              <a:buChar char="Ø"/>
            </a:pPr>
            <a:r>
              <a:rPr lang="en-GB" sz="2000" dirty="0">
                <a:solidFill>
                  <a:schemeClr val="tx1"/>
                </a:solidFill>
                <a:latin typeface="Arial" panose="020B0604020202020204" pitchFamily="34" charset="0"/>
                <a:cs typeface="Arial" panose="020B0604020202020204" pitchFamily="34" charset="0"/>
              </a:rPr>
              <a:t>To </a:t>
            </a:r>
            <a:r>
              <a:rPr lang="en-GB" sz="2000" b="1" dirty="0">
                <a:solidFill>
                  <a:schemeClr val="tx1"/>
                </a:solidFill>
                <a:latin typeface="Arial" panose="020B0604020202020204" pitchFamily="34" charset="0"/>
                <a:cs typeface="Arial" panose="020B0604020202020204" pitchFamily="34" charset="0"/>
              </a:rPr>
              <a:t>complete the migration </a:t>
            </a:r>
            <a:r>
              <a:rPr lang="en-GB" sz="2000" dirty="0">
                <a:solidFill>
                  <a:schemeClr val="tx1"/>
                </a:solidFill>
                <a:latin typeface="Arial" panose="020B0604020202020204" pitchFamily="34" charset="0"/>
                <a:cs typeface="Arial" panose="020B0604020202020204" pitchFamily="34" charset="0"/>
              </a:rPr>
              <a:t>of RN software tools to </a:t>
            </a:r>
            <a:r>
              <a:rPr lang="en-GB" sz="2000" b="1" dirty="0">
                <a:solidFill>
                  <a:schemeClr val="tx1"/>
                </a:solidFill>
                <a:latin typeface="Arial" panose="020B0604020202020204" pitchFamily="34" charset="0"/>
                <a:cs typeface="Arial" panose="020B0604020202020204" pitchFamily="34" charset="0"/>
              </a:rPr>
              <a:t>open source </a:t>
            </a:r>
            <a:r>
              <a:rPr lang="en-GB" sz="2000" dirty="0">
                <a:solidFill>
                  <a:schemeClr val="tx1"/>
                </a:solidFill>
                <a:latin typeface="Arial" panose="020B0604020202020204" pitchFamily="34" charset="0"/>
                <a:cs typeface="Arial" panose="020B0604020202020204" pitchFamily="34" charset="0"/>
              </a:rPr>
              <a:t>(license free). </a:t>
            </a:r>
          </a:p>
          <a:p>
            <a:pPr marL="285744" indent="-285744">
              <a:spcBef>
                <a:spcPts val="800"/>
              </a:spcBef>
              <a:buFont typeface="Wingdings" panose="05000000000000000000" pitchFamily="2" charset="2"/>
              <a:buChar char="Ø"/>
            </a:pPr>
            <a:r>
              <a:rPr lang="en-GB" sz="2000" dirty="0">
                <a:solidFill>
                  <a:schemeClr val="tx1"/>
                </a:solidFill>
                <a:latin typeface="Arial" panose="020B0604020202020204" pitchFamily="34" charset="0"/>
                <a:cs typeface="Arial" panose="020B0604020202020204" pitchFamily="34" charset="0"/>
              </a:rPr>
              <a:t>To progressively </a:t>
            </a:r>
            <a:r>
              <a:rPr lang="en-GB" sz="2000" b="1" dirty="0">
                <a:solidFill>
                  <a:schemeClr val="tx1"/>
                </a:solidFill>
                <a:latin typeface="Arial" panose="020B0604020202020204" pitchFamily="34" charset="0"/>
                <a:cs typeface="Arial" panose="020B0604020202020204" pitchFamily="34" charset="0"/>
              </a:rPr>
              <a:t>extend PTS simulation capabilities to beta-gamma</a:t>
            </a:r>
            <a:r>
              <a:rPr lang="en-GB" sz="2000" dirty="0">
                <a:solidFill>
                  <a:schemeClr val="tx1"/>
                </a:solidFill>
                <a:latin typeface="Arial" panose="020B0604020202020204" pitchFamily="34" charset="0"/>
                <a:cs typeface="Arial" panose="020B0604020202020204" pitchFamily="34" charset="0"/>
              </a:rPr>
              <a:t> coincidence-based detection technologies of IMS noble gas systems. This will include upcoming systems making use of high-resolution beta and/or gamma detectors. </a:t>
            </a:r>
          </a:p>
          <a:p>
            <a:pPr marL="285744" indent="-285744">
              <a:spcBef>
                <a:spcPts val="800"/>
              </a:spcBef>
              <a:buFont typeface="Wingdings" panose="05000000000000000000" pitchFamily="2" charset="2"/>
              <a:buChar char="Ø"/>
            </a:pPr>
            <a:r>
              <a:rPr lang="en-GB" sz="2000" dirty="0">
                <a:solidFill>
                  <a:schemeClr val="tx1"/>
                </a:solidFill>
                <a:latin typeface="Arial" panose="020B0604020202020204" pitchFamily="34" charset="0"/>
                <a:cs typeface="Arial" panose="020B0604020202020204" pitchFamily="34" charset="0"/>
              </a:rPr>
              <a:t>To further </a:t>
            </a:r>
            <a:r>
              <a:rPr lang="en-GB" sz="2000" b="1" dirty="0">
                <a:solidFill>
                  <a:schemeClr val="tx1"/>
                </a:solidFill>
                <a:latin typeface="Arial" panose="020B0604020202020204" pitchFamily="34" charset="0"/>
                <a:cs typeface="Arial" panose="020B0604020202020204" pitchFamily="34" charset="0"/>
              </a:rPr>
              <a:t>enhance the integration level </a:t>
            </a:r>
            <a:r>
              <a:rPr lang="en-GB" sz="2000" dirty="0">
                <a:solidFill>
                  <a:schemeClr val="tx1"/>
                </a:solidFill>
                <a:latin typeface="Arial" panose="020B0604020202020204" pitchFamily="34" charset="0"/>
                <a:cs typeface="Arial" panose="020B0604020202020204" pitchFamily="34" charset="0"/>
              </a:rPr>
              <a:t>into the RN processing pipeline for by reading the simulation input from DOTS and writing the output into GARDS database. </a:t>
            </a:r>
          </a:p>
          <a:p>
            <a:pPr marL="285744" indent="-285744">
              <a:spcBef>
                <a:spcPts val="800"/>
              </a:spcBef>
              <a:buFont typeface="Wingdings" panose="05000000000000000000" pitchFamily="2" charset="2"/>
              <a:buChar char="Ø"/>
            </a:pPr>
            <a:r>
              <a:rPr lang="en-GB" sz="2000" dirty="0">
                <a:solidFill>
                  <a:schemeClr val="tx1"/>
                </a:solidFill>
                <a:latin typeface="Arial" panose="020B0604020202020204" pitchFamily="34" charset="0"/>
                <a:cs typeface="Arial" panose="020B0604020202020204" pitchFamily="34" charset="0"/>
              </a:rPr>
              <a:t>GRANDSim is intended for internal use at the PTS </a:t>
            </a:r>
            <a:r>
              <a:rPr lang="en-GB" sz="2000" b="1" dirty="0">
                <a:solidFill>
                  <a:schemeClr val="tx1"/>
                </a:solidFill>
                <a:latin typeface="Arial" panose="020B0604020202020204" pitchFamily="34" charset="0"/>
                <a:cs typeface="Arial" panose="020B0604020202020204" pitchFamily="34" charset="0"/>
              </a:rPr>
              <a:t>and distribution to NDCs </a:t>
            </a:r>
            <a:r>
              <a:rPr lang="en-GB" sz="2000" dirty="0">
                <a:solidFill>
                  <a:schemeClr val="tx1"/>
                </a:solidFill>
                <a:latin typeface="Arial" panose="020B0604020202020204" pitchFamily="34" charset="0"/>
                <a:cs typeface="Arial" panose="020B0604020202020204" pitchFamily="34" charset="0"/>
              </a:rPr>
              <a:t>as part of the (</a:t>
            </a:r>
            <a:r>
              <a:rPr lang="en-GB" sz="2000" b="1" dirty="0">
                <a:solidFill>
                  <a:schemeClr val="tx1"/>
                </a:solidFill>
                <a:latin typeface="Arial" panose="020B0604020202020204" pitchFamily="34" charset="0"/>
                <a:cs typeface="Arial" panose="020B0604020202020204" pitchFamily="34" charset="0"/>
              </a:rPr>
              <a:t>license free</a:t>
            </a:r>
            <a:r>
              <a:rPr lang="en-GB" sz="2000" dirty="0">
                <a:solidFill>
                  <a:schemeClr val="tx1"/>
                </a:solidFill>
                <a:latin typeface="Arial" panose="020B0604020202020204" pitchFamily="34" charset="0"/>
                <a:cs typeface="Arial" panose="020B0604020202020204" pitchFamily="34" charset="0"/>
              </a:rPr>
              <a:t>) NDC-in-a-Box software package. </a:t>
            </a:r>
          </a:p>
          <a:p>
            <a:pPr marL="285744" indent="-285744">
              <a:spcBef>
                <a:spcPts val="800"/>
              </a:spcBef>
              <a:buFont typeface="Wingdings" panose="05000000000000000000" pitchFamily="2" charset="2"/>
              <a:buChar char="Ø"/>
            </a:pPr>
            <a:endParaRPr lang="en-GB" sz="2000" b="1"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C609AFA-40BC-2196-BFAA-404322346C0F}"/>
              </a:ext>
            </a:extLst>
          </p:cNvPr>
          <p:cNvSpPr txBox="1">
            <a:spLocks/>
          </p:cNvSpPr>
          <p:nvPr/>
        </p:nvSpPr>
        <p:spPr>
          <a:xfrm>
            <a:off x="2184131" y="142042"/>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5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7BA94E7-477B-6A75-D60A-83DE686E80CC}"/>
              </a:ext>
            </a:extLst>
          </p:cNvPr>
          <p:cNvSpPr txBox="1">
            <a:spLocks/>
          </p:cNvSpPr>
          <p:nvPr/>
        </p:nvSpPr>
        <p:spPr>
          <a:xfrm>
            <a:off x="10788401" y="5078330"/>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P3.6-560</a:t>
            </a:r>
            <a:endParaRPr lang="en-AT"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58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E5E431-1DA1-4330-AD44-141666C66625}"/>
              </a:ext>
            </a:extLst>
          </p:cNvPr>
          <p:cNvSpPr txBox="1"/>
          <p:nvPr/>
        </p:nvSpPr>
        <p:spPr>
          <a:xfrm>
            <a:off x="7123427" y="1180382"/>
            <a:ext cx="3467633" cy="452431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Out of the 80 IMS particulate stations 72 are currently in IDC operations (certified).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Three types of systems:</a:t>
            </a:r>
          </a:p>
          <a:p>
            <a:pPr marL="380990" indent="-380990">
              <a:buFontTx/>
              <a:buChar char="-"/>
            </a:pPr>
            <a:r>
              <a:rPr lang="en-US" b="1" dirty="0">
                <a:latin typeface="Arial" panose="020B0604020202020204" pitchFamily="34" charset="0"/>
                <a:cs typeface="Arial" panose="020B0604020202020204" pitchFamily="34" charset="0"/>
              </a:rPr>
              <a:t>Manual</a:t>
            </a:r>
          </a:p>
          <a:p>
            <a:pPr marL="380990" indent="-380990">
              <a:buFontTx/>
              <a:buChar char="-"/>
            </a:pPr>
            <a:endParaRPr lang="en-US" b="1" dirty="0">
              <a:latin typeface="Arial" panose="020B0604020202020204" pitchFamily="34" charset="0"/>
              <a:cs typeface="Arial" panose="020B0604020202020204" pitchFamily="34" charset="0"/>
            </a:endParaRPr>
          </a:p>
          <a:p>
            <a:pPr marL="380990" indent="-380990">
              <a:buFontTx/>
              <a:buChar char="-"/>
            </a:pPr>
            <a:endParaRPr lang="en-US" b="1" dirty="0">
              <a:latin typeface="Arial" panose="020B0604020202020204" pitchFamily="34" charset="0"/>
              <a:cs typeface="Arial" panose="020B0604020202020204" pitchFamily="34" charset="0"/>
            </a:endParaRPr>
          </a:p>
          <a:p>
            <a:pPr marL="380990" indent="-380990">
              <a:buFontTx/>
              <a:buChar char="-"/>
            </a:pPr>
            <a:endParaRPr lang="en-US" b="1" dirty="0">
              <a:latin typeface="Arial" panose="020B0604020202020204" pitchFamily="34" charset="0"/>
              <a:cs typeface="Arial" panose="020B0604020202020204" pitchFamily="34" charset="0"/>
            </a:endParaRPr>
          </a:p>
          <a:p>
            <a:pPr marL="380990" indent="-380990">
              <a:buFontTx/>
              <a:buChar char="-"/>
            </a:pPr>
            <a:endParaRPr lang="en-US" b="1" dirty="0">
              <a:latin typeface="Arial" panose="020B0604020202020204" pitchFamily="34" charset="0"/>
              <a:cs typeface="Arial" panose="020B0604020202020204" pitchFamily="34" charset="0"/>
            </a:endParaRPr>
          </a:p>
          <a:p>
            <a:pPr marL="380990" indent="-380990">
              <a:buFontTx/>
              <a:buChar char="-"/>
            </a:pPr>
            <a:r>
              <a:rPr lang="en-US" b="1" dirty="0">
                <a:latin typeface="Arial" panose="020B0604020202020204" pitchFamily="34" charset="0"/>
                <a:cs typeface="Arial" panose="020B0604020202020204" pitchFamily="34" charset="0"/>
              </a:rPr>
              <a:t>RASA</a:t>
            </a:r>
          </a:p>
          <a:p>
            <a:pPr marL="380990" indent="-380990">
              <a:buFontTx/>
              <a:buChar char="-"/>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380990" indent="-380990">
              <a:buFontTx/>
              <a:buChar char="-"/>
            </a:pPr>
            <a:endParaRPr lang="en-US" b="1" dirty="0">
              <a:latin typeface="Arial" panose="020B0604020202020204" pitchFamily="34" charset="0"/>
              <a:cs typeface="Arial" panose="020B0604020202020204" pitchFamily="34" charset="0"/>
            </a:endParaRPr>
          </a:p>
          <a:p>
            <a:pPr marL="380990" indent="-380990">
              <a:buFontTx/>
              <a:buChar char="-"/>
            </a:pPr>
            <a:r>
              <a:rPr lang="en-US" b="1" dirty="0">
                <a:latin typeface="Arial" panose="020B0604020202020204" pitchFamily="34" charset="0"/>
                <a:cs typeface="Arial" panose="020B0604020202020204" pitchFamily="34" charset="0"/>
              </a:rPr>
              <a:t>Cinderella (ARAME)</a:t>
            </a:r>
            <a:endParaRPr lang="en-GB"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DCEB335-A98C-4AE9-B36C-0AE60EBAD52B}"/>
              </a:ext>
            </a:extLst>
          </p:cNvPr>
          <p:cNvSpPr txBox="1"/>
          <p:nvPr/>
        </p:nvSpPr>
        <p:spPr>
          <a:xfrm>
            <a:off x="2818375" y="233688"/>
            <a:ext cx="9224716" cy="369332"/>
          </a:xfrm>
          <a:prstGeom prst="rect">
            <a:avLst/>
          </a:prstGeom>
          <a:noFill/>
        </p:spPr>
        <p:txBody>
          <a:bodyPr wrap="square" rtlCol="0">
            <a:spAutoFit/>
          </a:bodyPr>
          <a:lstStyle/>
          <a:p>
            <a:pPr marL="237061" algn="ctr"/>
            <a:r>
              <a:rPr lang="en-US" dirty="0">
                <a:solidFill>
                  <a:schemeClr val="bg1"/>
                </a:solidFill>
                <a:latin typeface="Arial" panose="020B0604020202020204" pitchFamily="34" charset="0"/>
                <a:cs typeface="Arial" panose="020B0604020202020204" pitchFamily="34" charset="0"/>
              </a:rPr>
              <a:t>Methods/data: </a:t>
            </a:r>
            <a:r>
              <a:rPr lang="en-US" i="1" dirty="0">
                <a:solidFill>
                  <a:schemeClr val="bg1"/>
                </a:solidFill>
                <a:latin typeface="Arial" panose="020B0604020202020204" pitchFamily="34" charset="0"/>
                <a:cs typeface="Arial" panose="020B0604020202020204" pitchFamily="34" charset="0"/>
              </a:rPr>
              <a:t>IMS particulate stations</a:t>
            </a:r>
            <a:endParaRPr lang="en-GB" i="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E430A29-A5F6-4C4A-9CC4-05C0814FB5F5}"/>
              </a:ext>
            </a:extLst>
          </p:cNvPr>
          <p:cNvPicPr>
            <a:picLocks noChangeAspect="1"/>
          </p:cNvPicPr>
          <p:nvPr/>
        </p:nvPicPr>
        <p:blipFill>
          <a:blip r:embed="rId2"/>
          <a:stretch>
            <a:fillRect/>
          </a:stretch>
        </p:blipFill>
        <p:spPr>
          <a:xfrm>
            <a:off x="-1" y="1076851"/>
            <a:ext cx="6782541" cy="5784331"/>
          </a:xfrm>
          <a:prstGeom prst="rect">
            <a:avLst/>
          </a:prstGeom>
        </p:spPr>
      </p:pic>
      <p:pic>
        <p:nvPicPr>
          <p:cNvPr id="3" name="Picture 2">
            <a:extLst>
              <a:ext uri="{FF2B5EF4-FFF2-40B4-BE49-F238E27FC236}">
                <a16:creationId xmlns:a16="http://schemas.microsoft.com/office/drawing/2014/main" id="{48C094CE-0CE0-4860-7234-ECEE0CF68241}"/>
              </a:ext>
            </a:extLst>
          </p:cNvPr>
          <p:cNvPicPr>
            <a:picLocks noChangeAspect="1"/>
          </p:cNvPicPr>
          <p:nvPr/>
        </p:nvPicPr>
        <p:blipFill>
          <a:blip r:embed="rId3"/>
          <a:stretch>
            <a:fillRect/>
          </a:stretch>
        </p:blipFill>
        <p:spPr>
          <a:xfrm>
            <a:off x="7454745" y="2907566"/>
            <a:ext cx="1325553" cy="1004560"/>
          </a:xfrm>
          <a:prstGeom prst="ellipse">
            <a:avLst/>
          </a:prstGeom>
          <a:ln>
            <a:noFill/>
          </a:ln>
          <a:effectLst>
            <a:softEdge rad="112500"/>
          </a:effectLst>
        </p:spPr>
      </p:pic>
      <p:pic>
        <p:nvPicPr>
          <p:cNvPr id="7" name="Picture 6">
            <a:extLst>
              <a:ext uri="{FF2B5EF4-FFF2-40B4-BE49-F238E27FC236}">
                <a16:creationId xmlns:a16="http://schemas.microsoft.com/office/drawing/2014/main" id="{8A1DFE32-4694-8E18-AFC8-30802FEBD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9261" y="3028211"/>
            <a:ext cx="1046018" cy="754239"/>
          </a:xfrm>
          <a:prstGeom prst="rect">
            <a:avLst/>
          </a:prstGeom>
        </p:spPr>
      </p:pic>
      <p:pic>
        <p:nvPicPr>
          <p:cNvPr id="8" name="Picture 7">
            <a:extLst>
              <a:ext uri="{FF2B5EF4-FFF2-40B4-BE49-F238E27FC236}">
                <a16:creationId xmlns:a16="http://schemas.microsoft.com/office/drawing/2014/main" id="{878D58FB-2DC0-829D-4480-557F14C373E5}"/>
              </a:ext>
            </a:extLst>
          </p:cNvPr>
          <p:cNvPicPr>
            <a:picLocks noChangeAspect="1"/>
          </p:cNvPicPr>
          <p:nvPr/>
        </p:nvPicPr>
        <p:blipFill>
          <a:blip r:embed="rId5"/>
          <a:stretch>
            <a:fillRect/>
          </a:stretch>
        </p:blipFill>
        <p:spPr>
          <a:xfrm>
            <a:off x="7503890" y="4185185"/>
            <a:ext cx="1213295" cy="933572"/>
          </a:xfrm>
          <a:prstGeom prst="ellipse">
            <a:avLst/>
          </a:prstGeom>
          <a:ln>
            <a:noFill/>
          </a:ln>
          <a:effectLst>
            <a:softEdge rad="112500"/>
          </a:effectLst>
        </p:spPr>
      </p:pic>
      <p:pic>
        <p:nvPicPr>
          <p:cNvPr id="9" name="Picture 8">
            <a:extLst>
              <a:ext uri="{FF2B5EF4-FFF2-40B4-BE49-F238E27FC236}">
                <a16:creationId xmlns:a16="http://schemas.microsoft.com/office/drawing/2014/main" id="{AF8C5945-332E-0CF4-2931-8BD0987445B3}"/>
              </a:ext>
            </a:extLst>
          </p:cNvPr>
          <p:cNvPicPr>
            <a:picLocks noChangeAspect="1"/>
          </p:cNvPicPr>
          <p:nvPr/>
        </p:nvPicPr>
        <p:blipFill>
          <a:blip r:embed="rId6"/>
          <a:stretch>
            <a:fillRect/>
          </a:stretch>
        </p:blipFill>
        <p:spPr>
          <a:xfrm>
            <a:off x="8917913" y="4142738"/>
            <a:ext cx="1036972" cy="778054"/>
          </a:xfrm>
          <a:prstGeom prst="rect">
            <a:avLst/>
          </a:prstGeom>
        </p:spPr>
      </p:pic>
      <p:pic>
        <p:nvPicPr>
          <p:cNvPr id="10" name="Picture 9">
            <a:extLst>
              <a:ext uri="{FF2B5EF4-FFF2-40B4-BE49-F238E27FC236}">
                <a16:creationId xmlns:a16="http://schemas.microsoft.com/office/drawing/2014/main" id="{430A7C25-4E12-53C3-A004-E2500B9C99BC}"/>
              </a:ext>
            </a:extLst>
          </p:cNvPr>
          <p:cNvPicPr>
            <a:picLocks noChangeAspect="1"/>
          </p:cNvPicPr>
          <p:nvPr/>
        </p:nvPicPr>
        <p:blipFill>
          <a:blip r:embed="rId7"/>
          <a:stretch>
            <a:fillRect/>
          </a:stretch>
        </p:blipFill>
        <p:spPr>
          <a:xfrm>
            <a:off x="7609178" y="5652350"/>
            <a:ext cx="1204885" cy="1078388"/>
          </a:xfrm>
          <a:prstGeom prst="ellipse">
            <a:avLst/>
          </a:prstGeom>
          <a:ln>
            <a:noFill/>
          </a:ln>
          <a:effectLst>
            <a:softEdge rad="112500"/>
          </a:effectLst>
        </p:spPr>
      </p:pic>
      <p:pic>
        <p:nvPicPr>
          <p:cNvPr id="11" name="Picture 10">
            <a:extLst>
              <a:ext uri="{FF2B5EF4-FFF2-40B4-BE49-F238E27FC236}">
                <a16:creationId xmlns:a16="http://schemas.microsoft.com/office/drawing/2014/main" id="{1E54263A-7C98-A53A-3AC6-AD82A580BE3B}"/>
              </a:ext>
            </a:extLst>
          </p:cNvPr>
          <p:cNvPicPr>
            <a:picLocks noChangeAspect="1"/>
          </p:cNvPicPr>
          <p:nvPr/>
        </p:nvPicPr>
        <p:blipFill>
          <a:blip r:embed="rId8"/>
          <a:stretch>
            <a:fillRect/>
          </a:stretch>
        </p:blipFill>
        <p:spPr>
          <a:xfrm>
            <a:off x="8972769" y="5729848"/>
            <a:ext cx="1057352" cy="792024"/>
          </a:xfrm>
          <a:prstGeom prst="rect">
            <a:avLst/>
          </a:prstGeom>
        </p:spPr>
      </p:pic>
      <p:sp>
        <p:nvSpPr>
          <p:cNvPr id="12" name="Title 1">
            <a:extLst>
              <a:ext uri="{FF2B5EF4-FFF2-40B4-BE49-F238E27FC236}">
                <a16:creationId xmlns:a16="http://schemas.microsoft.com/office/drawing/2014/main" id="{02730E56-74A1-2D52-6191-7E48F233EFE9}"/>
              </a:ext>
            </a:extLst>
          </p:cNvPr>
          <p:cNvSpPr txBox="1">
            <a:spLocks/>
          </p:cNvSpPr>
          <p:nvPr/>
        </p:nvSpPr>
        <p:spPr>
          <a:xfrm>
            <a:off x="10788401" y="5078330"/>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P3.6-560</a:t>
            </a:r>
            <a:endParaRPr lang="en-AT"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96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22AC67-8933-456F-907C-A93B00709424}"/>
              </a:ext>
            </a:extLst>
          </p:cNvPr>
          <p:cNvSpPr>
            <a:spLocks noGrp="1"/>
          </p:cNvSpPr>
          <p:nvPr>
            <p:ph type="sldNum" sz="quarter" idx="12"/>
          </p:nvPr>
        </p:nvSpPr>
        <p:spPr/>
        <p:txBody>
          <a:bodyPr/>
          <a:lstStyle/>
          <a:p>
            <a:fld id="{08A559BF-FDE3-43E9-A2A9-8C23E941D6BB}" type="slidenum">
              <a:rPr lang="en-US" smtClean="0"/>
              <a:t>5</a:t>
            </a:fld>
            <a:endParaRPr lang="en-US"/>
          </a:p>
        </p:txBody>
      </p:sp>
      <p:sp>
        <p:nvSpPr>
          <p:cNvPr id="4" name="TextBox 3">
            <a:extLst>
              <a:ext uri="{FF2B5EF4-FFF2-40B4-BE49-F238E27FC236}">
                <a16:creationId xmlns:a16="http://schemas.microsoft.com/office/drawing/2014/main" id="{BB976EE5-C422-4AA8-9450-1D823B6050C0}"/>
              </a:ext>
            </a:extLst>
          </p:cNvPr>
          <p:cNvSpPr txBox="1"/>
          <p:nvPr/>
        </p:nvSpPr>
        <p:spPr>
          <a:xfrm>
            <a:off x="2718365" y="234909"/>
            <a:ext cx="9315592" cy="400110"/>
          </a:xfrm>
          <a:prstGeom prst="rect">
            <a:avLst/>
          </a:prstGeom>
          <a:noFill/>
        </p:spPr>
        <p:txBody>
          <a:bodyPr wrap="square" rtlCol="0">
            <a:spAutoFit/>
          </a:bodyPr>
          <a:lstStyle/>
          <a:p>
            <a:pPr marL="237061" algn="ctr"/>
            <a:r>
              <a:rPr lang="en-US" sz="2000" dirty="0">
                <a:solidFill>
                  <a:schemeClr val="bg1"/>
                </a:solidFill>
                <a:latin typeface="Arial" panose="020B0604020202020204" pitchFamily="34" charset="0"/>
                <a:cs typeface="Arial" panose="020B0604020202020204" pitchFamily="34" charset="0"/>
              </a:rPr>
              <a:t>Methods/data: </a:t>
            </a:r>
            <a:r>
              <a:rPr lang="en-US" sz="2000" i="1" dirty="0">
                <a:solidFill>
                  <a:schemeClr val="bg1"/>
                </a:solidFill>
                <a:latin typeface="Arial" panose="020B0604020202020204" pitchFamily="34" charset="0"/>
                <a:cs typeface="Arial" panose="020B0604020202020204" pitchFamily="34" charset="0"/>
              </a:rPr>
              <a:t>input parameters</a:t>
            </a:r>
            <a:endParaRPr lang="en-GB" sz="2000" i="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6673A90-66C6-4B7C-AF56-3B21F96BD306}"/>
              </a:ext>
            </a:extLst>
          </p:cNvPr>
          <p:cNvPicPr>
            <a:picLocks noChangeAspect="1"/>
          </p:cNvPicPr>
          <p:nvPr/>
        </p:nvPicPr>
        <p:blipFill>
          <a:blip r:embed="rId2"/>
          <a:stretch>
            <a:fillRect/>
          </a:stretch>
        </p:blipFill>
        <p:spPr>
          <a:xfrm>
            <a:off x="6190727" y="1205590"/>
            <a:ext cx="2071584" cy="3018431"/>
          </a:xfrm>
          <a:prstGeom prst="rect">
            <a:avLst/>
          </a:prstGeom>
        </p:spPr>
      </p:pic>
      <p:pic>
        <p:nvPicPr>
          <p:cNvPr id="8" name="Picture 7">
            <a:extLst>
              <a:ext uri="{FF2B5EF4-FFF2-40B4-BE49-F238E27FC236}">
                <a16:creationId xmlns:a16="http://schemas.microsoft.com/office/drawing/2014/main" id="{CDBDFF5A-36D5-486A-9030-583D7C459EA3}"/>
              </a:ext>
            </a:extLst>
          </p:cNvPr>
          <p:cNvPicPr>
            <a:picLocks noChangeAspect="1"/>
          </p:cNvPicPr>
          <p:nvPr/>
        </p:nvPicPr>
        <p:blipFill>
          <a:blip r:embed="rId3"/>
          <a:stretch>
            <a:fillRect/>
          </a:stretch>
        </p:blipFill>
        <p:spPr>
          <a:xfrm>
            <a:off x="7382378" y="4177548"/>
            <a:ext cx="2136848" cy="2708733"/>
          </a:xfrm>
          <a:prstGeom prst="rect">
            <a:avLst/>
          </a:prstGeom>
        </p:spPr>
      </p:pic>
      <p:pic>
        <p:nvPicPr>
          <p:cNvPr id="13" name="Picture 12">
            <a:extLst>
              <a:ext uri="{FF2B5EF4-FFF2-40B4-BE49-F238E27FC236}">
                <a16:creationId xmlns:a16="http://schemas.microsoft.com/office/drawing/2014/main" id="{316EED20-8C4D-B4C9-7C42-4E00939CF4BB}"/>
              </a:ext>
            </a:extLst>
          </p:cNvPr>
          <p:cNvPicPr>
            <a:picLocks noChangeAspect="1"/>
          </p:cNvPicPr>
          <p:nvPr/>
        </p:nvPicPr>
        <p:blipFill>
          <a:blip r:embed="rId4"/>
          <a:stretch>
            <a:fillRect/>
          </a:stretch>
        </p:blipFill>
        <p:spPr>
          <a:xfrm>
            <a:off x="8450802" y="1232087"/>
            <a:ext cx="2153265" cy="2890684"/>
          </a:xfrm>
          <a:prstGeom prst="rect">
            <a:avLst/>
          </a:prstGeom>
        </p:spPr>
      </p:pic>
      <p:pic>
        <p:nvPicPr>
          <p:cNvPr id="6" name="Picture 5">
            <a:extLst>
              <a:ext uri="{FF2B5EF4-FFF2-40B4-BE49-F238E27FC236}">
                <a16:creationId xmlns:a16="http://schemas.microsoft.com/office/drawing/2014/main" id="{875471DB-6D15-01D7-CABE-A82A6CC72D2B}"/>
              </a:ext>
            </a:extLst>
          </p:cNvPr>
          <p:cNvPicPr>
            <a:picLocks noChangeAspect="1"/>
          </p:cNvPicPr>
          <p:nvPr/>
        </p:nvPicPr>
        <p:blipFill>
          <a:blip r:embed="rId5"/>
          <a:stretch>
            <a:fillRect/>
          </a:stretch>
        </p:blipFill>
        <p:spPr>
          <a:xfrm>
            <a:off x="2859726" y="4520117"/>
            <a:ext cx="3010488" cy="2201196"/>
          </a:xfrm>
          <a:prstGeom prst="rect">
            <a:avLst/>
          </a:prstGeom>
        </p:spPr>
      </p:pic>
      <p:pic>
        <p:nvPicPr>
          <p:cNvPr id="7" name="Picture 6">
            <a:extLst>
              <a:ext uri="{FF2B5EF4-FFF2-40B4-BE49-F238E27FC236}">
                <a16:creationId xmlns:a16="http://schemas.microsoft.com/office/drawing/2014/main" id="{A7ADF980-81DE-2132-036A-D0DBBDD4569C}"/>
              </a:ext>
            </a:extLst>
          </p:cNvPr>
          <p:cNvPicPr>
            <a:picLocks noChangeAspect="1"/>
          </p:cNvPicPr>
          <p:nvPr/>
        </p:nvPicPr>
        <p:blipFill>
          <a:blip r:embed="rId6"/>
          <a:stretch>
            <a:fillRect/>
          </a:stretch>
        </p:blipFill>
        <p:spPr>
          <a:xfrm>
            <a:off x="0" y="1545998"/>
            <a:ext cx="2918441" cy="2557734"/>
          </a:xfrm>
          <a:prstGeom prst="rect">
            <a:avLst/>
          </a:prstGeom>
        </p:spPr>
      </p:pic>
      <p:pic>
        <p:nvPicPr>
          <p:cNvPr id="9" name="Picture 8">
            <a:extLst>
              <a:ext uri="{FF2B5EF4-FFF2-40B4-BE49-F238E27FC236}">
                <a16:creationId xmlns:a16="http://schemas.microsoft.com/office/drawing/2014/main" id="{49EA626D-6F2E-B7E9-C351-57F19D761D5E}"/>
              </a:ext>
            </a:extLst>
          </p:cNvPr>
          <p:cNvPicPr>
            <a:picLocks noChangeAspect="1"/>
          </p:cNvPicPr>
          <p:nvPr/>
        </p:nvPicPr>
        <p:blipFill>
          <a:blip r:embed="rId7"/>
          <a:stretch>
            <a:fillRect/>
          </a:stretch>
        </p:blipFill>
        <p:spPr>
          <a:xfrm>
            <a:off x="0" y="4543349"/>
            <a:ext cx="2971093" cy="1932867"/>
          </a:xfrm>
          <a:prstGeom prst="rect">
            <a:avLst/>
          </a:prstGeom>
        </p:spPr>
      </p:pic>
      <p:sp>
        <p:nvSpPr>
          <p:cNvPr id="10" name="TextBox 9">
            <a:extLst>
              <a:ext uri="{FF2B5EF4-FFF2-40B4-BE49-F238E27FC236}">
                <a16:creationId xmlns:a16="http://schemas.microsoft.com/office/drawing/2014/main" id="{CE2FEC4C-55DB-6406-6F08-21E22DF9572A}"/>
              </a:ext>
            </a:extLst>
          </p:cNvPr>
          <p:cNvSpPr txBox="1"/>
          <p:nvPr/>
        </p:nvSpPr>
        <p:spPr>
          <a:xfrm>
            <a:off x="3403076" y="4138368"/>
            <a:ext cx="2007909" cy="261610"/>
          </a:xfrm>
          <a:prstGeom prst="rect">
            <a:avLst/>
          </a:prstGeom>
          <a:noFill/>
        </p:spPr>
        <p:txBody>
          <a:bodyPr wrap="square" rtlCol="0">
            <a:spAutoFit/>
          </a:bodyPr>
          <a:lstStyle/>
          <a:p>
            <a:pPr algn="ctr"/>
            <a:r>
              <a:rPr lang="en-US" sz="1100" b="1" dirty="0">
                <a:solidFill>
                  <a:srgbClr val="0070C0"/>
                </a:solidFill>
                <a:latin typeface="Century Gothic" panose="020B0502020202020204" pitchFamily="34" charset="0"/>
              </a:rPr>
              <a:t>Shielding</a:t>
            </a:r>
            <a:endParaRPr lang="en-GB" sz="1100" b="1" dirty="0">
              <a:solidFill>
                <a:srgbClr val="0070C0"/>
              </a:solidFill>
              <a:latin typeface="Century Gothic" panose="020B0502020202020204" pitchFamily="34" charset="0"/>
            </a:endParaRPr>
          </a:p>
        </p:txBody>
      </p:sp>
      <p:sp>
        <p:nvSpPr>
          <p:cNvPr id="11" name="TextBox 10">
            <a:extLst>
              <a:ext uri="{FF2B5EF4-FFF2-40B4-BE49-F238E27FC236}">
                <a16:creationId xmlns:a16="http://schemas.microsoft.com/office/drawing/2014/main" id="{B36C4DE2-8086-D9B4-9410-31966ABDA16B}"/>
              </a:ext>
            </a:extLst>
          </p:cNvPr>
          <p:cNvSpPr txBox="1"/>
          <p:nvPr/>
        </p:nvSpPr>
        <p:spPr>
          <a:xfrm>
            <a:off x="482338" y="4290766"/>
            <a:ext cx="2007909" cy="261610"/>
          </a:xfrm>
          <a:prstGeom prst="rect">
            <a:avLst/>
          </a:prstGeom>
          <a:noFill/>
        </p:spPr>
        <p:txBody>
          <a:bodyPr wrap="square" rtlCol="0">
            <a:spAutoFit/>
          </a:bodyPr>
          <a:lstStyle/>
          <a:p>
            <a:r>
              <a:rPr lang="en-US" sz="1100" b="1" dirty="0">
                <a:solidFill>
                  <a:srgbClr val="0070C0"/>
                </a:solidFill>
                <a:latin typeface="Century Gothic" panose="020B0502020202020204" pitchFamily="34" charset="0"/>
              </a:rPr>
              <a:t>Planar (</a:t>
            </a:r>
            <a:r>
              <a:rPr lang="en-US" sz="1100" b="1" dirty="0" err="1">
                <a:solidFill>
                  <a:srgbClr val="0070C0"/>
                </a:solidFill>
                <a:latin typeface="Century Gothic" panose="020B0502020202020204" pitchFamily="34" charset="0"/>
              </a:rPr>
              <a:t>BEGe</a:t>
            </a:r>
            <a:r>
              <a:rPr lang="en-US" sz="1100" b="1" dirty="0">
                <a:solidFill>
                  <a:srgbClr val="0070C0"/>
                </a:solidFill>
                <a:latin typeface="Century Gothic" panose="020B0502020202020204" pitchFamily="34" charset="0"/>
              </a:rPr>
              <a:t>) detector</a:t>
            </a:r>
            <a:endParaRPr lang="en-GB" sz="1100" b="1" dirty="0">
              <a:solidFill>
                <a:srgbClr val="0070C0"/>
              </a:solidFill>
              <a:latin typeface="Century Gothic" panose="020B0502020202020204" pitchFamily="34" charset="0"/>
            </a:endParaRPr>
          </a:p>
        </p:txBody>
      </p:sp>
      <p:sp>
        <p:nvSpPr>
          <p:cNvPr id="12" name="TextBox 11">
            <a:extLst>
              <a:ext uri="{FF2B5EF4-FFF2-40B4-BE49-F238E27FC236}">
                <a16:creationId xmlns:a16="http://schemas.microsoft.com/office/drawing/2014/main" id="{7D4FD015-E270-075F-F5D6-1BC74363D653}"/>
              </a:ext>
            </a:extLst>
          </p:cNvPr>
          <p:cNvSpPr txBox="1"/>
          <p:nvPr/>
        </p:nvSpPr>
        <p:spPr>
          <a:xfrm>
            <a:off x="501191" y="1255335"/>
            <a:ext cx="2007909" cy="261610"/>
          </a:xfrm>
          <a:prstGeom prst="rect">
            <a:avLst/>
          </a:prstGeom>
          <a:noFill/>
        </p:spPr>
        <p:txBody>
          <a:bodyPr wrap="square" rtlCol="0">
            <a:spAutoFit/>
          </a:bodyPr>
          <a:lstStyle/>
          <a:p>
            <a:pPr algn="ctr"/>
            <a:r>
              <a:rPr lang="en-US" sz="1100" b="1" dirty="0">
                <a:solidFill>
                  <a:srgbClr val="0070C0"/>
                </a:solidFill>
                <a:latin typeface="Century Gothic" panose="020B0502020202020204" pitchFamily="34" charset="0"/>
              </a:rPr>
              <a:t>Coaxial HPGe detector</a:t>
            </a:r>
            <a:endParaRPr lang="en-GB" sz="1100" b="1" dirty="0">
              <a:solidFill>
                <a:srgbClr val="0070C0"/>
              </a:solidFill>
              <a:latin typeface="Century Gothic" panose="020B0502020202020204" pitchFamily="34" charset="0"/>
            </a:endParaRPr>
          </a:p>
        </p:txBody>
      </p:sp>
      <p:sp>
        <p:nvSpPr>
          <p:cNvPr id="15" name="TextBox 14">
            <a:extLst>
              <a:ext uri="{FF2B5EF4-FFF2-40B4-BE49-F238E27FC236}">
                <a16:creationId xmlns:a16="http://schemas.microsoft.com/office/drawing/2014/main" id="{E3213A23-9FFD-3525-8DFE-F56256A42DEE}"/>
              </a:ext>
            </a:extLst>
          </p:cNvPr>
          <p:cNvSpPr txBox="1"/>
          <p:nvPr/>
        </p:nvSpPr>
        <p:spPr>
          <a:xfrm rot="16200000">
            <a:off x="5430967" y="1623497"/>
            <a:ext cx="5653827" cy="4739759"/>
          </a:xfrm>
          <a:prstGeom prst="rect">
            <a:avLst/>
          </a:prstGeom>
          <a:noFill/>
          <a:ln>
            <a:solidFill>
              <a:schemeClr val="accent1"/>
            </a:solidFill>
            <a:prstDash val="dash"/>
          </a:ln>
        </p:spPr>
        <p:txBody>
          <a:bodyPr wrap="square" rtlCol="0">
            <a:spAutoFit/>
          </a:bodyPr>
          <a:lstStyle/>
          <a:p>
            <a:pPr algn="ctr"/>
            <a:r>
              <a:rPr lang="en-US" sz="1400" dirty="0">
                <a:solidFill>
                  <a:srgbClr val="0070C0"/>
                </a:solidFill>
                <a:latin typeface="Arial" panose="020B0604020202020204" pitchFamily="34" charset="0"/>
                <a:cs typeface="Arial" panose="020B0604020202020204" pitchFamily="34" charset="0"/>
              </a:rPr>
              <a:t>Sample geometries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GB" dirty="0"/>
          </a:p>
        </p:txBody>
      </p:sp>
      <p:pic>
        <p:nvPicPr>
          <p:cNvPr id="16" name="Picture 15">
            <a:extLst>
              <a:ext uri="{FF2B5EF4-FFF2-40B4-BE49-F238E27FC236}">
                <a16:creationId xmlns:a16="http://schemas.microsoft.com/office/drawing/2014/main" id="{6E340087-FD49-ED62-A1DF-835353361CA4}"/>
              </a:ext>
            </a:extLst>
          </p:cNvPr>
          <p:cNvPicPr>
            <a:picLocks noChangeAspect="1"/>
          </p:cNvPicPr>
          <p:nvPr/>
        </p:nvPicPr>
        <p:blipFill>
          <a:blip r:embed="rId2"/>
          <a:stretch>
            <a:fillRect/>
          </a:stretch>
        </p:blipFill>
        <p:spPr>
          <a:xfrm>
            <a:off x="6190727" y="1186736"/>
            <a:ext cx="2071584" cy="3018431"/>
          </a:xfrm>
          <a:prstGeom prst="rect">
            <a:avLst/>
          </a:prstGeom>
        </p:spPr>
      </p:pic>
      <p:pic>
        <p:nvPicPr>
          <p:cNvPr id="17" name="Picture 16">
            <a:extLst>
              <a:ext uri="{FF2B5EF4-FFF2-40B4-BE49-F238E27FC236}">
                <a16:creationId xmlns:a16="http://schemas.microsoft.com/office/drawing/2014/main" id="{BADDBB15-9E1D-841E-A472-3E8FAE7E0C8F}"/>
              </a:ext>
            </a:extLst>
          </p:cNvPr>
          <p:cNvPicPr>
            <a:picLocks noChangeAspect="1"/>
          </p:cNvPicPr>
          <p:nvPr/>
        </p:nvPicPr>
        <p:blipFill>
          <a:blip r:embed="rId3"/>
          <a:stretch>
            <a:fillRect/>
          </a:stretch>
        </p:blipFill>
        <p:spPr>
          <a:xfrm>
            <a:off x="7382378" y="4111559"/>
            <a:ext cx="2136848" cy="2708733"/>
          </a:xfrm>
          <a:prstGeom prst="rect">
            <a:avLst/>
          </a:prstGeom>
        </p:spPr>
      </p:pic>
      <p:pic>
        <p:nvPicPr>
          <p:cNvPr id="18" name="Picture 17">
            <a:extLst>
              <a:ext uri="{FF2B5EF4-FFF2-40B4-BE49-F238E27FC236}">
                <a16:creationId xmlns:a16="http://schemas.microsoft.com/office/drawing/2014/main" id="{6167DAD2-3F71-AAA6-C92D-277D097FB823}"/>
              </a:ext>
            </a:extLst>
          </p:cNvPr>
          <p:cNvPicPr>
            <a:picLocks noChangeAspect="1"/>
          </p:cNvPicPr>
          <p:nvPr/>
        </p:nvPicPr>
        <p:blipFill>
          <a:blip r:embed="rId4"/>
          <a:stretch>
            <a:fillRect/>
          </a:stretch>
        </p:blipFill>
        <p:spPr>
          <a:xfrm>
            <a:off x="8450802" y="1213233"/>
            <a:ext cx="2153265" cy="2890684"/>
          </a:xfrm>
          <a:prstGeom prst="rect">
            <a:avLst/>
          </a:prstGeom>
        </p:spPr>
      </p:pic>
      <p:sp>
        <p:nvSpPr>
          <p:cNvPr id="19" name="Title 1">
            <a:extLst>
              <a:ext uri="{FF2B5EF4-FFF2-40B4-BE49-F238E27FC236}">
                <a16:creationId xmlns:a16="http://schemas.microsoft.com/office/drawing/2014/main" id="{0232338A-C59B-691D-3D2A-24A425012BB8}"/>
              </a:ext>
            </a:extLst>
          </p:cNvPr>
          <p:cNvSpPr txBox="1">
            <a:spLocks/>
          </p:cNvSpPr>
          <p:nvPr/>
        </p:nvSpPr>
        <p:spPr>
          <a:xfrm>
            <a:off x="10788401" y="5078330"/>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P3.6-560</a:t>
            </a:r>
            <a:endParaRPr lang="en-AT"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70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6</a:t>
            </a:fld>
            <a:endParaRPr lang="en-US" altLang="en-US"/>
          </a:p>
        </p:txBody>
      </p:sp>
      <p:sp>
        <p:nvSpPr>
          <p:cNvPr id="5" name="Rectangle 4"/>
          <p:cNvSpPr/>
          <p:nvPr/>
        </p:nvSpPr>
        <p:spPr>
          <a:xfrm>
            <a:off x="115921" y="1373638"/>
            <a:ext cx="4644615" cy="5386090"/>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(a) Database mode: </a:t>
            </a:r>
          </a:p>
          <a:p>
            <a:pPr marL="952476" lvl="1" indent="-342891">
              <a:spcBef>
                <a:spcPts val="600"/>
              </a:spcBef>
              <a:buFont typeface="Courier New" panose="02070309020205020404" pitchFamily="49" charset="0"/>
              <a:buChar char="o"/>
            </a:pPr>
            <a:r>
              <a:rPr lang="en-GB" sz="1600" b="1" dirty="0">
                <a:solidFill>
                  <a:schemeClr val="tx1"/>
                </a:solidFill>
                <a:latin typeface="Arial" panose="020B0604020202020204" pitchFamily="34" charset="0"/>
                <a:cs typeface="Arial" panose="020B0604020202020204" pitchFamily="34" charset="0"/>
              </a:rPr>
              <a:t>Input</a:t>
            </a:r>
            <a:r>
              <a:rPr lang="en-GB" sz="1600" dirty="0">
                <a:solidFill>
                  <a:schemeClr val="tx1"/>
                </a:solidFill>
                <a:latin typeface="Arial" panose="020B0604020202020204" pitchFamily="34" charset="0"/>
                <a:cs typeface="Arial" panose="020B0604020202020204" pitchFamily="34" charset="0"/>
              </a:rPr>
              <a:t> setup parameters (detector, sample, shielding) </a:t>
            </a:r>
            <a:r>
              <a:rPr lang="en-GB" sz="1600" b="1" dirty="0">
                <a:solidFill>
                  <a:schemeClr val="tx1"/>
                </a:solidFill>
                <a:latin typeface="Arial" panose="020B0604020202020204" pitchFamily="34" charset="0"/>
                <a:cs typeface="Arial" panose="020B0604020202020204" pitchFamily="34" charset="0"/>
              </a:rPr>
              <a:t>from DOTS </a:t>
            </a:r>
            <a:r>
              <a:rPr lang="en-GB" sz="1600" dirty="0">
                <a:solidFill>
                  <a:schemeClr val="tx1"/>
                </a:solidFill>
                <a:latin typeface="Arial" panose="020B0604020202020204" pitchFamily="34" charset="0"/>
                <a:cs typeface="Arial" panose="020B0604020202020204" pitchFamily="34" charset="0"/>
              </a:rPr>
              <a:t>(Database Of the Technical Secretariat) database.</a:t>
            </a:r>
          </a:p>
          <a:p>
            <a:pPr marL="952476" lvl="1" indent="-342891">
              <a:spcBef>
                <a:spcPts val="600"/>
              </a:spcBef>
              <a:buFont typeface="Courier New" panose="02070309020205020404" pitchFamily="49" charset="0"/>
              <a:buChar char="o"/>
            </a:pPr>
            <a:r>
              <a:rPr lang="en-US" sz="1600" b="1" dirty="0">
                <a:solidFill>
                  <a:schemeClr val="tx1"/>
                </a:solidFill>
                <a:latin typeface="Arial" panose="020B0604020202020204" pitchFamily="34" charset="0"/>
                <a:cs typeface="Arial" panose="020B0604020202020204" pitchFamily="34" charset="0"/>
              </a:rPr>
              <a:t>Experimental</a:t>
            </a:r>
            <a:r>
              <a:rPr lang="en-US" sz="1600" dirty="0">
                <a:solidFill>
                  <a:schemeClr val="tx1"/>
                </a:solidFill>
                <a:latin typeface="Arial" panose="020B0604020202020204" pitchFamily="34" charset="0"/>
                <a:cs typeface="Arial" panose="020B0604020202020204" pitchFamily="34" charset="0"/>
              </a:rPr>
              <a:t> calibration </a:t>
            </a:r>
            <a:r>
              <a:rPr lang="en-US" sz="1600" b="1" dirty="0">
                <a:solidFill>
                  <a:schemeClr val="tx1"/>
                </a:solidFill>
                <a:latin typeface="Arial" panose="020B0604020202020204" pitchFamily="34" charset="0"/>
                <a:cs typeface="Arial" panose="020B0604020202020204" pitchFamily="34" charset="0"/>
              </a:rPr>
              <a:t>from GARDS </a:t>
            </a:r>
            <a:r>
              <a:rPr lang="en-GB" sz="1600" dirty="0">
                <a:solidFill>
                  <a:schemeClr val="tx1"/>
                </a:solidFill>
                <a:latin typeface="Arial" panose="020B0604020202020204" pitchFamily="34" charset="0"/>
                <a:cs typeface="Arial" panose="020B0604020202020204" pitchFamily="34" charset="0"/>
              </a:rPr>
              <a:t>(Global Atmospheric Radionuclide Detection System) </a:t>
            </a:r>
            <a:r>
              <a:rPr lang="en-US" sz="1600" dirty="0">
                <a:solidFill>
                  <a:schemeClr val="tx1"/>
                </a:solidFill>
                <a:latin typeface="Arial" panose="020B0604020202020204" pitchFamily="34" charset="0"/>
                <a:cs typeface="Arial" panose="020B0604020202020204" pitchFamily="34" charset="0"/>
              </a:rPr>
              <a:t>database.</a:t>
            </a:r>
            <a:endParaRPr lang="en-GB" sz="1600" dirty="0">
              <a:solidFill>
                <a:schemeClr val="tx1"/>
              </a:solidFill>
              <a:latin typeface="Arial" panose="020B0604020202020204" pitchFamily="34" charset="0"/>
              <a:cs typeface="Arial" panose="020B0604020202020204" pitchFamily="34" charset="0"/>
            </a:endParaRPr>
          </a:p>
          <a:p>
            <a:pPr marL="952476" lvl="1" indent="-342891">
              <a:spcBef>
                <a:spcPts val="600"/>
              </a:spcBef>
              <a:buFont typeface="Courier New" panose="02070309020205020404" pitchFamily="49" charset="0"/>
              <a:buChar char="o"/>
            </a:pPr>
            <a:r>
              <a:rPr lang="en-US" sz="1600" b="1" dirty="0">
                <a:solidFill>
                  <a:schemeClr val="tx1"/>
                </a:solidFill>
                <a:latin typeface="Arial" panose="020B0604020202020204" pitchFamily="34" charset="0"/>
                <a:cs typeface="Arial" panose="020B0604020202020204" pitchFamily="34" charset="0"/>
              </a:rPr>
              <a:t>Simulation output</a:t>
            </a:r>
            <a:r>
              <a:rPr lang="en-US" sz="1600" dirty="0">
                <a:solidFill>
                  <a:schemeClr val="tx1"/>
                </a:solidFill>
                <a:latin typeface="Arial" panose="020B0604020202020204" pitchFamily="34" charset="0"/>
                <a:cs typeface="Arial" panose="020B0604020202020204" pitchFamily="34" charset="0"/>
              </a:rPr>
              <a:t> (Efficiency, IRF and CSC) will be parsed </a:t>
            </a:r>
            <a:r>
              <a:rPr lang="en-US" sz="1600" b="1" dirty="0">
                <a:solidFill>
                  <a:schemeClr val="tx1"/>
                </a:solidFill>
                <a:latin typeface="Arial" panose="020B0604020202020204" pitchFamily="34" charset="0"/>
                <a:cs typeface="Arial" panose="020B0604020202020204" pitchFamily="34" charset="0"/>
              </a:rPr>
              <a:t>into GARDS </a:t>
            </a:r>
            <a:r>
              <a:rPr lang="en-US" sz="1600" dirty="0">
                <a:solidFill>
                  <a:schemeClr val="tx1"/>
                </a:solidFill>
                <a:latin typeface="Arial" panose="020B0604020202020204" pitchFamily="34" charset="0"/>
                <a:cs typeface="Arial" panose="020B0604020202020204" pitchFamily="34" charset="0"/>
              </a:rPr>
              <a:t>database.</a:t>
            </a:r>
          </a:p>
          <a:p>
            <a:pPr marL="342891" indent="-342891">
              <a:spcBef>
                <a:spcPts val="1200"/>
              </a:spcBef>
              <a:buFont typeface="Courier New" panose="02070309020205020404" pitchFamily="49" charset="0"/>
              <a:buChar char="o"/>
            </a:pPr>
            <a:endParaRPr lang="en-GB"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 Standalone mode: </a:t>
            </a:r>
          </a:p>
          <a:p>
            <a:pPr marL="952476" lvl="1" indent="-342891">
              <a:spcBef>
                <a:spcPts val="600"/>
              </a:spcBef>
              <a:buFont typeface="Courier New" panose="02070309020205020404" pitchFamily="49" charset="0"/>
              <a:buChar char="o"/>
            </a:pPr>
            <a:r>
              <a:rPr lang="en-US" sz="1600" b="1" dirty="0">
                <a:solidFill>
                  <a:schemeClr val="tx1"/>
                </a:solidFill>
                <a:latin typeface="Arial" panose="020B0604020202020204" pitchFamily="34" charset="0"/>
                <a:cs typeface="Arial" panose="020B0604020202020204" pitchFamily="34" charset="0"/>
              </a:rPr>
              <a:t>Input</a:t>
            </a:r>
            <a:r>
              <a:rPr lang="en-US" sz="1600" dirty="0">
                <a:solidFill>
                  <a:schemeClr val="tx1"/>
                </a:solidFill>
                <a:latin typeface="Arial" panose="020B0604020202020204" pitchFamily="34" charset="0"/>
                <a:cs typeface="Arial" panose="020B0604020202020204" pitchFamily="34" charset="0"/>
              </a:rPr>
              <a:t> will be read </a:t>
            </a:r>
            <a:r>
              <a:rPr lang="en-US" sz="1600" b="1" dirty="0">
                <a:solidFill>
                  <a:schemeClr val="tx1"/>
                </a:solidFill>
                <a:latin typeface="Arial" panose="020B0604020202020204" pitchFamily="34" charset="0"/>
                <a:cs typeface="Arial" panose="020B0604020202020204" pitchFamily="34" charset="0"/>
              </a:rPr>
              <a:t>from local </a:t>
            </a:r>
            <a:r>
              <a:rPr lang="en-US" sz="1600" dirty="0">
                <a:solidFill>
                  <a:schemeClr val="tx1"/>
                </a:solidFill>
                <a:latin typeface="Arial" panose="020B0604020202020204" pitchFamily="34" charset="0"/>
                <a:cs typeface="Arial" panose="020B0604020202020204" pitchFamily="34" charset="0"/>
              </a:rPr>
              <a:t>configuration.</a:t>
            </a:r>
          </a:p>
          <a:p>
            <a:pPr marL="952476" lvl="1" indent="-342891">
              <a:spcBef>
                <a:spcPts val="600"/>
              </a:spcBef>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Can also be provided </a:t>
            </a:r>
            <a:r>
              <a:rPr lang="en-US" sz="1600" b="1" dirty="0">
                <a:solidFill>
                  <a:schemeClr val="tx1"/>
                </a:solidFill>
                <a:latin typeface="Arial" panose="020B0604020202020204" pitchFamily="34" charset="0"/>
                <a:cs typeface="Arial" panose="020B0604020202020204" pitchFamily="34" charset="0"/>
              </a:rPr>
              <a:t>from the GUI</a:t>
            </a:r>
            <a:r>
              <a:rPr lang="en-US" sz="1600" dirty="0">
                <a:solidFill>
                  <a:schemeClr val="tx1"/>
                </a:solidFill>
                <a:latin typeface="Arial" panose="020B0604020202020204" pitchFamily="34" charset="0"/>
                <a:cs typeface="Arial" panose="020B0604020202020204" pitchFamily="34" charset="0"/>
              </a:rPr>
              <a:t>.</a:t>
            </a:r>
          </a:p>
          <a:p>
            <a:pPr marL="952476" lvl="1" indent="-342891">
              <a:spcBef>
                <a:spcPts val="600"/>
              </a:spcBef>
              <a:buFont typeface="Courier New" panose="02070309020205020404" pitchFamily="49" charset="0"/>
              <a:buChar char="o"/>
            </a:pPr>
            <a:r>
              <a:rPr lang="en-US" sz="1600" b="1" dirty="0">
                <a:solidFill>
                  <a:schemeClr val="tx1"/>
                </a:solidFill>
                <a:latin typeface="Arial" panose="020B0604020202020204" pitchFamily="34" charset="0"/>
                <a:cs typeface="Arial" panose="020B0604020202020204" pitchFamily="34" charset="0"/>
              </a:rPr>
              <a:t>Output</a:t>
            </a:r>
            <a:r>
              <a:rPr lang="en-US" sz="1600" dirty="0">
                <a:solidFill>
                  <a:schemeClr val="tx1"/>
                </a:solidFill>
                <a:latin typeface="Arial" panose="020B0604020202020204" pitchFamily="34" charset="0"/>
                <a:cs typeface="Arial" panose="020B0604020202020204" pitchFamily="34" charset="0"/>
              </a:rPr>
              <a:t> (ascii files) </a:t>
            </a:r>
            <a:r>
              <a:rPr lang="en-US" sz="1600" b="1" dirty="0">
                <a:solidFill>
                  <a:schemeClr val="tx1"/>
                </a:solidFill>
                <a:latin typeface="Arial" panose="020B0604020202020204" pitchFamily="34" charset="0"/>
                <a:cs typeface="Arial" panose="020B0604020202020204" pitchFamily="34" charset="0"/>
              </a:rPr>
              <a:t>into filesystem</a:t>
            </a:r>
            <a:r>
              <a:rPr lang="en-US" sz="1600" dirty="0">
                <a:solidFill>
                  <a:schemeClr val="tx1"/>
                </a:solidFill>
                <a:latin typeface="Arial" panose="020B0604020202020204" pitchFamily="34" charset="0"/>
                <a:cs typeface="Arial" panose="020B0604020202020204" pitchFamily="34" charset="0"/>
              </a:rPr>
              <a:t>.</a:t>
            </a:r>
          </a:p>
          <a:p>
            <a:endParaRPr lang="en-GB" sz="160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D53BF5D-906B-43C6-B21B-A28F8CF24BE5}"/>
              </a:ext>
            </a:extLst>
          </p:cNvPr>
          <p:cNvSpPr txBox="1"/>
          <p:nvPr/>
        </p:nvSpPr>
        <p:spPr>
          <a:xfrm>
            <a:off x="3271225" y="293922"/>
            <a:ext cx="6722963" cy="400110"/>
          </a:xfrm>
          <a:prstGeom prst="rect">
            <a:avLst/>
          </a:prstGeom>
          <a:noFill/>
        </p:spPr>
        <p:txBody>
          <a:bodyPr wrap="square" rtlCol="0">
            <a:spAutoFit/>
          </a:bodyPr>
          <a:lstStyle/>
          <a:p>
            <a:pPr marL="237061" algn="ctr"/>
            <a:r>
              <a:rPr lang="en-US" sz="2000" dirty="0">
                <a:solidFill>
                  <a:schemeClr val="bg1"/>
                </a:solidFill>
                <a:latin typeface="Arial" panose="020B0604020202020204" pitchFamily="34" charset="0"/>
                <a:cs typeface="Arial" panose="020B0604020202020204" pitchFamily="34" charset="0"/>
              </a:rPr>
              <a:t>Methods/data: </a:t>
            </a:r>
            <a:r>
              <a:rPr lang="en-US" sz="2000" i="1" dirty="0">
                <a:solidFill>
                  <a:schemeClr val="bg1"/>
                </a:solidFill>
                <a:latin typeface="Arial" panose="020B0604020202020204" pitchFamily="34" charset="0"/>
                <a:cs typeface="Arial" panose="020B0604020202020204" pitchFamily="34" charset="0"/>
              </a:rPr>
              <a:t>software features</a:t>
            </a:r>
            <a:endParaRPr lang="en-GB" sz="2000" i="1" dirty="0">
              <a:solidFill>
                <a:schemeClr val="bg1"/>
              </a:solidFill>
              <a:latin typeface="Arial" panose="020B0604020202020204" pitchFamily="34" charset="0"/>
              <a:cs typeface="Arial" panose="020B0604020202020204" pitchFamily="34" charset="0"/>
            </a:endParaRPr>
          </a:p>
        </p:txBody>
      </p:sp>
      <p:pic>
        <p:nvPicPr>
          <p:cNvPr id="8" name="Picture 4" descr="Data base icon like drum container - Icône de base de données en forme de baril">
            <a:extLst>
              <a:ext uri="{FF2B5EF4-FFF2-40B4-BE49-F238E27FC236}">
                <a16:creationId xmlns:a16="http://schemas.microsoft.com/office/drawing/2014/main" id="{03DF52B4-BD49-48E3-87AD-CAAE524A3BBC}"/>
              </a:ext>
            </a:extLst>
          </p:cNvPr>
          <p:cNvPicPr>
            <a:picLocks noChangeAspect="1" noChangeArrowheads="1"/>
          </p:cNvPicPr>
          <p:nvPr/>
        </p:nvPicPr>
        <p:blipFill>
          <a:blip r:embed="rId2" cstate="print"/>
          <a:srcRect/>
          <a:stretch>
            <a:fillRect/>
          </a:stretch>
        </p:blipFill>
        <p:spPr bwMode="auto">
          <a:xfrm>
            <a:off x="131978" y="1955000"/>
            <a:ext cx="837544" cy="693345"/>
          </a:xfrm>
          <a:prstGeom prst="rect">
            <a:avLst/>
          </a:prstGeom>
          <a:noFill/>
        </p:spPr>
      </p:pic>
      <p:sp>
        <p:nvSpPr>
          <p:cNvPr id="9" name="Organigramme : Multidocument 7">
            <a:extLst>
              <a:ext uri="{FF2B5EF4-FFF2-40B4-BE49-F238E27FC236}">
                <a16:creationId xmlns:a16="http://schemas.microsoft.com/office/drawing/2014/main" id="{7D31FDDC-E378-4313-89AD-367E0B6F58C8}"/>
              </a:ext>
            </a:extLst>
          </p:cNvPr>
          <p:cNvSpPr/>
          <p:nvPr/>
        </p:nvSpPr>
        <p:spPr bwMode="auto">
          <a:xfrm>
            <a:off x="292230" y="5482356"/>
            <a:ext cx="403772" cy="654494"/>
          </a:xfrm>
          <a:prstGeom prst="flowChartMulti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fr-FR" sz="1400" dirty="0">
              <a:solidFill>
                <a:schemeClr val="tx1"/>
              </a:solidFill>
              <a:latin typeface="Century Gothic" panose="020B0502020202020204" pitchFamily="34" charset="0"/>
            </a:endParaRPr>
          </a:p>
        </p:txBody>
      </p:sp>
      <p:sp>
        <p:nvSpPr>
          <p:cNvPr id="2" name="Title 1">
            <a:extLst>
              <a:ext uri="{FF2B5EF4-FFF2-40B4-BE49-F238E27FC236}">
                <a16:creationId xmlns:a16="http://schemas.microsoft.com/office/drawing/2014/main" id="{7B533E32-7E97-B27A-255C-8AB8F4650A22}"/>
              </a:ext>
            </a:extLst>
          </p:cNvPr>
          <p:cNvSpPr txBox="1">
            <a:spLocks/>
          </p:cNvSpPr>
          <p:nvPr/>
        </p:nvSpPr>
        <p:spPr>
          <a:xfrm>
            <a:off x="10788401" y="5078330"/>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P3.6-560</a:t>
            </a:r>
            <a:endParaRPr lang="en-AT" sz="1200" b="1"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9BC6D4E-5C85-584D-977C-84ADC20ED9BD}"/>
              </a:ext>
            </a:extLst>
          </p:cNvPr>
          <p:cNvSpPr/>
          <p:nvPr/>
        </p:nvSpPr>
        <p:spPr>
          <a:xfrm>
            <a:off x="5099901" y="1348717"/>
            <a:ext cx="5331910" cy="172354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Model optimization</a:t>
            </a:r>
          </a:p>
          <a:p>
            <a:pPr marL="342891" indent="-342891">
              <a:spcBef>
                <a:spcPts val="600"/>
              </a:spcBef>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GRANDSim performs </a:t>
            </a:r>
            <a:r>
              <a:rPr lang="en-US" sz="1600" b="1" dirty="0">
                <a:solidFill>
                  <a:schemeClr val="tx1"/>
                </a:solidFill>
                <a:latin typeface="Arial" panose="020B0604020202020204" pitchFamily="34" charset="0"/>
                <a:cs typeface="Arial" panose="020B0604020202020204" pitchFamily="34" charset="0"/>
              </a:rPr>
              <a:t>consistency check </a:t>
            </a:r>
            <a:r>
              <a:rPr lang="en-US" sz="1600" dirty="0">
                <a:solidFill>
                  <a:schemeClr val="tx1"/>
                </a:solidFill>
                <a:latin typeface="Arial" panose="020B0604020202020204" pitchFamily="34" charset="0"/>
                <a:cs typeface="Arial" panose="020B0604020202020204" pitchFamily="34" charset="0"/>
              </a:rPr>
              <a:t>between simulation and experimental efficiency.</a:t>
            </a:r>
          </a:p>
          <a:p>
            <a:pPr marL="342891" indent="-342891">
              <a:spcBef>
                <a:spcPts val="600"/>
              </a:spcBef>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The physical model is </a:t>
            </a:r>
            <a:r>
              <a:rPr lang="en-GB" sz="1600" b="1" dirty="0">
                <a:solidFill>
                  <a:schemeClr val="tx1"/>
                </a:solidFill>
                <a:latin typeface="Arial" panose="020B0604020202020204" pitchFamily="34" charset="0"/>
                <a:cs typeface="Arial" panose="020B0604020202020204" pitchFamily="34" charset="0"/>
              </a:rPr>
              <a:t>automatically optimized </a:t>
            </a:r>
            <a:r>
              <a:rPr lang="en-GB" sz="1600" dirty="0">
                <a:solidFill>
                  <a:schemeClr val="tx1"/>
                </a:solidFill>
                <a:latin typeface="Arial" panose="020B0604020202020204" pitchFamily="34" charset="0"/>
                <a:cs typeface="Arial" panose="020B0604020202020204" pitchFamily="34" charset="0"/>
              </a:rPr>
              <a:t>by constraining simulation results against experimental calibration </a:t>
            </a:r>
            <a:r>
              <a:rPr lang="en-GB" sz="1600" u="sng" dirty="0">
                <a:solidFill>
                  <a:schemeClr val="tx1"/>
                </a:solidFill>
                <a:latin typeface="Arial" panose="020B0604020202020204" pitchFamily="34" charset="0"/>
                <a:cs typeface="Arial" panose="020B0604020202020204" pitchFamily="34" charset="0"/>
              </a:rPr>
              <a:t>for non-summing energies</a:t>
            </a:r>
            <a:r>
              <a:rPr lang="en-GB" sz="1600" dirty="0">
                <a:solidFill>
                  <a:schemeClr val="tx1"/>
                </a:solidFill>
                <a:latin typeface="Arial" panose="020B0604020202020204" pitchFamily="34" charset="0"/>
                <a:cs typeface="Arial" panose="020B0604020202020204" pitchFamily="34" charset="0"/>
              </a:rPr>
              <a:t>. </a:t>
            </a:r>
          </a:p>
        </p:txBody>
      </p:sp>
      <p:pic>
        <p:nvPicPr>
          <p:cNvPr id="10" name="Picture 9">
            <a:extLst>
              <a:ext uri="{FF2B5EF4-FFF2-40B4-BE49-F238E27FC236}">
                <a16:creationId xmlns:a16="http://schemas.microsoft.com/office/drawing/2014/main" id="{A17DA5B7-DFC5-CA9D-199A-1AD2591AEBB4}"/>
              </a:ext>
            </a:extLst>
          </p:cNvPr>
          <p:cNvPicPr>
            <a:picLocks noChangeAspect="1"/>
          </p:cNvPicPr>
          <p:nvPr/>
        </p:nvPicPr>
        <p:blipFill>
          <a:blip r:embed="rId3"/>
          <a:stretch>
            <a:fillRect/>
          </a:stretch>
        </p:blipFill>
        <p:spPr>
          <a:xfrm>
            <a:off x="4944211" y="3332347"/>
            <a:ext cx="5760074" cy="3030746"/>
          </a:xfrm>
          <a:prstGeom prst="rect">
            <a:avLst/>
          </a:prstGeom>
        </p:spPr>
      </p:pic>
    </p:spTree>
    <p:extLst>
      <p:ext uri="{BB962C8B-B14F-4D97-AF65-F5344CB8AC3E}">
        <p14:creationId xmlns:p14="http://schemas.microsoft.com/office/powerpoint/2010/main" val="403841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7</a:t>
            </a:fld>
            <a:endParaRPr lang="en-US" altLang="en-US"/>
          </a:p>
        </p:txBody>
      </p:sp>
      <p:sp>
        <p:nvSpPr>
          <p:cNvPr id="5" name="Rectangle 4"/>
          <p:cNvSpPr/>
          <p:nvPr/>
        </p:nvSpPr>
        <p:spPr>
          <a:xfrm>
            <a:off x="-4939" y="2151727"/>
            <a:ext cx="3649916" cy="255454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spcBef>
                <a:spcPts val="600"/>
              </a:spcBef>
            </a:pPr>
            <a:r>
              <a:rPr lang="en-US" sz="2000" dirty="0">
                <a:solidFill>
                  <a:schemeClr val="tx1"/>
                </a:solidFill>
                <a:latin typeface="Arial" panose="020B0604020202020204" pitchFamily="34" charset="0"/>
                <a:cs typeface="Arial" panose="020B0604020202020204" pitchFamily="34" charset="0"/>
              </a:rPr>
              <a:t>Simulated entities:</a:t>
            </a:r>
          </a:p>
          <a:p>
            <a:pPr marL="380990" indent="-380990">
              <a:spcBef>
                <a:spcPts val="600"/>
              </a:spcBef>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Detection efficiency</a:t>
            </a:r>
          </a:p>
          <a:p>
            <a:pPr marL="380990" indent="-380990">
              <a:spcBef>
                <a:spcPts val="600"/>
              </a:spcBef>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Isotope Response Function (IRF) </a:t>
            </a:r>
          </a:p>
          <a:p>
            <a:pPr marL="380990" indent="-380990">
              <a:spcBef>
                <a:spcPts val="600"/>
              </a:spcBef>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Cascade Summing Correction (CSC) factors</a:t>
            </a:r>
          </a:p>
          <a:p>
            <a:pPr marL="380990" indent="-380990">
              <a:spcBef>
                <a:spcPts val="600"/>
              </a:spcBef>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Spectra in IMS2.0 format</a:t>
            </a:r>
          </a:p>
        </p:txBody>
      </p:sp>
      <p:sp>
        <p:nvSpPr>
          <p:cNvPr id="2" name="TextBox 1">
            <a:extLst>
              <a:ext uri="{FF2B5EF4-FFF2-40B4-BE49-F238E27FC236}">
                <a16:creationId xmlns:a16="http://schemas.microsoft.com/office/drawing/2014/main" id="{384AC4B5-F458-EAAF-1543-5F8C832A4691}"/>
              </a:ext>
            </a:extLst>
          </p:cNvPr>
          <p:cNvSpPr txBox="1"/>
          <p:nvPr/>
        </p:nvSpPr>
        <p:spPr>
          <a:xfrm>
            <a:off x="2718365" y="234909"/>
            <a:ext cx="9315592" cy="400110"/>
          </a:xfrm>
          <a:prstGeom prst="rect">
            <a:avLst/>
          </a:prstGeom>
          <a:noFill/>
        </p:spPr>
        <p:txBody>
          <a:bodyPr wrap="square" rtlCol="0">
            <a:spAutoFit/>
          </a:bodyPr>
          <a:lstStyle/>
          <a:p>
            <a:pPr marL="237061" algn="ctr"/>
            <a:r>
              <a:rPr lang="en-US" sz="2000" dirty="0">
                <a:solidFill>
                  <a:schemeClr val="bg1"/>
                </a:solidFill>
                <a:latin typeface="Arial" panose="020B0604020202020204" pitchFamily="34" charset="0"/>
                <a:cs typeface="Arial" panose="020B0604020202020204" pitchFamily="34" charset="0"/>
              </a:rPr>
              <a:t>Results: </a:t>
            </a:r>
            <a:r>
              <a:rPr lang="en-US" sz="2000" i="1" dirty="0">
                <a:solidFill>
                  <a:schemeClr val="bg1"/>
                </a:solidFill>
                <a:latin typeface="Arial" panose="020B0604020202020204" pitchFamily="34" charset="0"/>
                <a:cs typeface="Arial" panose="020B0604020202020204" pitchFamily="34" charset="0"/>
              </a:rPr>
              <a:t>simulated entities</a:t>
            </a:r>
            <a:endParaRPr lang="en-GB" sz="2000" i="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307A1FC-12E5-C6B5-6408-23079F3A3DFB}"/>
              </a:ext>
            </a:extLst>
          </p:cNvPr>
          <p:cNvPicPr>
            <a:picLocks noChangeAspect="1"/>
          </p:cNvPicPr>
          <p:nvPr/>
        </p:nvPicPr>
        <p:blipFill>
          <a:blip r:embed="rId2"/>
          <a:stretch>
            <a:fillRect/>
          </a:stretch>
        </p:blipFill>
        <p:spPr>
          <a:xfrm>
            <a:off x="3769591" y="1751617"/>
            <a:ext cx="6768203" cy="4636592"/>
          </a:xfrm>
          <a:prstGeom prst="rect">
            <a:avLst/>
          </a:prstGeom>
        </p:spPr>
      </p:pic>
      <p:sp>
        <p:nvSpPr>
          <p:cNvPr id="3" name="Title 1">
            <a:extLst>
              <a:ext uri="{FF2B5EF4-FFF2-40B4-BE49-F238E27FC236}">
                <a16:creationId xmlns:a16="http://schemas.microsoft.com/office/drawing/2014/main" id="{DAA69086-F9DA-5E27-7FC6-07D5CCE5649C}"/>
              </a:ext>
            </a:extLst>
          </p:cNvPr>
          <p:cNvSpPr txBox="1">
            <a:spLocks/>
          </p:cNvSpPr>
          <p:nvPr/>
        </p:nvSpPr>
        <p:spPr>
          <a:xfrm>
            <a:off x="10788401" y="5078330"/>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P3.6-560</a:t>
            </a:r>
            <a:endParaRPr lang="en-AT"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63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8</a:t>
            </a:fld>
            <a:endParaRPr lang="en-US" altLang="en-US"/>
          </a:p>
        </p:txBody>
      </p:sp>
      <p:sp>
        <p:nvSpPr>
          <p:cNvPr id="2" name="TextBox 1">
            <a:extLst>
              <a:ext uri="{FF2B5EF4-FFF2-40B4-BE49-F238E27FC236}">
                <a16:creationId xmlns:a16="http://schemas.microsoft.com/office/drawing/2014/main" id="{384AC4B5-F458-EAAF-1543-5F8C832A4691}"/>
              </a:ext>
            </a:extLst>
          </p:cNvPr>
          <p:cNvSpPr txBox="1"/>
          <p:nvPr/>
        </p:nvSpPr>
        <p:spPr>
          <a:xfrm>
            <a:off x="2718365" y="234909"/>
            <a:ext cx="9315592" cy="400110"/>
          </a:xfrm>
          <a:prstGeom prst="rect">
            <a:avLst/>
          </a:prstGeom>
          <a:noFill/>
        </p:spPr>
        <p:txBody>
          <a:bodyPr wrap="square" rtlCol="0">
            <a:spAutoFit/>
          </a:bodyPr>
          <a:lstStyle/>
          <a:p>
            <a:pPr marL="237061" algn="ctr"/>
            <a:r>
              <a:rPr lang="en-US" sz="2000" dirty="0">
                <a:solidFill>
                  <a:schemeClr val="bg1"/>
                </a:solidFill>
                <a:latin typeface="Arial" panose="020B0604020202020204" pitchFamily="34" charset="0"/>
                <a:cs typeface="Arial" panose="020B0604020202020204" pitchFamily="34" charset="0"/>
              </a:rPr>
              <a:t>Results: </a:t>
            </a:r>
            <a:r>
              <a:rPr lang="en-US" sz="2000" i="1" dirty="0">
                <a:solidFill>
                  <a:schemeClr val="bg1"/>
                </a:solidFill>
                <a:latin typeface="Arial" panose="020B0604020202020204" pitchFamily="34" charset="0"/>
                <a:cs typeface="Arial" panose="020B0604020202020204" pitchFamily="34" charset="0"/>
              </a:rPr>
              <a:t>simulated entities</a:t>
            </a:r>
            <a:endParaRPr lang="en-GB" sz="2000" i="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DA390E3-CDBE-E06B-9DC8-A2EB8B498CB4}"/>
              </a:ext>
            </a:extLst>
          </p:cNvPr>
          <p:cNvPicPr>
            <a:picLocks noChangeAspect="1"/>
          </p:cNvPicPr>
          <p:nvPr/>
        </p:nvPicPr>
        <p:blipFill>
          <a:blip r:embed="rId3"/>
          <a:stretch>
            <a:fillRect/>
          </a:stretch>
        </p:blipFill>
        <p:spPr>
          <a:xfrm>
            <a:off x="0" y="1112364"/>
            <a:ext cx="5580668" cy="2826005"/>
          </a:xfrm>
          <a:prstGeom prst="rect">
            <a:avLst/>
          </a:prstGeom>
        </p:spPr>
      </p:pic>
      <p:pic>
        <p:nvPicPr>
          <p:cNvPr id="7" name="Picture 6">
            <a:extLst>
              <a:ext uri="{FF2B5EF4-FFF2-40B4-BE49-F238E27FC236}">
                <a16:creationId xmlns:a16="http://schemas.microsoft.com/office/drawing/2014/main" id="{08E5BDC1-9467-6B27-9EBC-5D3936AC2390}"/>
              </a:ext>
            </a:extLst>
          </p:cNvPr>
          <p:cNvPicPr>
            <a:picLocks noChangeAspect="1"/>
          </p:cNvPicPr>
          <p:nvPr/>
        </p:nvPicPr>
        <p:blipFill>
          <a:blip r:embed="rId4"/>
          <a:stretch>
            <a:fillRect/>
          </a:stretch>
        </p:blipFill>
        <p:spPr>
          <a:xfrm>
            <a:off x="0" y="4034002"/>
            <a:ext cx="6578693" cy="2823998"/>
          </a:xfrm>
          <a:prstGeom prst="rect">
            <a:avLst/>
          </a:prstGeom>
        </p:spPr>
      </p:pic>
      <p:pic>
        <p:nvPicPr>
          <p:cNvPr id="3" name="Picture 2">
            <a:extLst>
              <a:ext uri="{FF2B5EF4-FFF2-40B4-BE49-F238E27FC236}">
                <a16:creationId xmlns:a16="http://schemas.microsoft.com/office/drawing/2014/main" id="{21842F2A-E6B5-0D65-2AF8-2E48EDB7076E}"/>
              </a:ext>
            </a:extLst>
          </p:cNvPr>
          <p:cNvPicPr>
            <a:picLocks noChangeAspect="1"/>
          </p:cNvPicPr>
          <p:nvPr/>
        </p:nvPicPr>
        <p:blipFill>
          <a:blip r:embed="rId5"/>
          <a:stretch>
            <a:fillRect/>
          </a:stretch>
        </p:blipFill>
        <p:spPr>
          <a:xfrm>
            <a:off x="5524107" y="1107339"/>
            <a:ext cx="4930218" cy="2841184"/>
          </a:xfrm>
          <a:prstGeom prst="rect">
            <a:avLst/>
          </a:prstGeom>
        </p:spPr>
      </p:pic>
      <p:pic>
        <p:nvPicPr>
          <p:cNvPr id="8" name="Picture 7">
            <a:extLst>
              <a:ext uri="{FF2B5EF4-FFF2-40B4-BE49-F238E27FC236}">
                <a16:creationId xmlns:a16="http://schemas.microsoft.com/office/drawing/2014/main" id="{46E51133-4B1F-D040-88CA-4ABD72955327}"/>
              </a:ext>
            </a:extLst>
          </p:cNvPr>
          <p:cNvPicPr>
            <a:picLocks noChangeAspect="1"/>
          </p:cNvPicPr>
          <p:nvPr/>
        </p:nvPicPr>
        <p:blipFill>
          <a:blip r:embed="rId6"/>
          <a:stretch>
            <a:fillRect/>
          </a:stretch>
        </p:blipFill>
        <p:spPr>
          <a:xfrm>
            <a:off x="6165130" y="2580616"/>
            <a:ext cx="4586280" cy="1291539"/>
          </a:xfrm>
          <a:prstGeom prst="rect">
            <a:avLst/>
          </a:prstGeom>
        </p:spPr>
      </p:pic>
      <p:pic>
        <p:nvPicPr>
          <p:cNvPr id="10" name="Picture 9">
            <a:extLst>
              <a:ext uri="{FF2B5EF4-FFF2-40B4-BE49-F238E27FC236}">
                <a16:creationId xmlns:a16="http://schemas.microsoft.com/office/drawing/2014/main" id="{518BD1B2-61A3-3D13-5D91-F25D04ED10D6}"/>
              </a:ext>
            </a:extLst>
          </p:cNvPr>
          <p:cNvPicPr>
            <a:picLocks noChangeAspect="1"/>
          </p:cNvPicPr>
          <p:nvPr/>
        </p:nvPicPr>
        <p:blipFill>
          <a:blip r:embed="rId7"/>
          <a:stretch>
            <a:fillRect/>
          </a:stretch>
        </p:blipFill>
        <p:spPr>
          <a:xfrm>
            <a:off x="2601799" y="1102936"/>
            <a:ext cx="3090030" cy="2813901"/>
          </a:xfrm>
          <a:prstGeom prst="rect">
            <a:avLst/>
          </a:prstGeom>
        </p:spPr>
      </p:pic>
      <p:sp>
        <p:nvSpPr>
          <p:cNvPr id="11" name="Rectangle 10">
            <a:extLst>
              <a:ext uri="{FF2B5EF4-FFF2-40B4-BE49-F238E27FC236}">
                <a16:creationId xmlns:a16="http://schemas.microsoft.com/office/drawing/2014/main" id="{66E1CAC1-4DDE-D35D-3BBB-8775D84F44F0}"/>
              </a:ext>
            </a:extLst>
          </p:cNvPr>
          <p:cNvSpPr/>
          <p:nvPr/>
        </p:nvSpPr>
        <p:spPr>
          <a:xfrm>
            <a:off x="6914335" y="4140783"/>
            <a:ext cx="3649916" cy="253915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spcBef>
                <a:spcPts val="600"/>
              </a:spcBef>
            </a:pPr>
            <a:r>
              <a:rPr lang="en-US" dirty="0">
                <a:solidFill>
                  <a:schemeClr val="tx1"/>
                </a:solidFill>
                <a:latin typeface="Arial" panose="020B0604020202020204" pitchFamily="34" charset="0"/>
                <a:cs typeface="Arial" panose="020B0604020202020204" pitchFamily="34" charset="0"/>
              </a:rPr>
              <a:t>Illustration figures:</a:t>
            </a:r>
          </a:p>
          <a:p>
            <a:pPr marL="380990" indent="-380990">
              <a:spcBef>
                <a:spcPts val="600"/>
              </a:spcBef>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Top right: Detection efficiency </a:t>
            </a:r>
          </a:p>
          <a:p>
            <a:pPr marL="380990" indent="-380990">
              <a:spcBef>
                <a:spcPts val="600"/>
              </a:spcBef>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Top left: Isotope Response Function (IRF) along with cascade Summing Correction (CSC) factors</a:t>
            </a:r>
          </a:p>
          <a:p>
            <a:pPr marL="380990" indent="-380990">
              <a:spcBef>
                <a:spcPts val="600"/>
              </a:spcBef>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Bottom: Spectrum in IMS2.0 format</a:t>
            </a:r>
          </a:p>
        </p:txBody>
      </p:sp>
      <p:sp>
        <p:nvSpPr>
          <p:cNvPr id="12" name="Title 1">
            <a:extLst>
              <a:ext uri="{FF2B5EF4-FFF2-40B4-BE49-F238E27FC236}">
                <a16:creationId xmlns:a16="http://schemas.microsoft.com/office/drawing/2014/main" id="{AF843AD5-A346-EAB1-FEE1-327E86E66CC1}"/>
              </a:ext>
            </a:extLst>
          </p:cNvPr>
          <p:cNvSpPr txBox="1">
            <a:spLocks/>
          </p:cNvSpPr>
          <p:nvPr/>
        </p:nvSpPr>
        <p:spPr>
          <a:xfrm>
            <a:off x="10788401" y="5078330"/>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P3.6-560</a:t>
            </a:r>
            <a:endParaRPr lang="en-AT"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8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10826754" y="8709071"/>
            <a:ext cx="958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767" tIns="61384" rIns="122767" bIns="61384" numCol="1" anchor="t" anchorCtr="0" compatLnSpc="1">
            <a:prstTxWarp prst="textNoShape">
              <a:avLst/>
            </a:prstTxWarp>
          </a:bodyPr>
          <a:lstStyle>
            <a:defPPr>
              <a:defRPr lang="en-US"/>
            </a:defPPr>
            <a:lvl1pPr marL="0" algn="l" defTabSz="1219170" rtl="0" eaLnBrk="1" latinLnBrk="0" hangingPunct="1">
              <a:defRPr sz="1467" kern="1200">
                <a:solidFill>
                  <a:srgbClr val="4A004A"/>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a:t>Page </a:t>
            </a:r>
            <a:fld id="{6CA6B004-1936-45B3-962B-969DDD879B35}" type="slidenum">
              <a:rPr lang="en-US" altLang="en-US" smtClean="0"/>
              <a:pPr/>
              <a:t>9</a:t>
            </a:fld>
            <a:endParaRPr lang="en-US" altLang="en-US" dirty="0"/>
          </a:p>
        </p:txBody>
      </p:sp>
      <p:sp>
        <p:nvSpPr>
          <p:cNvPr id="2" name="TextBox 1">
            <a:extLst>
              <a:ext uri="{FF2B5EF4-FFF2-40B4-BE49-F238E27FC236}">
                <a16:creationId xmlns:a16="http://schemas.microsoft.com/office/drawing/2014/main" id="{B4154C14-5A28-69E4-942B-AAFF0D4F745C}"/>
              </a:ext>
            </a:extLst>
          </p:cNvPr>
          <p:cNvSpPr txBox="1"/>
          <p:nvPr/>
        </p:nvSpPr>
        <p:spPr>
          <a:xfrm>
            <a:off x="152956" y="1226731"/>
            <a:ext cx="5248603" cy="5262979"/>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1600" dirty="0">
                <a:solidFill>
                  <a:schemeClr val="tx1"/>
                </a:solidFill>
                <a:latin typeface="Arial" panose="020B0604020202020204" pitchFamily="34" charset="0"/>
                <a:cs typeface="Arial" panose="020B0604020202020204" pitchFamily="34" charset="0"/>
              </a:rPr>
              <a:t>The CTBTO International Data Centre (IDC) developed a novel Geant4 based Monte Carlo simulation software for HPGe detectors in use at particulate systems of the International Monitoring System (IMS). </a:t>
            </a:r>
          </a:p>
          <a:p>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The software, dubbed GRANDSim (an acronym for Geant4-based RAdioNuclide Detector Simulation tool), allows to simulate both coaxial and planar detectors, and includes default definitions of standard measurement geometries and shielding configurations of the three technologies operated at IMS particulate systems.</a:t>
            </a:r>
          </a:p>
          <a:p>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The software simulates efficiency calibration, isotopic response function and coincidence summing correction factors for any natural and anthropogenic radionuclides of interest. </a:t>
            </a:r>
          </a:p>
          <a:p>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The physical model is automatically optimized by constraining simulation results against experimental calibration for non-summing energies.</a:t>
            </a:r>
            <a:endParaRPr lang="en-US" sz="1600"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684D9CE-CC1A-87D0-4594-C598D1D7EBA1}"/>
              </a:ext>
            </a:extLst>
          </p:cNvPr>
          <p:cNvSpPr txBox="1"/>
          <p:nvPr/>
        </p:nvSpPr>
        <p:spPr>
          <a:xfrm>
            <a:off x="2718365" y="234909"/>
            <a:ext cx="6061651" cy="400110"/>
          </a:xfrm>
          <a:prstGeom prst="rect">
            <a:avLst/>
          </a:prstGeom>
          <a:noFill/>
        </p:spPr>
        <p:txBody>
          <a:bodyPr wrap="square" rtlCol="0">
            <a:spAutoFit/>
          </a:bodyPr>
          <a:lstStyle/>
          <a:p>
            <a:pPr marL="237061" algn="ctr"/>
            <a:r>
              <a:rPr lang="en-US" sz="2000" dirty="0">
                <a:solidFill>
                  <a:schemeClr val="bg1"/>
                </a:solidFill>
                <a:latin typeface="Arial" panose="020B0604020202020204" pitchFamily="34" charset="0"/>
                <a:cs typeface="Arial" panose="020B0604020202020204" pitchFamily="34" charset="0"/>
              </a:rPr>
              <a:t>Conclusion</a:t>
            </a:r>
            <a:endParaRPr lang="en-GB" sz="2000" i="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7D1BBF0-A93F-E3D3-0508-511C72796FDA}"/>
              </a:ext>
            </a:extLst>
          </p:cNvPr>
          <p:cNvSpPr txBox="1">
            <a:spLocks/>
          </p:cNvSpPr>
          <p:nvPr/>
        </p:nvSpPr>
        <p:spPr>
          <a:xfrm>
            <a:off x="10788401" y="5078330"/>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P3.6-560</a:t>
            </a:r>
            <a:endParaRPr lang="en-AT" sz="12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7C3CA94-9DF7-580C-96A1-C2A780EC676E}"/>
              </a:ext>
            </a:extLst>
          </p:cNvPr>
          <p:cNvSpPr txBox="1"/>
          <p:nvPr/>
        </p:nvSpPr>
        <p:spPr>
          <a:xfrm>
            <a:off x="5552388" y="1169293"/>
            <a:ext cx="5147035" cy="5401479"/>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b="1" dirty="0">
                <a:solidFill>
                  <a:schemeClr val="tx1"/>
                </a:solidFill>
                <a:latin typeface="Arial" panose="020B0604020202020204" pitchFamily="34" charset="0"/>
                <a:cs typeface="Arial" panose="020B0604020202020204" pitchFamily="34" charset="0"/>
              </a:rPr>
              <a:t>A complete simulation process</a:t>
            </a:r>
            <a:r>
              <a:rPr lang="en-US" sz="1600" dirty="0">
                <a:solidFill>
                  <a:schemeClr val="tx1"/>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takes around 2 hours, </a:t>
            </a:r>
            <a:r>
              <a:rPr lang="en-US" sz="1600" dirty="0">
                <a:solidFill>
                  <a:schemeClr val="tx1"/>
                </a:solidFill>
                <a:latin typeface="Arial" panose="020B0604020202020204" pitchFamily="34" charset="0"/>
                <a:cs typeface="Arial" panose="020B0604020202020204" pitchFamily="34" charset="0"/>
              </a:rPr>
              <a:t>as per IDC standard procedure for new detector validation. This consists of efficiency calibration, isotope response function and cascade summing correction factors for nine radionuclides of interest: Pb-212 </a:t>
            </a:r>
            <a:r>
              <a:rPr lang="en-US" sz="1200" dirty="0">
                <a:solidFill>
                  <a:schemeClr val="tx1"/>
                </a:solidFill>
                <a:latin typeface="Arial" panose="020B0604020202020204" pitchFamily="34" charset="0"/>
                <a:cs typeface="Arial" panose="020B0604020202020204" pitchFamily="34" charset="0"/>
              </a:rPr>
              <a:t>(including decay products Bi-212 and Tl-208)</a:t>
            </a:r>
            <a:r>
              <a:rPr lang="en-US" sz="1600" dirty="0">
                <a:solidFill>
                  <a:schemeClr val="tx1"/>
                </a:solidFill>
                <a:latin typeface="Arial" panose="020B0604020202020204" pitchFamily="34" charset="0"/>
                <a:cs typeface="Arial" panose="020B0604020202020204" pitchFamily="34" charset="0"/>
              </a:rPr>
              <a:t>,  Pb-214, Bi-214, Ac-228, I-132, Cs-134, Cs-136, Ba-140 and La-140.</a:t>
            </a: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This is made possible thanks to GRANDSim features:</a:t>
            </a:r>
          </a:p>
          <a:p>
            <a:pPr marL="342900" indent="-342900">
              <a:spcBef>
                <a:spcPts val="600"/>
              </a:spcBef>
              <a:buFontTx/>
              <a:buChar char="-"/>
            </a:pPr>
            <a:r>
              <a:rPr lang="en-US" sz="1600" dirty="0">
                <a:solidFill>
                  <a:schemeClr val="tx1"/>
                </a:solidFill>
                <a:latin typeface="Arial" panose="020B0604020202020204" pitchFamily="34" charset="0"/>
                <a:cs typeface="Arial" panose="020B0604020202020204" pitchFamily="34" charset="0"/>
              </a:rPr>
              <a:t>Direct connection to DOTS database for reading input parameters (detector, sample and shielding);</a:t>
            </a:r>
          </a:p>
          <a:p>
            <a:pPr marL="342900" indent="-342900">
              <a:spcBef>
                <a:spcPts val="600"/>
              </a:spcBef>
              <a:buFontTx/>
              <a:buChar char="-"/>
            </a:pPr>
            <a:r>
              <a:rPr lang="en-US" sz="1600" dirty="0">
                <a:solidFill>
                  <a:schemeClr val="tx1"/>
                </a:solidFill>
                <a:latin typeface="Arial" panose="020B0604020202020204" pitchFamily="34" charset="0"/>
                <a:cs typeface="Arial" panose="020B0604020202020204" pitchFamily="34" charset="0"/>
              </a:rPr>
              <a:t>Multithreading for better usage of hardware resources; </a:t>
            </a:r>
          </a:p>
          <a:p>
            <a:pPr marL="342900" indent="-342900">
              <a:spcBef>
                <a:spcPts val="600"/>
              </a:spcBef>
              <a:buFontTx/>
              <a:buChar char="-"/>
            </a:pPr>
            <a:r>
              <a:rPr lang="en-US" sz="1600" dirty="0">
                <a:solidFill>
                  <a:schemeClr val="tx1"/>
                </a:solidFill>
                <a:latin typeface="Arial" panose="020B0604020202020204" pitchFamily="34" charset="0"/>
                <a:cs typeface="Arial" panose="020B0604020202020204" pitchFamily="34" charset="0"/>
              </a:rPr>
              <a:t>Automatic model optimization for best fit of simulation </a:t>
            </a:r>
            <a:r>
              <a:rPr lang="en-US" sz="1600" i="1" dirty="0">
                <a:solidFill>
                  <a:schemeClr val="tx1"/>
                </a:solidFill>
                <a:latin typeface="Arial" panose="020B0604020202020204" pitchFamily="34" charset="0"/>
                <a:cs typeface="Arial" panose="020B0604020202020204" pitchFamily="34" charset="0"/>
              </a:rPr>
              <a:t>vs.</a:t>
            </a:r>
            <a:r>
              <a:rPr lang="en-US" sz="1600" dirty="0">
                <a:solidFill>
                  <a:schemeClr val="tx1"/>
                </a:solidFill>
                <a:latin typeface="Arial" panose="020B0604020202020204" pitchFamily="34" charset="0"/>
                <a:cs typeface="Arial" panose="020B0604020202020204" pitchFamily="34" charset="0"/>
              </a:rPr>
              <a:t> experimental efficiency calibration;</a:t>
            </a:r>
          </a:p>
          <a:p>
            <a:pPr marL="342900" indent="-342900">
              <a:spcBef>
                <a:spcPts val="600"/>
              </a:spcBef>
              <a:buFontTx/>
              <a:buChar char="-"/>
            </a:pPr>
            <a:r>
              <a:rPr lang="en-US" sz="1600" dirty="0">
                <a:solidFill>
                  <a:schemeClr val="tx1"/>
                </a:solidFill>
                <a:latin typeface="Arial" panose="020B0604020202020204" pitchFamily="34" charset="0"/>
                <a:cs typeface="Arial" panose="020B0604020202020204" pitchFamily="34" charset="0"/>
              </a:rPr>
              <a:t>Batch mode for running a set of radionuclides in hands-off mode</a:t>
            </a:r>
          </a:p>
          <a:p>
            <a:pPr marL="342900" indent="-342900">
              <a:spcBef>
                <a:spcPts val="600"/>
              </a:spcBef>
              <a:buFontTx/>
              <a:buChar char="-"/>
            </a:pPr>
            <a:r>
              <a:rPr lang="en-US" sz="1600" dirty="0">
                <a:solidFill>
                  <a:schemeClr val="tx1"/>
                </a:solidFill>
                <a:latin typeface="Arial" panose="020B0604020202020204" pitchFamily="34" charset="0"/>
                <a:cs typeface="Arial" panose="020B0604020202020204" pitchFamily="34" charset="0"/>
              </a:rPr>
              <a:t>Direct connection to GARDS database                   for storing output results</a:t>
            </a:r>
          </a:p>
        </p:txBody>
      </p:sp>
      <p:pic>
        <p:nvPicPr>
          <p:cNvPr id="6" name="Picture 2" descr="Dé 1 2 3 4 5 avec 6eme face neutre à personnaliser pour jeu 16 mm">
            <a:extLst>
              <a:ext uri="{FF2B5EF4-FFF2-40B4-BE49-F238E27FC236}">
                <a16:creationId xmlns:a16="http://schemas.microsoft.com/office/drawing/2014/main" id="{813F742C-7113-795F-1379-579A1F889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0498" y="5790893"/>
            <a:ext cx="1002219" cy="86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8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945FCED3F20148B304B2C259176AA0" ma:contentTypeVersion="14" ma:contentTypeDescription="Create a new document." ma:contentTypeScope="" ma:versionID="5b49a89fa24a89b87d9fdda712914d81">
  <xsd:schema xmlns:xsd="http://www.w3.org/2001/XMLSchema" xmlns:xs="http://www.w3.org/2001/XMLSchema" xmlns:p="http://schemas.microsoft.com/office/2006/metadata/properties" xmlns:ns2="e9d2dd27-5e48-4563-a988-16ec1f667544" xmlns:ns3="414b6365-0a16-4533-8e61-2a9e9cbb827c" targetNamespace="http://schemas.microsoft.com/office/2006/metadata/properties" ma:root="true" ma:fieldsID="9ada2d0513303415c029097e09940717" ns2:_="" ns3:_="">
    <xsd:import namespace="e9d2dd27-5e48-4563-a988-16ec1f667544"/>
    <xsd:import namespace="414b6365-0a16-4533-8e61-2a9e9cbb82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2dd27-5e48-4563-a988-16ec1f667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b6365-0a16-4533-8e61-2a9e9cbb827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fcc17e5-8f47-4aa8-a237-0d5d82f62ffb}" ma:internalName="TaxCatchAll" ma:showField="CatchAllData" ma:web="414b6365-0a16-4533-8e61-2a9e9cbb82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14b6365-0a16-4533-8e61-2a9e9cbb827c" xsi:nil="true"/>
    <lcf76f155ced4ddcb4097134ff3c332f xmlns="e9d2dd27-5e48-4563-a988-16ec1f6675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64A121-8F4C-45A9-AC8B-32477738B1AD}">
  <ds:schemaRefs>
    <ds:schemaRef ds:uri="http://schemas.microsoft.com/sharepoint/v3/contenttype/forms"/>
  </ds:schemaRefs>
</ds:datastoreItem>
</file>

<file path=customXml/itemProps2.xml><?xml version="1.0" encoding="utf-8"?>
<ds:datastoreItem xmlns:ds="http://schemas.openxmlformats.org/officeDocument/2006/customXml" ds:itemID="{D0105936-2039-4D5A-A7E7-C1B66370BA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d2dd27-5e48-4563-a988-16ec1f667544"/>
    <ds:schemaRef ds:uri="414b6365-0a16-4533-8e61-2a9e9cbb8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04B488-768D-4642-A152-C488B08F9565}">
  <ds:schemaRefs>
    <ds:schemaRef ds:uri="http://purl.org/dc/terms/"/>
    <ds:schemaRef ds:uri="e9d2dd27-5e48-4563-a988-16ec1f667544"/>
    <ds:schemaRef ds:uri="http://schemas.microsoft.com/office/2006/documentManagement/types"/>
    <ds:schemaRef ds:uri="http://purl.org/dc/elements/1.1/"/>
    <ds:schemaRef ds:uri="http://purl.org/dc/dcmitype/"/>
    <ds:schemaRef ds:uri="http://schemas.microsoft.com/office/2006/metadata/properties"/>
    <ds:schemaRef ds:uri="414b6365-0a16-4533-8e61-2a9e9cbb827c"/>
    <ds:schemaRef ds:uri="http://www.w3.org/XML/1998/namespace"/>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otalTime>4401</TotalTime>
  <Words>967</Words>
  <Application>Microsoft Office PowerPoint</Application>
  <PresentationFormat>Widescreen</PresentationFormat>
  <Paragraphs>130</Paragraphs>
  <Slides>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Century Gothic</vt:lpstr>
      <vt:lpstr>Courier New</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GHEDDOU Abdelhakim</cp:lastModifiedBy>
  <cp:revision>39</cp:revision>
  <dcterms:created xsi:type="dcterms:W3CDTF">2023-04-18T13:25:54Z</dcterms:created>
  <dcterms:modified xsi:type="dcterms:W3CDTF">2023-06-16T09:09:21Z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0x01010059945FCED3F20148B304B2C259176AA0</vt:lpwstr>
  </property>
</Properties>
</file>