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77" d="100"/>
          <a:sy n="77" d="100"/>
        </p:scale>
        <p:origin x="417"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P3.6-658</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GB" sz="1600" b="1" dirty="0">
                <a:solidFill>
                  <a:schemeClr val="bg1"/>
                </a:solidFill>
                <a:latin typeface="Arial" panose="020B0604020202020204" pitchFamily="34" charset="0"/>
                <a:cs typeface="Arial" panose="020B0604020202020204" pitchFamily="34" charset="0"/>
              </a:rPr>
              <a:t>STAX (Source </a:t>
            </a:r>
            <a:r>
              <a:rPr lang="en-GB" sz="1600" b="1">
                <a:solidFill>
                  <a:schemeClr val="bg1"/>
                </a:solidFill>
                <a:latin typeface="Arial" panose="020B0604020202020204" pitchFamily="34" charset="0"/>
                <a:cs typeface="Arial" panose="020B0604020202020204" pitchFamily="34" charset="0"/>
              </a:rPr>
              <a:t>Term Analysis of Xenon) </a:t>
            </a:r>
            <a:r>
              <a:rPr lang="en-GB" sz="1600" b="1" dirty="0">
                <a:solidFill>
                  <a:schemeClr val="bg1"/>
                </a:solidFill>
                <a:latin typeface="Arial" panose="020B0604020202020204" pitchFamily="34" charset="0"/>
                <a:cs typeface="Arial" panose="020B0604020202020204" pitchFamily="34" charset="0"/>
              </a:rPr>
              <a:t>Data viewing software</a:t>
            </a:r>
            <a:endParaRPr lang="en-AT" sz="1600" b="1" dirty="0">
              <a:solidFill>
                <a:schemeClr val="bg1"/>
              </a:solidFill>
              <a:latin typeface="Arial" panose="020B0604020202020204" pitchFamily="34" charset="0"/>
              <a:cs typeface="Arial" panose="020B0604020202020204" pitchFamily="34" charset="0"/>
            </a:endParaRPr>
          </a:p>
          <a:p>
            <a:pPr algn="ctr"/>
            <a:endParaRPr lang="en-AT" sz="1600" dirty="0">
              <a:solidFill>
                <a:schemeClr val="bg1"/>
              </a:solidFill>
              <a:latin typeface="Arial" panose="020B0604020202020204" pitchFamily="34" charset="0"/>
              <a:cs typeface="Arial" panose="020B0604020202020204" pitchFamily="34" charset="0"/>
            </a:endParaRPr>
          </a:p>
          <a:p>
            <a:pPr algn="ctr"/>
            <a:r>
              <a:rPr lang="en-GB" sz="1600" dirty="0">
                <a:solidFill>
                  <a:schemeClr val="bg1"/>
                </a:solidFill>
                <a:latin typeface="Arial" panose="020B0604020202020204" pitchFamily="34" charset="0"/>
                <a:cs typeface="Arial" panose="020B0604020202020204" pitchFamily="34" charset="0"/>
              </a:rPr>
              <a:t>M. Auer, K. Frechette, S. Hellman, M. </a:t>
            </a:r>
            <a:r>
              <a:rPr lang="en-GB" sz="1600" dirty="0" err="1">
                <a:solidFill>
                  <a:schemeClr val="bg1"/>
                </a:solidFill>
                <a:latin typeface="Arial" panose="020B0604020202020204" pitchFamily="34" charset="0"/>
                <a:cs typeface="Arial" panose="020B0604020202020204" pitchFamily="34" charset="0"/>
              </a:rPr>
              <a:t>Rizescu</a:t>
            </a:r>
            <a:endParaRPr lang="en-AT" sz="1600" dirty="0">
              <a:solidFill>
                <a:schemeClr val="bg1"/>
              </a:solidFill>
              <a:latin typeface="Arial" panose="020B0604020202020204" pitchFamily="34" charset="0"/>
              <a:cs typeface="Arial" panose="020B0604020202020204" pitchFamily="34" charset="0"/>
            </a:endParaRPr>
          </a:p>
          <a:p>
            <a:pPr algn="ctr"/>
            <a:r>
              <a:rPr lang="en-GB" sz="1200" dirty="0">
                <a:solidFill>
                  <a:schemeClr val="bg1"/>
                </a:solidFill>
                <a:latin typeface="Arial" panose="020B0604020202020204" pitchFamily="34" charset="0"/>
                <a:cs typeface="Arial" panose="020B0604020202020204" pitchFamily="34" charset="0"/>
              </a:rPr>
              <a:t>Instrumental Software Technologies, Inc. </a:t>
            </a:r>
            <a:endParaRPr lang="en-AT" sz="1200"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50479EE-121F-F628-6D6F-DE206A48755C}"/>
              </a:ext>
            </a:extLst>
          </p:cNvPr>
          <p:cNvSpPr/>
          <p:nvPr/>
        </p:nvSpPr>
        <p:spPr>
          <a:xfrm>
            <a:off x="454714" y="1365018"/>
            <a:ext cx="6593068" cy="1600566"/>
          </a:xfrm>
          <a:prstGeom prst="rect">
            <a:avLst/>
          </a:prstGeom>
          <a:solidFill>
            <a:srgbClr val="FFC000"/>
          </a:solidFill>
        </p:spPr>
        <p:txBody>
          <a:bodyPr wrap="square">
            <a:spAutoFit/>
          </a:bodyPr>
          <a:lstStyle/>
          <a:p>
            <a:pPr marL="266700">
              <a:lnSpc>
                <a:spcPct val="110000"/>
              </a:lnSpc>
              <a:spcAft>
                <a:spcPts val="1200"/>
              </a:spcAft>
            </a:pPr>
            <a:r>
              <a:rPr lang="en-US" dirty="0">
                <a:solidFill>
                  <a:schemeClr val="tx1"/>
                </a:solidFill>
              </a:rPr>
              <a:t>STAX is an experimental network for measurement of emissions of xenon isotopes from Medical Isotope Production (MIP) facilities and other nuclear facilities. Using results from atmospheric transport modelling, the impact on the measured concentrations at IMS sites can be estimated</a:t>
            </a:r>
          </a:p>
        </p:txBody>
      </p:sp>
      <p:sp>
        <p:nvSpPr>
          <p:cNvPr id="5" name="Rectangle 4">
            <a:extLst>
              <a:ext uri="{FF2B5EF4-FFF2-40B4-BE49-F238E27FC236}">
                <a16:creationId xmlns:a16="http://schemas.microsoft.com/office/drawing/2014/main" id="{FD0C9193-649C-2B25-C237-5B4159DFC78E}"/>
              </a:ext>
            </a:extLst>
          </p:cNvPr>
          <p:cNvSpPr/>
          <p:nvPr/>
        </p:nvSpPr>
        <p:spPr>
          <a:xfrm>
            <a:off x="7775664" y="1365018"/>
            <a:ext cx="3412795" cy="991169"/>
          </a:xfrm>
          <a:prstGeom prst="rect">
            <a:avLst/>
          </a:prstGeom>
          <a:solidFill>
            <a:srgbClr val="FFC000"/>
          </a:solidFill>
        </p:spPr>
        <p:txBody>
          <a:bodyPr wrap="square">
            <a:spAutoFit/>
          </a:bodyPr>
          <a:lstStyle/>
          <a:p>
            <a:pPr marL="266700">
              <a:lnSpc>
                <a:spcPct val="110000"/>
              </a:lnSpc>
              <a:spcAft>
                <a:spcPts val="1200"/>
              </a:spcAft>
            </a:pPr>
            <a:r>
              <a:rPr lang="en-US" dirty="0">
                <a:solidFill>
                  <a:schemeClr val="tx1"/>
                </a:solidFill>
              </a:rPr>
              <a:t>This e-poster demonstrates the processing, analysis, access and viewing of STAX data</a:t>
            </a:r>
          </a:p>
        </p:txBody>
      </p:sp>
      <p:sp>
        <p:nvSpPr>
          <p:cNvPr id="7" name="Rectangle 6">
            <a:extLst>
              <a:ext uri="{FF2B5EF4-FFF2-40B4-BE49-F238E27FC236}">
                <a16:creationId xmlns:a16="http://schemas.microsoft.com/office/drawing/2014/main" id="{2B199DD0-E196-7881-FE5C-683F44B2291A}"/>
              </a:ext>
            </a:extLst>
          </p:cNvPr>
          <p:cNvSpPr/>
          <p:nvPr/>
        </p:nvSpPr>
        <p:spPr>
          <a:xfrm>
            <a:off x="6003842" y="3754208"/>
            <a:ext cx="2087880" cy="747683"/>
          </a:xfrm>
          <a:prstGeom prst="rect">
            <a:avLst/>
          </a:prstGeom>
          <a:solidFill>
            <a:srgbClr val="4971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Data </a:t>
            </a:r>
            <a:r>
              <a:rPr lang="de-DE" dirty="0" err="1"/>
              <a:t>analysis</a:t>
            </a:r>
            <a:r>
              <a:rPr lang="de-DE" dirty="0"/>
              <a:t> and </a:t>
            </a:r>
            <a:r>
              <a:rPr lang="de-DE" dirty="0" err="1"/>
              <a:t>visualization</a:t>
            </a:r>
            <a:endParaRPr lang="de-DE" dirty="0"/>
          </a:p>
        </p:txBody>
      </p:sp>
      <p:sp>
        <p:nvSpPr>
          <p:cNvPr id="8" name="Rectangle 7">
            <a:extLst>
              <a:ext uri="{FF2B5EF4-FFF2-40B4-BE49-F238E27FC236}">
                <a16:creationId xmlns:a16="http://schemas.microsoft.com/office/drawing/2014/main" id="{08619D24-AA59-0676-93A3-D3439B054F0F}"/>
              </a:ext>
            </a:extLst>
          </p:cNvPr>
          <p:cNvSpPr/>
          <p:nvPr/>
        </p:nvSpPr>
        <p:spPr>
          <a:xfrm>
            <a:off x="3174823" y="3721420"/>
            <a:ext cx="2101041" cy="747683"/>
          </a:xfrm>
          <a:prstGeom prst="rect">
            <a:avLst/>
          </a:prstGeom>
          <a:solidFill>
            <a:srgbClr val="6FAD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Data transmission and distribution</a:t>
            </a:r>
          </a:p>
        </p:txBody>
      </p:sp>
      <p:sp>
        <p:nvSpPr>
          <p:cNvPr id="10" name="Rectangle 9">
            <a:extLst>
              <a:ext uri="{FF2B5EF4-FFF2-40B4-BE49-F238E27FC236}">
                <a16:creationId xmlns:a16="http://schemas.microsoft.com/office/drawing/2014/main" id="{A0A9EFA6-B335-B27F-C9E4-38730CD68932}"/>
              </a:ext>
            </a:extLst>
          </p:cNvPr>
          <p:cNvSpPr/>
          <p:nvPr/>
        </p:nvSpPr>
        <p:spPr>
          <a:xfrm>
            <a:off x="8819700" y="3754208"/>
            <a:ext cx="2101041" cy="74768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Supporting</a:t>
            </a:r>
            <a:r>
              <a:rPr lang="de-DE" dirty="0"/>
              <a:t> </a:t>
            </a:r>
            <a:r>
              <a:rPr lang="de-DE" dirty="0" err="1"/>
              <a:t>data</a:t>
            </a:r>
            <a:r>
              <a:rPr lang="de-DE" dirty="0"/>
              <a:t> </a:t>
            </a:r>
            <a:r>
              <a:rPr lang="de-DE" dirty="0" err="1"/>
              <a:t>interpretation</a:t>
            </a:r>
            <a:endParaRPr lang="de-DE" dirty="0"/>
          </a:p>
        </p:txBody>
      </p:sp>
      <p:sp>
        <p:nvSpPr>
          <p:cNvPr id="11" name="Rectangle 10">
            <a:extLst>
              <a:ext uri="{FF2B5EF4-FFF2-40B4-BE49-F238E27FC236}">
                <a16:creationId xmlns:a16="http://schemas.microsoft.com/office/drawing/2014/main" id="{6540CD8C-50B0-3300-BEF3-212812B674A5}"/>
              </a:ext>
            </a:extLst>
          </p:cNvPr>
          <p:cNvSpPr/>
          <p:nvPr/>
        </p:nvSpPr>
        <p:spPr>
          <a:xfrm>
            <a:off x="358966" y="3754209"/>
            <a:ext cx="2087880" cy="747683"/>
          </a:xfrm>
          <a:prstGeom prst="rect">
            <a:avLst/>
          </a:prstGeom>
          <a:solidFill>
            <a:srgbClr val="82BE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Data retrieval and formatting</a:t>
            </a:r>
          </a:p>
        </p:txBody>
      </p:sp>
      <p:pic>
        <p:nvPicPr>
          <p:cNvPr id="12" name="Picture 11">
            <a:extLst>
              <a:ext uri="{FF2B5EF4-FFF2-40B4-BE49-F238E27FC236}">
                <a16:creationId xmlns:a16="http://schemas.microsoft.com/office/drawing/2014/main" id="{FD98FC2E-2E87-F98A-E9AA-94EC4ACB0E30}"/>
              </a:ext>
            </a:extLst>
          </p:cNvPr>
          <p:cNvPicPr>
            <a:picLocks noChangeAspect="1"/>
          </p:cNvPicPr>
          <p:nvPr/>
        </p:nvPicPr>
        <p:blipFill>
          <a:blip r:embed="rId2"/>
          <a:stretch>
            <a:fillRect/>
          </a:stretch>
        </p:blipFill>
        <p:spPr>
          <a:xfrm>
            <a:off x="607769" y="4597878"/>
            <a:ext cx="1590273" cy="1983473"/>
          </a:xfrm>
          <a:prstGeom prst="rect">
            <a:avLst/>
          </a:prstGeom>
        </p:spPr>
      </p:pic>
      <p:grpSp>
        <p:nvGrpSpPr>
          <p:cNvPr id="51" name="Group 50">
            <a:extLst>
              <a:ext uri="{FF2B5EF4-FFF2-40B4-BE49-F238E27FC236}">
                <a16:creationId xmlns:a16="http://schemas.microsoft.com/office/drawing/2014/main" id="{5C235AD6-7747-F72C-5388-0CDB7DAD526F}"/>
              </a:ext>
            </a:extLst>
          </p:cNvPr>
          <p:cNvGrpSpPr/>
          <p:nvPr/>
        </p:nvGrpSpPr>
        <p:grpSpPr>
          <a:xfrm>
            <a:off x="2769079" y="4832109"/>
            <a:ext cx="2658791" cy="1515009"/>
            <a:chOff x="2364596" y="1671732"/>
            <a:chExt cx="7215344" cy="4882662"/>
          </a:xfrm>
        </p:grpSpPr>
        <p:grpSp>
          <p:nvGrpSpPr>
            <p:cNvPr id="52" name="Group 51">
              <a:extLst>
                <a:ext uri="{FF2B5EF4-FFF2-40B4-BE49-F238E27FC236}">
                  <a16:creationId xmlns:a16="http://schemas.microsoft.com/office/drawing/2014/main" id="{DCCA363F-A7DB-C7DD-9708-89BF69CA1ED2}"/>
                </a:ext>
              </a:extLst>
            </p:cNvPr>
            <p:cNvGrpSpPr/>
            <p:nvPr/>
          </p:nvGrpSpPr>
          <p:grpSpPr>
            <a:xfrm>
              <a:off x="5489589" y="2875799"/>
              <a:ext cx="1144621" cy="2265850"/>
              <a:chOff x="6430462" y="3325772"/>
              <a:chExt cx="1144621" cy="2265850"/>
            </a:xfrm>
            <a:solidFill>
              <a:srgbClr val="FFC000"/>
            </a:solidFill>
          </p:grpSpPr>
          <p:pic>
            <p:nvPicPr>
              <p:cNvPr id="85" name="Graphic 84" descr="Database with solid fill">
                <a:extLst>
                  <a:ext uri="{FF2B5EF4-FFF2-40B4-BE49-F238E27FC236}">
                    <a16:creationId xmlns:a16="http://schemas.microsoft.com/office/drawing/2014/main" id="{5EF3DE72-832E-79FA-185C-3CDC597733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30462" y="4447001"/>
                <a:ext cx="1144621" cy="1144621"/>
              </a:xfrm>
              <a:prstGeom prst="rect">
                <a:avLst/>
              </a:prstGeom>
            </p:spPr>
          </p:pic>
          <p:pic>
            <p:nvPicPr>
              <p:cNvPr id="86" name="Graphic 85" descr="Computer with solid fill">
                <a:extLst>
                  <a:ext uri="{FF2B5EF4-FFF2-40B4-BE49-F238E27FC236}">
                    <a16:creationId xmlns:a16="http://schemas.microsoft.com/office/drawing/2014/main" id="{35281AE1-E78B-BB86-07BD-97A4CE2C08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6491596" y="3325772"/>
                <a:ext cx="1022355" cy="1347483"/>
              </a:xfrm>
              <a:prstGeom prst="rect">
                <a:avLst/>
              </a:prstGeom>
            </p:spPr>
          </p:pic>
        </p:grpSp>
        <p:pic>
          <p:nvPicPr>
            <p:cNvPr id="53" name="Graphic 52" descr="Monitor with solid fill">
              <a:extLst>
                <a:ext uri="{FF2B5EF4-FFF2-40B4-BE49-F238E27FC236}">
                  <a16:creationId xmlns:a16="http://schemas.microsoft.com/office/drawing/2014/main" id="{2069F073-D990-65A0-86A4-BF7C36BB5FA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97243" y="1741208"/>
              <a:ext cx="914400" cy="914400"/>
            </a:xfrm>
            <a:prstGeom prst="rect">
              <a:avLst/>
            </a:prstGeom>
          </p:spPr>
        </p:pic>
        <p:pic>
          <p:nvPicPr>
            <p:cNvPr id="54" name="Graphic 53" descr="Monitor with solid fill">
              <a:extLst>
                <a:ext uri="{FF2B5EF4-FFF2-40B4-BE49-F238E27FC236}">
                  <a16:creationId xmlns:a16="http://schemas.microsoft.com/office/drawing/2014/main" id="{5D8C5246-D1B9-A6A8-0B86-74D6F95B56B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97243" y="2655608"/>
              <a:ext cx="914400" cy="914400"/>
            </a:xfrm>
            <a:prstGeom prst="rect">
              <a:avLst/>
            </a:prstGeom>
          </p:spPr>
        </p:pic>
        <p:pic>
          <p:nvPicPr>
            <p:cNvPr id="55" name="Graphic 54" descr="Monitor with solid fill">
              <a:extLst>
                <a:ext uri="{FF2B5EF4-FFF2-40B4-BE49-F238E27FC236}">
                  <a16:creationId xmlns:a16="http://schemas.microsoft.com/office/drawing/2014/main" id="{3373CE3B-104D-827A-9BC6-31A11872E5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97243" y="4714421"/>
              <a:ext cx="914400" cy="914400"/>
            </a:xfrm>
            <a:prstGeom prst="rect">
              <a:avLst/>
            </a:prstGeom>
          </p:spPr>
        </p:pic>
        <p:grpSp>
          <p:nvGrpSpPr>
            <p:cNvPr id="56" name="Group 55">
              <a:extLst>
                <a:ext uri="{FF2B5EF4-FFF2-40B4-BE49-F238E27FC236}">
                  <a16:creationId xmlns:a16="http://schemas.microsoft.com/office/drawing/2014/main" id="{2386B60A-CD53-A063-AE7F-CCF802A9056E}"/>
                </a:ext>
              </a:extLst>
            </p:cNvPr>
            <p:cNvGrpSpPr/>
            <p:nvPr/>
          </p:nvGrpSpPr>
          <p:grpSpPr>
            <a:xfrm>
              <a:off x="2364596" y="1671732"/>
              <a:ext cx="1353191" cy="1188210"/>
              <a:chOff x="1183532" y="2099944"/>
              <a:chExt cx="1206895" cy="1188210"/>
            </a:xfrm>
          </p:grpSpPr>
          <p:pic>
            <p:nvPicPr>
              <p:cNvPr id="80" name="Picture 79">
                <a:extLst>
                  <a:ext uri="{FF2B5EF4-FFF2-40B4-BE49-F238E27FC236}">
                    <a16:creationId xmlns:a16="http://schemas.microsoft.com/office/drawing/2014/main" id="{94CE4C90-E030-F9F3-6A35-DFA8F195CDB1}"/>
                  </a:ext>
                </a:extLst>
              </p:cNvPr>
              <p:cNvPicPr>
                <a:picLocks noChangeAspect="1"/>
              </p:cNvPicPr>
              <p:nvPr/>
            </p:nvPicPr>
            <p:blipFill>
              <a:blip r:embed="rId9"/>
              <a:stretch>
                <a:fillRect/>
              </a:stretch>
            </p:blipFill>
            <p:spPr>
              <a:xfrm>
                <a:off x="1183532" y="2099944"/>
                <a:ext cx="1034157" cy="1188210"/>
              </a:xfrm>
              <a:prstGeom prst="rect">
                <a:avLst/>
              </a:prstGeom>
            </p:spPr>
          </p:pic>
          <p:grpSp>
            <p:nvGrpSpPr>
              <p:cNvPr id="81" name="Group 80">
                <a:extLst>
                  <a:ext uri="{FF2B5EF4-FFF2-40B4-BE49-F238E27FC236}">
                    <a16:creationId xmlns:a16="http://schemas.microsoft.com/office/drawing/2014/main" id="{FAA9674B-027D-7576-A1DB-67046FFA6DC0}"/>
                  </a:ext>
                </a:extLst>
              </p:cNvPr>
              <p:cNvGrpSpPr/>
              <p:nvPr/>
            </p:nvGrpSpPr>
            <p:grpSpPr>
              <a:xfrm>
                <a:off x="2072110" y="2881731"/>
                <a:ext cx="318317" cy="358460"/>
                <a:chOff x="2072110" y="2881731"/>
                <a:chExt cx="318317" cy="358460"/>
              </a:xfrm>
            </p:grpSpPr>
            <p:pic>
              <p:nvPicPr>
                <p:cNvPr id="83" name="Graphic 82" descr="Computer with solid fill">
                  <a:extLst>
                    <a:ext uri="{FF2B5EF4-FFF2-40B4-BE49-F238E27FC236}">
                      <a16:creationId xmlns:a16="http://schemas.microsoft.com/office/drawing/2014/main" id="{652EF919-909C-42B4-753F-0CDC46786D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171914" y="2881731"/>
                  <a:ext cx="218513" cy="358460"/>
                </a:xfrm>
                <a:prstGeom prst="rect">
                  <a:avLst/>
                </a:prstGeom>
              </p:spPr>
            </p:pic>
            <p:cxnSp>
              <p:nvCxnSpPr>
                <p:cNvPr id="84" name="Connector: Elbow 83">
                  <a:extLst>
                    <a:ext uri="{FF2B5EF4-FFF2-40B4-BE49-F238E27FC236}">
                      <a16:creationId xmlns:a16="http://schemas.microsoft.com/office/drawing/2014/main" id="{4235D790-7D1E-18A3-23FE-2BC375647563}"/>
                    </a:ext>
                  </a:extLst>
                </p:cNvPr>
                <p:cNvCxnSpPr/>
                <p:nvPr/>
              </p:nvCxnSpPr>
              <p:spPr>
                <a:xfrm rot="10800000" flipV="1">
                  <a:off x="2072110" y="3165497"/>
                  <a:ext cx="145580" cy="31292"/>
                </a:xfrm>
                <a:prstGeom prst="bentConnector3">
                  <a:avLst/>
                </a:prstGeom>
              </p:spPr>
              <p:style>
                <a:lnRef idx="1">
                  <a:schemeClr val="accent1"/>
                </a:lnRef>
                <a:fillRef idx="0">
                  <a:schemeClr val="accent1"/>
                </a:fillRef>
                <a:effectRef idx="0">
                  <a:schemeClr val="accent1"/>
                </a:effectRef>
                <a:fontRef idx="minor">
                  <a:schemeClr val="tx1"/>
                </a:fontRef>
              </p:style>
            </p:cxnSp>
          </p:grpSp>
          <p:cxnSp>
            <p:nvCxnSpPr>
              <p:cNvPr id="82" name="Straight Connector 81">
                <a:extLst>
                  <a:ext uri="{FF2B5EF4-FFF2-40B4-BE49-F238E27FC236}">
                    <a16:creationId xmlns:a16="http://schemas.microsoft.com/office/drawing/2014/main" id="{77B1223A-A08F-B290-05B5-EAA0A17422AF}"/>
                  </a:ext>
                </a:extLst>
              </p:cNvPr>
              <p:cNvCxnSpPr/>
              <p:nvPr/>
            </p:nvCxnSpPr>
            <p:spPr>
              <a:xfrm flipV="1">
                <a:off x="2072109" y="3181143"/>
                <a:ext cx="0" cy="1564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7" name="Rectangle 56">
              <a:extLst>
                <a:ext uri="{FF2B5EF4-FFF2-40B4-BE49-F238E27FC236}">
                  <a16:creationId xmlns:a16="http://schemas.microsoft.com/office/drawing/2014/main" id="{5A8EB812-BF88-1CAE-1EDA-AC8224916C68}"/>
                </a:ext>
              </a:extLst>
            </p:cNvPr>
            <p:cNvSpPr/>
            <p:nvPr/>
          </p:nvSpPr>
          <p:spPr>
            <a:xfrm>
              <a:off x="5145932" y="2723746"/>
              <a:ext cx="1838528" cy="355323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TextBox 57">
              <a:extLst>
                <a:ext uri="{FF2B5EF4-FFF2-40B4-BE49-F238E27FC236}">
                  <a16:creationId xmlns:a16="http://schemas.microsoft.com/office/drawing/2014/main" id="{B6E3F7FA-24FE-BA35-E462-A6AF5B5756FF}"/>
                </a:ext>
              </a:extLst>
            </p:cNvPr>
            <p:cNvSpPr txBox="1"/>
            <p:nvPr/>
          </p:nvSpPr>
          <p:spPr>
            <a:xfrm>
              <a:off x="8362383" y="1779334"/>
              <a:ext cx="1184120" cy="694346"/>
            </a:xfrm>
            <a:prstGeom prst="rect">
              <a:avLst/>
            </a:prstGeom>
            <a:noFill/>
          </p:spPr>
          <p:txBody>
            <a:bodyPr wrap="none" rtlCol="0">
              <a:spAutoFit/>
            </a:bodyPr>
            <a:lstStyle/>
            <a:p>
              <a:r>
                <a:rPr lang="de-DE" sz="800" i="1" dirty="0"/>
                <a:t>user 1</a:t>
              </a:r>
            </a:p>
          </p:txBody>
        </p:sp>
        <p:sp>
          <p:nvSpPr>
            <p:cNvPr id="59" name="TextBox 58">
              <a:extLst>
                <a:ext uri="{FF2B5EF4-FFF2-40B4-BE49-F238E27FC236}">
                  <a16:creationId xmlns:a16="http://schemas.microsoft.com/office/drawing/2014/main" id="{A2D37C4E-0B79-C29F-1438-B22013A80A6C}"/>
                </a:ext>
              </a:extLst>
            </p:cNvPr>
            <p:cNvSpPr txBox="1"/>
            <p:nvPr/>
          </p:nvSpPr>
          <p:spPr>
            <a:xfrm>
              <a:off x="8385293" y="2712587"/>
              <a:ext cx="1184120" cy="694346"/>
            </a:xfrm>
            <a:prstGeom prst="rect">
              <a:avLst/>
            </a:prstGeom>
            <a:noFill/>
          </p:spPr>
          <p:txBody>
            <a:bodyPr wrap="none" rtlCol="0">
              <a:spAutoFit/>
            </a:bodyPr>
            <a:lstStyle/>
            <a:p>
              <a:r>
                <a:rPr lang="de-DE" sz="800" i="1" dirty="0"/>
                <a:t>user 2</a:t>
              </a:r>
            </a:p>
          </p:txBody>
        </p:sp>
        <p:sp>
          <p:nvSpPr>
            <p:cNvPr id="60" name="TextBox 59">
              <a:extLst>
                <a:ext uri="{FF2B5EF4-FFF2-40B4-BE49-F238E27FC236}">
                  <a16:creationId xmlns:a16="http://schemas.microsoft.com/office/drawing/2014/main" id="{D2A95B19-BBB8-54E3-B237-0E3FF60B8F6F}"/>
                </a:ext>
              </a:extLst>
            </p:cNvPr>
            <p:cNvSpPr txBox="1"/>
            <p:nvPr/>
          </p:nvSpPr>
          <p:spPr>
            <a:xfrm>
              <a:off x="8391472" y="4749531"/>
              <a:ext cx="1188468" cy="694346"/>
            </a:xfrm>
            <a:prstGeom prst="rect">
              <a:avLst/>
            </a:prstGeom>
            <a:noFill/>
          </p:spPr>
          <p:txBody>
            <a:bodyPr wrap="none" rtlCol="0">
              <a:spAutoFit/>
            </a:bodyPr>
            <a:lstStyle/>
            <a:p>
              <a:r>
                <a:rPr lang="de-DE" sz="800" i="1" dirty="0"/>
                <a:t>user n</a:t>
              </a:r>
            </a:p>
          </p:txBody>
        </p:sp>
        <p:cxnSp>
          <p:nvCxnSpPr>
            <p:cNvPr id="61" name="Connector: Elbow 60">
              <a:extLst>
                <a:ext uri="{FF2B5EF4-FFF2-40B4-BE49-F238E27FC236}">
                  <a16:creationId xmlns:a16="http://schemas.microsoft.com/office/drawing/2014/main" id="{FDCC2C19-D1A1-0CF8-EE28-2550E7DDF788}"/>
                </a:ext>
              </a:extLst>
            </p:cNvPr>
            <p:cNvCxnSpPr>
              <a:cxnSpLocks/>
            </p:cNvCxnSpPr>
            <p:nvPr/>
          </p:nvCxnSpPr>
          <p:spPr>
            <a:xfrm flipV="1">
              <a:off x="3654130" y="4060018"/>
              <a:ext cx="1501018" cy="273308"/>
            </a:xfrm>
            <a:prstGeom prst="bentConnector3">
              <a:avLst>
                <a:gd name="adj1" fmla="val 50000"/>
              </a:avLst>
            </a:prstGeom>
            <a:ln w="28575"/>
          </p:spPr>
          <p:style>
            <a:lnRef idx="1">
              <a:schemeClr val="accent4"/>
            </a:lnRef>
            <a:fillRef idx="0">
              <a:schemeClr val="accent4"/>
            </a:fillRef>
            <a:effectRef idx="0">
              <a:schemeClr val="accent4"/>
            </a:effectRef>
            <a:fontRef idx="minor">
              <a:schemeClr val="tx1"/>
            </a:fontRef>
          </p:style>
        </p:cxnSp>
        <p:cxnSp>
          <p:nvCxnSpPr>
            <p:cNvPr id="62" name="Connector: Elbow 61">
              <a:extLst>
                <a:ext uri="{FF2B5EF4-FFF2-40B4-BE49-F238E27FC236}">
                  <a16:creationId xmlns:a16="http://schemas.microsoft.com/office/drawing/2014/main" id="{88F086FE-96C9-8A62-3AEB-631175FCE539}"/>
                </a:ext>
              </a:extLst>
            </p:cNvPr>
            <p:cNvCxnSpPr>
              <a:cxnSpLocks/>
              <a:stCxn id="74" idx="1"/>
            </p:cNvCxnSpPr>
            <p:nvPr/>
          </p:nvCxnSpPr>
          <p:spPr>
            <a:xfrm flipV="1">
              <a:off x="3740191" y="4714421"/>
              <a:ext cx="1405741" cy="1226395"/>
            </a:xfrm>
            <a:prstGeom prst="bentConnector3">
              <a:avLst>
                <a:gd name="adj1" fmla="val 50000"/>
              </a:avLst>
            </a:prstGeom>
            <a:ln w="28575"/>
          </p:spPr>
          <p:style>
            <a:lnRef idx="1">
              <a:schemeClr val="accent4"/>
            </a:lnRef>
            <a:fillRef idx="0">
              <a:schemeClr val="accent4"/>
            </a:fillRef>
            <a:effectRef idx="0">
              <a:schemeClr val="accent4"/>
            </a:effectRef>
            <a:fontRef idx="minor">
              <a:schemeClr val="tx1"/>
            </a:fontRef>
          </p:style>
        </p:cxnSp>
        <p:cxnSp>
          <p:nvCxnSpPr>
            <p:cNvPr id="63" name="Connector: Elbow 62">
              <a:extLst>
                <a:ext uri="{FF2B5EF4-FFF2-40B4-BE49-F238E27FC236}">
                  <a16:creationId xmlns:a16="http://schemas.microsoft.com/office/drawing/2014/main" id="{A6A5C04F-18FB-7F09-08C8-40C96D6BAC0F}"/>
                </a:ext>
              </a:extLst>
            </p:cNvPr>
            <p:cNvCxnSpPr>
              <a:cxnSpLocks/>
            </p:cNvCxnSpPr>
            <p:nvPr/>
          </p:nvCxnSpPr>
          <p:spPr>
            <a:xfrm flipV="1">
              <a:off x="6984460" y="2192553"/>
              <a:ext cx="1608590" cy="1347483"/>
            </a:xfrm>
            <a:prstGeom prst="bentConnector3">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065643CF-4D48-4900-89DE-791FF0BC6785}"/>
                </a:ext>
              </a:extLst>
            </p:cNvPr>
            <p:cNvCxnSpPr>
              <a:cxnSpLocks/>
            </p:cNvCxnSpPr>
            <p:nvPr/>
          </p:nvCxnSpPr>
          <p:spPr>
            <a:xfrm flipV="1">
              <a:off x="6984460" y="3069446"/>
              <a:ext cx="1558601" cy="1153836"/>
            </a:xfrm>
            <a:prstGeom prst="bentConnector3">
              <a:avLst>
                <a:gd name="adj1" fmla="val 66654"/>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DCBBAEE2-E2FD-DDEC-CF1D-92C8CDC04694}"/>
                </a:ext>
              </a:extLst>
            </p:cNvPr>
            <p:cNvCxnSpPr>
              <a:cxnSpLocks/>
            </p:cNvCxnSpPr>
            <p:nvPr/>
          </p:nvCxnSpPr>
          <p:spPr>
            <a:xfrm>
              <a:off x="6984460" y="4813069"/>
              <a:ext cx="1608590" cy="432349"/>
            </a:xfrm>
            <a:prstGeom prst="bentConnector3">
              <a:avLst>
                <a:gd name="adj1" fmla="val 50000"/>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2AD8518-E75F-F14B-D21B-700B09238DF1}"/>
                </a:ext>
              </a:extLst>
            </p:cNvPr>
            <p:cNvSpPr txBox="1"/>
            <p:nvPr/>
          </p:nvSpPr>
          <p:spPr>
            <a:xfrm>
              <a:off x="5059412" y="5066512"/>
              <a:ext cx="2513466" cy="1487882"/>
            </a:xfrm>
            <a:prstGeom prst="rect">
              <a:avLst/>
            </a:prstGeom>
            <a:noFill/>
          </p:spPr>
          <p:txBody>
            <a:bodyPr wrap="square" rtlCol="0">
              <a:spAutoFit/>
            </a:bodyPr>
            <a:lstStyle/>
            <a:p>
              <a:r>
                <a:rPr lang="de-DE" sz="800" dirty="0"/>
                <a:t>Data storage,</a:t>
              </a:r>
            </a:p>
            <a:p>
              <a:r>
                <a:rPr lang="de-DE" sz="800" dirty="0"/>
                <a:t>processing</a:t>
              </a:r>
            </a:p>
            <a:p>
              <a:r>
                <a:rPr lang="de-DE" sz="800" dirty="0"/>
                <a:t>and distribution</a:t>
              </a:r>
            </a:p>
          </p:txBody>
        </p:sp>
        <p:grpSp>
          <p:nvGrpSpPr>
            <p:cNvPr id="67" name="Group 66">
              <a:extLst>
                <a:ext uri="{FF2B5EF4-FFF2-40B4-BE49-F238E27FC236}">
                  <a16:creationId xmlns:a16="http://schemas.microsoft.com/office/drawing/2014/main" id="{F4711D08-A13D-40AD-13E4-0A60CFC58412}"/>
                </a:ext>
              </a:extLst>
            </p:cNvPr>
            <p:cNvGrpSpPr/>
            <p:nvPr/>
          </p:nvGrpSpPr>
          <p:grpSpPr>
            <a:xfrm>
              <a:off x="2408322" y="3417983"/>
              <a:ext cx="1324734" cy="1046316"/>
              <a:chOff x="1117995" y="4352928"/>
              <a:chExt cx="1324734" cy="1046316"/>
            </a:xfrm>
          </p:grpSpPr>
          <p:pic>
            <p:nvPicPr>
              <p:cNvPr id="76" name="Picture 75">
                <a:extLst>
                  <a:ext uri="{FF2B5EF4-FFF2-40B4-BE49-F238E27FC236}">
                    <a16:creationId xmlns:a16="http://schemas.microsoft.com/office/drawing/2014/main" id="{C593B413-038A-2ADF-C35B-C5EBC392CC80}"/>
                  </a:ext>
                </a:extLst>
              </p:cNvPr>
              <p:cNvPicPr>
                <a:picLocks noChangeAspect="1"/>
              </p:cNvPicPr>
              <p:nvPr/>
            </p:nvPicPr>
            <p:blipFill>
              <a:blip r:embed="rId9"/>
              <a:stretch>
                <a:fillRect/>
              </a:stretch>
            </p:blipFill>
            <p:spPr>
              <a:xfrm>
                <a:off x="1117995" y="4352928"/>
                <a:ext cx="1133440" cy="1046316"/>
              </a:xfrm>
              <a:prstGeom prst="rect">
                <a:avLst/>
              </a:prstGeom>
            </p:spPr>
          </p:pic>
          <p:grpSp>
            <p:nvGrpSpPr>
              <p:cNvPr id="77" name="Group 76">
                <a:extLst>
                  <a:ext uri="{FF2B5EF4-FFF2-40B4-BE49-F238E27FC236}">
                    <a16:creationId xmlns:a16="http://schemas.microsoft.com/office/drawing/2014/main" id="{CFF629EE-4ADB-55C9-502B-A67A526854BD}"/>
                  </a:ext>
                </a:extLst>
              </p:cNvPr>
              <p:cNvGrpSpPr/>
              <p:nvPr/>
            </p:nvGrpSpPr>
            <p:grpSpPr>
              <a:xfrm>
                <a:off x="2124412" y="4973488"/>
                <a:ext cx="318317" cy="358460"/>
                <a:chOff x="2072110" y="2881731"/>
                <a:chExt cx="318317" cy="358460"/>
              </a:xfrm>
            </p:grpSpPr>
            <p:pic>
              <p:nvPicPr>
                <p:cNvPr id="78" name="Graphic 77" descr="Computer with solid fill">
                  <a:extLst>
                    <a:ext uri="{FF2B5EF4-FFF2-40B4-BE49-F238E27FC236}">
                      <a16:creationId xmlns:a16="http://schemas.microsoft.com/office/drawing/2014/main" id="{C07757D9-1AA9-D1A6-0492-FD9EA2B71A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171914" y="2881731"/>
                  <a:ext cx="218513" cy="358460"/>
                </a:xfrm>
                <a:prstGeom prst="rect">
                  <a:avLst/>
                </a:prstGeom>
              </p:spPr>
            </p:pic>
            <p:cxnSp>
              <p:nvCxnSpPr>
                <p:cNvPr id="79" name="Connector: Elbow 78">
                  <a:extLst>
                    <a:ext uri="{FF2B5EF4-FFF2-40B4-BE49-F238E27FC236}">
                      <a16:creationId xmlns:a16="http://schemas.microsoft.com/office/drawing/2014/main" id="{AD3F762F-3CFE-F2D2-27BD-3D3B3D08775A}"/>
                    </a:ext>
                  </a:extLst>
                </p:cNvPr>
                <p:cNvCxnSpPr/>
                <p:nvPr/>
              </p:nvCxnSpPr>
              <p:spPr>
                <a:xfrm rot="10800000" flipV="1">
                  <a:off x="2072110" y="3165497"/>
                  <a:ext cx="145580" cy="31292"/>
                </a:xfrm>
                <a:prstGeom prst="bentConnector3">
                  <a:avLst/>
                </a:prstGeom>
              </p:spPr>
              <p:style>
                <a:lnRef idx="1">
                  <a:schemeClr val="accent1"/>
                </a:lnRef>
                <a:fillRef idx="0">
                  <a:schemeClr val="accent1"/>
                </a:fillRef>
                <a:effectRef idx="0">
                  <a:schemeClr val="accent1"/>
                </a:effectRef>
                <a:fontRef idx="minor">
                  <a:schemeClr val="tx1"/>
                </a:fontRef>
              </p:style>
            </p:cxnSp>
          </p:grpSp>
        </p:grpSp>
        <p:grpSp>
          <p:nvGrpSpPr>
            <p:cNvPr id="68" name="Group 67">
              <a:extLst>
                <a:ext uri="{FF2B5EF4-FFF2-40B4-BE49-F238E27FC236}">
                  <a16:creationId xmlns:a16="http://schemas.microsoft.com/office/drawing/2014/main" id="{5DD5B844-6F61-08C6-B9D3-37EC99F6E775}"/>
                </a:ext>
              </a:extLst>
            </p:cNvPr>
            <p:cNvGrpSpPr/>
            <p:nvPr/>
          </p:nvGrpSpPr>
          <p:grpSpPr>
            <a:xfrm>
              <a:off x="2513746" y="5180958"/>
              <a:ext cx="1226445" cy="976471"/>
              <a:chOff x="1117995" y="5684947"/>
              <a:chExt cx="1226445" cy="976471"/>
            </a:xfrm>
          </p:grpSpPr>
          <p:pic>
            <p:nvPicPr>
              <p:cNvPr id="72" name="Picture 71">
                <a:extLst>
                  <a:ext uri="{FF2B5EF4-FFF2-40B4-BE49-F238E27FC236}">
                    <a16:creationId xmlns:a16="http://schemas.microsoft.com/office/drawing/2014/main" id="{DCF276EF-B07E-6FDC-3B7F-966A63E5E6C7}"/>
                  </a:ext>
                </a:extLst>
              </p:cNvPr>
              <p:cNvPicPr>
                <a:picLocks noChangeAspect="1"/>
              </p:cNvPicPr>
              <p:nvPr/>
            </p:nvPicPr>
            <p:blipFill>
              <a:blip r:embed="rId9"/>
              <a:stretch>
                <a:fillRect/>
              </a:stretch>
            </p:blipFill>
            <p:spPr>
              <a:xfrm>
                <a:off x="1117995" y="5684947"/>
                <a:ext cx="1057780" cy="976471"/>
              </a:xfrm>
              <a:prstGeom prst="rect">
                <a:avLst/>
              </a:prstGeom>
            </p:spPr>
          </p:pic>
          <p:grpSp>
            <p:nvGrpSpPr>
              <p:cNvPr id="73" name="Group 72">
                <a:extLst>
                  <a:ext uri="{FF2B5EF4-FFF2-40B4-BE49-F238E27FC236}">
                    <a16:creationId xmlns:a16="http://schemas.microsoft.com/office/drawing/2014/main" id="{A2DC10B5-2EF2-7B62-AF16-7656B8D083FD}"/>
                  </a:ext>
                </a:extLst>
              </p:cNvPr>
              <p:cNvGrpSpPr/>
              <p:nvPr/>
            </p:nvGrpSpPr>
            <p:grpSpPr>
              <a:xfrm>
                <a:off x="2026123" y="6265575"/>
                <a:ext cx="318317" cy="358460"/>
                <a:chOff x="2072110" y="2881731"/>
                <a:chExt cx="318317" cy="358460"/>
              </a:xfrm>
            </p:grpSpPr>
            <p:pic>
              <p:nvPicPr>
                <p:cNvPr id="74" name="Graphic 73" descr="Computer with solid fill">
                  <a:extLst>
                    <a:ext uri="{FF2B5EF4-FFF2-40B4-BE49-F238E27FC236}">
                      <a16:creationId xmlns:a16="http://schemas.microsoft.com/office/drawing/2014/main" id="{CAFCEBAB-B541-FB26-B445-B509140343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171914" y="2881731"/>
                  <a:ext cx="218513" cy="358460"/>
                </a:xfrm>
                <a:prstGeom prst="rect">
                  <a:avLst/>
                </a:prstGeom>
              </p:spPr>
            </p:pic>
            <p:cxnSp>
              <p:nvCxnSpPr>
                <p:cNvPr id="75" name="Connector: Elbow 74">
                  <a:extLst>
                    <a:ext uri="{FF2B5EF4-FFF2-40B4-BE49-F238E27FC236}">
                      <a16:creationId xmlns:a16="http://schemas.microsoft.com/office/drawing/2014/main" id="{AA3C6E63-7A18-1CF1-3843-C1922252631F}"/>
                    </a:ext>
                  </a:extLst>
                </p:cNvPr>
                <p:cNvCxnSpPr/>
                <p:nvPr/>
              </p:nvCxnSpPr>
              <p:spPr>
                <a:xfrm rot="10800000" flipV="1">
                  <a:off x="2072110" y="3165497"/>
                  <a:ext cx="145580" cy="31292"/>
                </a:xfrm>
                <a:prstGeom prst="bentConnector3">
                  <a:avLst/>
                </a:prstGeom>
              </p:spPr>
              <p:style>
                <a:lnRef idx="1">
                  <a:schemeClr val="accent1"/>
                </a:lnRef>
                <a:fillRef idx="0">
                  <a:schemeClr val="accent1"/>
                </a:fillRef>
                <a:effectRef idx="0">
                  <a:schemeClr val="accent1"/>
                </a:effectRef>
                <a:fontRef idx="minor">
                  <a:schemeClr val="tx1"/>
                </a:fontRef>
              </p:style>
            </p:cxnSp>
          </p:grpSp>
        </p:grpSp>
        <p:cxnSp>
          <p:nvCxnSpPr>
            <p:cNvPr id="69" name="Connector: Elbow 68">
              <a:extLst>
                <a:ext uri="{FF2B5EF4-FFF2-40B4-BE49-F238E27FC236}">
                  <a16:creationId xmlns:a16="http://schemas.microsoft.com/office/drawing/2014/main" id="{6B05BD1E-ED0E-1056-AC38-01D6F518EB9C}"/>
                </a:ext>
              </a:extLst>
            </p:cNvPr>
            <p:cNvCxnSpPr>
              <a:cxnSpLocks/>
            </p:cNvCxnSpPr>
            <p:nvPr/>
          </p:nvCxnSpPr>
          <p:spPr>
            <a:xfrm>
              <a:off x="3644914" y="2721957"/>
              <a:ext cx="1501018" cy="347489"/>
            </a:xfrm>
            <a:prstGeom prst="bentConnector3">
              <a:avLst>
                <a:gd name="adj1" fmla="val 50000"/>
              </a:avLst>
            </a:prstGeom>
            <a:ln w="28575"/>
          </p:spPr>
          <p:style>
            <a:lnRef idx="1">
              <a:schemeClr val="accent4"/>
            </a:lnRef>
            <a:fillRef idx="0">
              <a:schemeClr val="accent4"/>
            </a:fillRef>
            <a:effectRef idx="0">
              <a:schemeClr val="accent4"/>
            </a:effectRef>
            <a:fontRef idx="minor">
              <a:schemeClr val="tx1"/>
            </a:fontRef>
          </p:style>
        </p:cxnSp>
        <p:sp>
          <p:nvSpPr>
            <p:cNvPr id="70" name="TextBox 69">
              <a:extLst>
                <a:ext uri="{FF2B5EF4-FFF2-40B4-BE49-F238E27FC236}">
                  <a16:creationId xmlns:a16="http://schemas.microsoft.com/office/drawing/2014/main" id="{07E20C7C-F003-219A-0693-26577B97B7C0}"/>
                </a:ext>
              </a:extLst>
            </p:cNvPr>
            <p:cNvSpPr txBox="1"/>
            <p:nvPr/>
          </p:nvSpPr>
          <p:spPr>
            <a:xfrm>
              <a:off x="8540358" y="3267225"/>
              <a:ext cx="357789" cy="369333"/>
            </a:xfrm>
            <a:prstGeom prst="rect">
              <a:avLst/>
            </a:prstGeom>
            <a:noFill/>
          </p:spPr>
          <p:txBody>
            <a:bodyPr wrap="none" rtlCol="0">
              <a:spAutoFit/>
            </a:bodyPr>
            <a:lstStyle/>
            <a:p>
              <a:r>
                <a:rPr lang="de-DE" dirty="0"/>
                <a:t>...</a:t>
              </a:r>
            </a:p>
          </p:txBody>
        </p:sp>
        <p:sp>
          <p:nvSpPr>
            <p:cNvPr id="71" name="TextBox 70">
              <a:extLst>
                <a:ext uri="{FF2B5EF4-FFF2-40B4-BE49-F238E27FC236}">
                  <a16:creationId xmlns:a16="http://schemas.microsoft.com/office/drawing/2014/main" id="{A6DFC1B3-C323-588A-ADF0-A6F0CC710306}"/>
                </a:ext>
              </a:extLst>
            </p:cNvPr>
            <p:cNvSpPr txBox="1"/>
            <p:nvPr/>
          </p:nvSpPr>
          <p:spPr>
            <a:xfrm>
              <a:off x="2718667" y="4433763"/>
              <a:ext cx="574196" cy="707886"/>
            </a:xfrm>
            <a:prstGeom prst="rect">
              <a:avLst/>
            </a:prstGeom>
            <a:noFill/>
          </p:spPr>
          <p:txBody>
            <a:bodyPr wrap="none" rtlCol="0">
              <a:spAutoFit/>
            </a:bodyPr>
            <a:lstStyle/>
            <a:p>
              <a:r>
                <a:rPr lang="de-DE" sz="4000" dirty="0"/>
                <a:t>...</a:t>
              </a:r>
            </a:p>
          </p:txBody>
        </p:sp>
      </p:grpSp>
      <p:pic>
        <p:nvPicPr>
          <p:cNvPr id="87" name="Picture 86">
            <a:extLst>
              <a:ext uri="{FF2B5EF4-FFF2-40B4-BE49-F238E27FC236}">
                <a16:creationId xmlns:a16="http://schemas.microsoft.com/office/drawing/2014/main" id="{B72009DD-1222-0B88-7E58-5D7F5B03ACEB}"/>
              </a:ext>
            </a:extLst>
          </p:cNvPr>
          <p:cNvPicPr>
            <a:picLocks noChangeAspect="1"/>
          </p:cNvPicPr>
          <p:nvPr/>
        </p:nvPicPr>
        <p:blipFill>
          <a:blip r:embed="rId11"/>
          <a:stretch>
            <a:fillRect/>
          </a:stretch>
        </p:blipFill>
        <p:spPr>
          <a:xfrm>
            <a:off x="6067393" y="4641193"/>
            <a:ext cx="2313979" cy="2073044"/>
          </a:xfrm>
          <a:prstGeom prst="rect">
            <a:avLst/>
          </a:prstGeom>
        </p:spPr>
      </p:pic>
      <p:pic>
        <p:nvPicPr>
          <p:cNvPr id="88" name="Picture 87">
            <a:extLst>
              <a:ext uri="{FF2B5EF4-FFF2-40B4-BE49-F238E27FC236}">
                <a16:creationId xmlns:a16="http://schemas.microsoft.com/office/drawing/2014/main" id="{21F097A2-4E4A-2F0B-A1A6-365EAAF6D97F}"/>
              </a:ext>
            </a:extLst>
          </p:cNvPr>
          <p:cNvPicPr>
            <a:picLocks noChangeAspect="1"/>
          </p:cNvPicPr>
          <p:nvPr/>
        </p:nvPicPr>
        <p:blipFill>
          <a:blip r:embed="rId12"/>
          <a:stretch>
            <a:fillRect/>
          </a:stretch>
        </p:blipFill>
        <p:spPr>
          <a:xfrm>
            <a:off x="8404806" y="4754034"/>
            <a:ext cx="2970949" cy="1671159"/>
          </a:xfrm>
          <a:prstGeom prst="rect">
            <a:avLst/>
          </a:prstGeom>
        </p:spPr>
      </p:pic>
      <p:sp>
        <p:nvSpPr>
          <p:cNvPr id="89" name="TextBox 88">
            <a:extLst>
              <a:ext uri="{FF2B5EF4-FFF2-40B4-BE49-F238E27FC236}">
                <a16:creationId xmlns:a16="http://schemas.microsoft.com/office/drawing/2014/main" id="{8B9D4FA5-C21B-944B-902E-4F60084A9096}"/>
              </a:ext>
            </a:extLst>
          </p:cNvPr>
          <p:cNvSpPr txBox="1"/>
          <p:nvPr/>
        </p:nvSpPr>
        <p:spPr>
          <a:xfrm>
            <a:off x="9438203" y="5016450"/>
            <a:ext cx="1960986" cy="369332"/>
          </a:xfrm>
          <a:prstGeom prst="rect">
            <a:avLst/>
          </a:prstGeom>
          <a:noFill/>
        </p:spPr>
        <p:txBody>
          <a:bodyPr wrap="none" rtlCol="0">
            <a:spAutoFit/>
          </a:bodyPr>
          <a:lstStyle/>
          <a:p>
            <a:r>
              <a:rPr lang="en-GB" dirty="0"/>
              <a:t>Impact at IMS sites</a:t>
            </a:r>
            <a:endParaRPr lang="en-DE" dirty="0"/>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Matthias Auer</cp:lastModifiedBy>
  <cp:revision>24</cp:revision>
  <dcterms:created xsi:type="dcterms:W3CDTF">2023-04-18T13:25:54Z</dcterms:created>
  <dcterms:modified xsi:type="dcterms:W3CDTF">2023-06-09T05:09:23Z</dcterms:modified>
</cp:coreProperties>
</file>