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48" r:id="rId2"/>
  </p:sldMasterIdLst>
  <p:sldIdLst>
    <p:sldId id="261" r:id="rId3"/>
    <p:sldId id="267" r:id="rId4"/>
    <p:sldId id="262" r:id="rId5"/>
    <p:sldId id="273" r:id="rId6"/>
    <p:sldId id="272" r:id="rId7"/>
    <p:sldId id="268" r:id="rId8"/>
    <p:sldId id="264" r:id="rId9"/>
    <p:sldId id="265" r:id="rId10"/>
    <p:sldId id="266" r:id="rId11"/>
  </p:sldIdLst>
  <p:sldSz cx="12192000" cy="6858000"/>
  <p:notesSz cx="6858000" cy="9144000"/>
  <p:defaultText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pening/Cover Slide" id="{3F57730A-5715-AC46-A105-BB04A9144E5D}">
          <p14:sldIdLst>
            <p14:sldId id="261"/>
          </p14:sldIdLst>
        </p14:section>
        <p14:section name="Presentation Template" id="{D3474E28-4AA6-E748-B496-81F08868819A}">
          <p14:sldIdLst>
            <p14:sldId id="267"/>
            <p14:sldId id="262"/>
            <p14:sldId id="273"/>
            <p14:sldId id="272"/>
            <p14:sldId id="268"/>
            <p14:sldId id="264"/>
            <p14:sldId id="265"/>
            <p14:sldId id="266"/>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6102EB0-D0C2-E559-1E9A-8DDAD33CB3DD}" name="Sid Hellman" initials="SH" userId="S::shellman@isti365.onmicrosoft.com::8e448a27-0a28-41ce-a269-45767aac190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579"/>
    <p:restoredTop sz="94685"/>
  </p:normalViewPr>
  <p:slideViewPr>
    <p:cSldViewPr snapToGrid="0">
      <p:cViewPr varScale="1">
        <p:scale>
          <a:sx n="77" d="100"/>
          <a:sy n="77" d="100"/>
        </p:scale>
        <p:origin x="621" y="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6"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4241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BDAC0-3989-9DEA-56D2-D9110E277CD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AT"/>
          </a:p>
        </p:txBody>
      </p:sp>
      <p:sp>
        <p:nvSpPr>
          <p:cNvPr id="3" name="Picture Placeholder 2">
            <a:extLst>
              <a:ext uri="{FF2B5EF4-FFF2-40B4-BE49-F238E27FC236}">
                <a16:creationId xmlns:a16="http://schemas.microsoft.com/office/drawing/2014/main" id="{EDEEB673-96C5-9150-93A9-B8A68419558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T"/>
          </a:p>
        </p:txBody>
      </p:sp>
      <p:sp>
        <p:nvSpPr>
          <p:cNvPr id="4" name="Text Placeholder 3">
            <a:extLst>
              <a:ext uri="{FF2B5EF4-FFF2-40B4-BE49-F238E27FC236}">
                <a16:creationId xmlns:a16="http://schemas.microsoft.com/office/drawing/2014/main" id="{EB45DBFF-1905-96EA-F117-F7109DA88E0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B250AEF-CCD9-BDA4-BC61-04C3F1EBE42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06/09/2023</a:t>
            </a:fld>
            <a:endParaRPr lang="en-AT"/>
          </a:p>
        </p:txBody>
      </p:sp>
      <p:sp>
        <p:nvSpPr>
          <p:cNvPr id="6" name="Footer Placeholder 5">
            <a:extLst>
              <a:ext uri="{FF2B5EF4-FFF2-40B4-BE49-F238E27FC236}">
                <a16:creationId xmlns:a16="http://schemas.microsoft.com/office/drawing/2014/main" id="{80B65F7D-AB3F-4B10-493C-818831748A90}"/>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24DBF558-90B7-EDC0-41D8-A7E587B8429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3054567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DBD55-D949-603C-D4B0-76BF5A6F6E00}"/>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Vertical Text Placeholder 2">
            <a:extLst>
              <a:ext uri="{FF2B5EF4-FFF2-40B4-BE49-F238E27FC236}">
                <a16:creationId xmlns:a16="http://schemas.microsoft.com/office/drawing/2014/main" id="{99DA7AB6-60A3-C781-0F6C-EE05C02F7270}"/>
              </a:ext>
            </a:extLst>
          </p:cNvPr>
          <p:cNvSpPr>
            <a:spLocks noGrp="1"/>
          </p:cNvSpPr>
          <p:nvPr>
            <p:ph type="body" orient="vert" idx="1"/>
          </p:nvPr>
        </p:nvSpPr>
        <p:spPr>
          <a:xfrm>
            <a:off x="838200" y="1825625"/>
            <a:ext cx="10515600" cy="43513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6952BB46-382F-D2E7-AE45-6658D0BB5E0F}"/>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06/09/2023</a:t>
            </a:fld>
            <a:endParaRPr lang="en-AT"/>
          </a:p>
        </p:txBody>
      </p:sp>
      <p:sp>
        <p:nvSpPr>
          <p:cNvPr id="5" name="Footer Placeholder 4">
            <a:extLst>
              <a:ext uri="{FF2B5EF4-FFF2-40B4-BE49-F238E27FC236}">
                <a16:creationId xmlns:a16="http://schemas.microsoft.com/office/drawing/2014/main" id="{6B38399F-CEA1-5E34-629D-5B852C64E342}"/>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BC3A48BB-D79A-C07C-2705-F0BB4F5BE686}"/>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159954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559DF0-843B-0123-336F-436CBCFB8631}"/>
              </a:ext>
            </a:extLst>
          </p:cNvPr>
          <p:cNvSpPr>
            <a:spLocks noGrp="1"/>
          </p:cNvSpPr>
          <p:nvPr>
            <p:ph type="title" orient="vert"/>
          </p:nvPr>
        </p:nvSpPr>
        <p:spPr>
          <a:xfrm>
            <a:off x="8724900" y="365125"/>
            <a:ext cx="2628900" cy="5811838"/>
          </a:xfrm>
          <a:prstGeom prst="rect">
            <a:avLst/>
          </a:prstGeom>
        </p:spPr>
        <p:txBody>
          <a:bodyPr vert="eaVert"/>
          <a:lstStyle/>
          <a:p>
            <a:r>
              <a:rPr lang="en-GB"/>
              <a:t>Click to edit Master title style</a:t>
            </a:r>
            <a:endParaRPr lang="en-AT"/>
          </a:p>
        </p:txBody>
      </p:sp>
      <p:sp>
        <p:nvSpPr>
          <p:cNvPr id="3" name="Vertical Text Placeholder 2">
            <a:extLst>
              <a:ext uri="{FF2B5EF4-FFF2-40B4-BE49-F238E27FC236}">
                <a16:creationId xmlns:a16="http://schemas.microsoft.com/office/drawing/2014/main" id="{7AF89A11-648F-F280-73CE-7BB16BDE2FC4}"/>
              </a:ext>
            </a:extLst>
          </p:cNvPr>
          <p:cNvSpPr>
            <a:spLocks noGrp="1"/>
          </p:cNvSpPr>
          <p:nvPr>
            <p:ph type="body" orient="vert" idx="1"/>
          </p:nvPr>
        </p:nvSpPr>
        <p:spPr>
          <a:xfrm>
            <a:off x="838200" y="365125"/>
            <a:ext cx="7734300" cy="58118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E091215F-8C03-13FA-7CA9-97C1ED8D67B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06/09/2023</a:t>
            </a:fld>
            <a:endParaRPr lang="en-AT"/>
          </a:p>
        </p:txBody>
      </p:sp>
      <p:sp>
        <p:nvSpPr>
          <p:cNvPr id="5" name="Footer Placeholder 4">
            <a:extLst>
              <a:ext uri="{FF2B5EF4-FFF2-40B4-BE49-F238E27FC236}">
                <a16:creationId xmlns:a16="http://schemas.microsoft.com/office/drawing/2014/main" id="{8491B1AC-07AB-6379-312C-13CB86C4249C}"/>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3AB01CC9-1660-AC5F-55AF-2E2C09C74EC0}"/>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73028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B960F-DD99-15C9-0B8B-8812FA65F75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GB"/>
              <a:t>Click to edit Master title style</a:t>
            </a:r>
            <a:endParaRPr lang="en-AT"/>
          </a:p>
        </p:txBody>
      </p:sp>
      <p:sp>
        <p:nvSpPr>
          <p:cNvPr id="3" name="Subtitle 2">
            <a:extLst>
              <a:ext uri="{FF2B5EF4-FFF2-40B4-BE49-F238E27FC236}">
                <a16:creationId xmlns:a16="http://schemas.microsoft.com/office/drawing/2014/main" id="{EC772C69-3FA2-7471-7D20-0193338A6E47}"/>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AT"/>
          </a:p>
        </p:txBody>
      </p:sp>
      <p:sp>
        <p:nvSpPr>
          <p:cNvPr id="4" name="Date Placeholder 3">
            <a:extLst>
              <a:ext uri="{FF2B5EF4-FFF2-40B4-BE49-F238E27FC236}">
                <a16:creationId xmlns:a16="http://schemas.microsoft.com/office/drawing/2014/main" id="{8E6BD510-9EB7-352F-4299-E72E569B8D1C}"/>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06/09/2023</a:t>
            </a:fld>
            <a:endParaRPr lang="en-AT"/>
          </a:p>
        </p:txBody>
      </p:sp>
      <p:sp>
        <p:nvSpPr>
          <p:cNvPr id="5" name="Footer Placeholder 4">
            <a:extLst>
              <a:ext uri="{FF2B5EF4-FFF2-40B4-BE49-F238E27FC236}">
                <a16:creationId xmlns:a16="http://schemas.microsoft.com/office/drawing/2014/main" id="{DBBE651C-E995-6D0C-69DF-B08DA91D3154}"/>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8F312567-4417-4398-7043-025006E25EC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2026471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FEE6D-2A0A-67BB-C604-40C5BDFAEB49}"/>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Content Placeholder 2">
            <a:extLst>
              <a:ext uri="{FF2B5EF4-FFF2-40B4-BE49-F238E27FC236}">
                <a16:creationId xmlns:a16="http://schemas.microsoft.com/office/drawing/2014/main" id="{3FCEE5B6-B354-536E-532A-A02EB76E3D6D}"/>
              </a:ext>
            </a:extLst>
          </p:cNvPr>
          <p:cNvSpPr>
            <a:spLocks noGrp="1"/>
          </p:cNvSpPr>
          <p:nvPr>
            <p:ph idx="1"/>
          </p:nvPr>
        </p:nvSpPr>
        <p:spPr>
          <a:xfrm>
            <a:off x="838200" y="1825625"/>
            <a:ext cx="10515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8CCE5EE6-4C68-A431-0DCB-255BEAF04A8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06/09/2023</a:t>
            </a:fld>
            <a:endParaRPr lang="en-AT"/>
          </a:p>
        </p:txBody>
      </p:sp>
      <p:sp>
        <p:nvSpPr>
          <p:cNvPr id="5" name="Footer Placeholder 4">
            <a:extLst>
              <a:ext uri="{FF2B5EF4-FFF2-40B4-BE49-F238E27FC236}">
                <a16:creationId xmlns:a16="http://schemas.microsoft.com/office/drawing/2014/main" id="{EBDF841C-77A5-A0A1-BF7C-9C573C101E4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19CAC301-62EA-06A8-25F1-AE7C9612CBB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1333895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C434D-4BF7-DFF4-0CE1-4BF305023AC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GB"/>
              <a:t>Click to edit Master title style</a:t>
            </a:r>
            <a:endParaRPr lang="en-AT"/>
          </a:p>
        </p:txBody>
      </p:sp>
      <p:sp>
        <p:nvSpPr>
          <p:cNvPr id="3" name="Text Placeholder 2">
            <a:extLst>
              <a:ext uri="{FF2B5EF4-FFF2-40B4-BE49-F238E27FC236}">
                <a16:creationId xmlns:a16="http://schemas.microsoft.com/office/drawing/2014/main" id="{533B80C5-078D-F5AF-1E84-F25F16AE7A84}"/>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5DC8A51-08E0-4D03-D419-13857F9F69BD}"/>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06/09/2023</a:t>
            </a:fld>
            <a:endParaRPr lang="en-AT"/>
          </a:p>
        </p:txBody>
      </p:sp>
      <p:sp>
        <p:nvSpPr>
          <p:cNvPr id="5" name="Footer Placeholder 4">
            <a:extLst>
              <a:ext uri="{FF2B5EF4-FFF2-40B4-BE49-F238E27FC236}">
                <a16:creationId xmlns:a16="http://schemas.microsoft.com/office/drawing/2014/main" id="{BA815623-FFB6-DEBB-B2B7-25A8598B2D8D}"/>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C521D2B2-9B4B-1000-F7A1-B1293AC1F527}"/>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4058015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EF931-A94C-211D-4C16-E834A5996B32}"/>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Content Placeholder 2">
            <a:extLst>
              <a:ext uri="{FF2B5EF4-FFF2-40B4-BE49-F238E27FC236}">
                <a16:creationId xmlns:a16="http://schemas.microsoft.com/office/drawing/2014/main" id="{CF320A0E-285F-5530-02FF-F66B1777B81B}"/>
              </a:ext>
            </a:extLst>
          </p:cNvPr>
          <p:cNvSpPr>
            <a:spLocks noGrp="1"/>
          </p:cNvSpPr>
          <p:nvPr>
            <p:ph sz="half" idx="1"/>
          </p:nvPr>
        </p:nvSpPr>
        <p:spPr>
          <a:xfrm>
            <a:off x="838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Content Placeholder 3">
            <a:extLst>
              <a:ext uri="{FF2B5EF4-FFF2-40B4-BE49-F238E27FC236}">
                <a16:creationId xmlns:a16="http://schemas.microsoft.com/office/drawing/2014/main" id="{EC072D30-F2E3-0B3A-B30C-A5343C3BF523}"/>
              </a:ext>
            </a:extLst>
          </p:cNvPr>
          <p:cNvSpPr>
            <a:spLocks noGrp="1"/>
          </p:cNvSpPr>
          <p:nvPr>
            <p:ph sz="half" idx="2"/>
          </p:nvPr>
        </p:nvSpPr>
        <p:spPr>
          <a:xfrm>
            <a:off x="6172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5" name="Date Placeholder 4">
            <a:extLst>
              <a:ext uri="{FF2B5EF4-FFF2-40B4-BE49-F238E27FC236}">
                <a16:creationId xmlns:a16="http://schemas.microsoft.com/office/drawing/2014/main" id="{0B15F759-D83B-28DD-81FE-FB28B905A23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06/09/2023</a:t>
            </a:fld>
            <a:endParaRPr lang="en-AT"/>
          </a:p>
        </p:txBody>
      </p:sp>
      <p:sp>
        <p:nvSpPr>
          <p:cNvPr id="6" name="Footer Placeholder 5">
            <a:extLst>
              <a:ext uri="{FF2B5EF4-FFF2-40B4-BE49-F238E27FC236}">
                <a16:creationId xmlns:a16="http://schemas.microsoft.com/office/drawing/2014/main" id="{2554AA6C-AC4A-254A-4ED5-382239E88EDC}"/>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7DE390A8-0B27-AD23-4D78-8B67D1F644A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663638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98552-CBBF-D10C-2851-CE5F323BE08F}"/>
              </a:ext>
            </a:extLst>
          </p:cNvPr>
          <p:cNvSpPr>
            <a:spLocks noGrp="1"/>
          </p:cNvSpPr>
          <p:nvPr>
            <p:ph type="title"/>
          </p:nvPr>
        </p:nvSpPr>
        <p:spPr>
          <a:xfrm>
            <a:off x="839788" y="365125"/>
            <a:ext cx="10515600" cy="1325563"/>
          </a:xfrm>
          <a:prstGeom prst="rect">
            <a:avLst/>
          </a:prstGeom>
        </p:spPr>
        <p:txBody>
          <a:bodyPr/>
          <a:lstStyle/>
          <a:p>
            <a:r>
              <a:rPr lang="en-GB"/>
              <a:t>Click to edit Master title style</a:t>
            </a:r>
            <a:endParaRPr lang="en-AT"/>
          </a:p>
        </p:txBody>
      </p:sp>
      <p:sp>
        <p:nvSpPr>
          <p:cNvPr id="3" name="Text Placeholder 2">
            <a:extLst>
              <a:ext uri="{FF2B5EF4-FFF2-40B4-BE49-F238E27FC236}">
                <a16:creationId xmlns:a16="http://schemas.microsoft.com/office/drawing/2014/main" id="{FFFE88C3-615B-816B-C041-1B014F77F8F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A50F503-4249-0855-96AC-008B469A4FAF}"/>
              </a:ext>
            </a:extLst>
          </p:cNvPr>
          <p:cNvSpPr>
            <a:spLocks noGrp="1"/>
          </p:cNvSpPr>
          <p:nvPr>
            <p:ph sz="half" idx="2"/>
          </p:nvPr>
        </p:nvSpPr>
        <p:spPr>
          <a:xfrm>
            <a:off x="839788" y="2505075"/>
            <a:ext cx="5157787"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5" name="Text Placeholder 4">
            <a:extLst>
              <a:ext uri="{FF2B5EF4-FFF2-40B4-BE49-F238E27FC236}">
                <a16:creationId xmlns:a16="http://schemas.microsoft.com/office/drawing/2014/main" id="{25998227-D465-AE51-360B-A84D6E6A8CB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F1D8803-B841-D379-DA13-54B34C514063}"/>
              </a:ext>
            </a:extLst>
          </p:cNvPr>
          <p:cNvSpPr>
            <a:spLocks noGrp="1"/>
          </p:cNvSpPr>
          <p:nvPr>
            <p:ph sz="quarter" idx="4"/>
          </p:nvPr>
        </p:nvSpPr>
        <p:spPr>
          <a:xfrm>
            <a:off x="6172200" y="2505075"/>
            <a:ext cx="5183188"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7" name="Date Placeholder 6">
            <a:extLst>
              <a:ext uri="{FF2B5EF4-FFF2-40B4-BE49-F238E27FC236}">
                <a16:creationId xmlns:a16="http://schemas.microsoft.com/office/drawing/2014/main" id="{FA03BFB6-C264-EC78-DE85-31ED77A746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06/09/2023</a:t>
            </a:fld>
            <a:endParaRPr lang="en-AT"/>
          </a:p>
        </p:txBody>
      </p:sp>
      <p:sp>
        <p:nvSpPr>
          <p:cNvPr id="8" name="Footer Placeholder 7">
            <a:extLst>
              <a:ext uri="{FF2B5EF4-FFF2-40B4-BE49-F238E27FC236}">
                <a16:creationId xmlns:a16="http://schemas.microsoft.com/office/drawing/2014/main" id="{00ADCE47-0D8A-89FC-52C2-D482F134EBB2}"/>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9" name="Slide Number Placeholder 8">
            <a:extLst>
              <a:ext uri="{FF2B5EF4-FFF2-40B4-BE49-F238E27FC236}">
                <a16:creationId xmlns:a16="http://schemas.microsoft.com/office/drawing/2014/main" id="{9A8CD5A7-1626-07AA-D2F2-7D9D7D8D6C12}"/>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2959806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3FC91-6701-22B3-F986-D2DE7F9935EC}"/>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Date Placeholder 2">
            <a:extLst>
              <a:ext uri="{FF2B5EF4-FFF2-40B4-BE49-F238E27FC236}">
                <a16:creationId xmlns:a16="http://schemas.microsoft.com/office/drawing/2014/main" id="{8865FC91-E1CF-B33B-4316-5F030AB3405E}"/>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06/09/2023</a:t>
            </a:fld>
            <a:endParaRPr lang="en-AT"/>
          </a:p>
        </p:txBody>
      </p:sp>
      <p:sp>
        <p:nvSpPr>
          <p:cNvPr id="4" name="Footer Placeholder 3">
            <a:extLst>
              <a:ext uri="{FF2B5EF4-FFF2-40B4-BE49-F238E27FC236}">
                <a16:creationId xmlns:a16="http://schemas.microsoft.com/office/drawing/2014/main" id="{B713C2CC-BC4A-E4DF-8494-EC235D70283A}"/>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5" name="Slide Number Placeholder 4">
            <a:extLst>
              <a:ext uri="{FF2B5EF4-FFF2-40B4-BE49-F238E27FC236}">
                <a16:creationId xmlns:a16="http://schemas.microsoft.com/office/drawing/2014/main" id="{B66A15BA-FEE4-7386-6712-A96CDE521629}"/>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3855353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740188-5A5C-FAF9-2521-642030BDA5D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06/09/2023</a:t>
            </a:fld>
            <a:endParaRPr lang="en-AT"/>
          </a:p>
        </p:txBody>
      </p:sp>
      <p:sp>
        <p:nvSpPr>
          <p:cNvPr id="3" name="Footer Placeholder 2">
            <a:extLst>
              <a:ext uri="{FF2B5EF4-FFF2-40B4-BE49-F238E27FC236}">
                <a16:creationId xmlns:a16="http://schemas.microsoft.com/office/drawing/2014/main" id="{08FDEB4D-A45C-1453-8190-7209781C688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4" name="Slide Number Placeholder 3">
            <a:extLst>
              <a:ext uri="{FF2B5EF4-FFF2-40B4-BE49-F238E27FC236}">
                <a16:creationId xmlns:a16="http://schemas.microsoft.com/office/drawing/2014/main" id="{E398E109-5B87-E4B1-ADC1-030218708371}"/>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1428433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0AA26-4BB6-1D1A-037D-ACBAE49B0BA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AT"/>
          </a:p>
        </p:txBody>
      </p:sp>
      <p:sp>
        <p:nvSpPr>
          <p:cNvPr id="3" name="Content Placeholder 2">
            <a:extLst>
              <a:ext uri="{FF2B5EF4-FFF2-40B4-BE49-F238E27FC236}">
                <a16:creationId xmlns:a16="http://schemas.microsoft.com/office/drawing/2014/main" id="{77456E84-B974-7F35-3C70-8E3E07AB2556}"/>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Text Placeholder 3">
            <a:extLst>
              <a:ext uri="{FF2B5EF4-FFF2-40B4-BE49-F238E27FC236}">
                <a16:creationId xmlns:a16="http://schemas.microsoft.com/office/drawing/2014/main" id="{F0A2D2F7-ABF5-8F11-2584-17C841342F7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5971083-6C28-83C7-1AC1-F475C8F45B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06/09/2023</a:t>
            </a:fld>
            <a:endParaRPr lang="en-AT"/>
          </a:p>
        </p:txBody>
      </p:sp>
      <p:sp>
        <p:nvSpPr>
          <p:cNvPr id="6" name="Footer Placeholder 5">
            <a:extLst>
              <a:ext uri="{FF2B5EF4-FFF2-40B4-BE49-F238E27FC236}">
                <a16:creationId xmlns:a16="http://schemas.microsoft.com/office/drawing/2014/main" id="{3B3CCEC8-BA30-1F91-FADA-069CB64C2ED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50E1819F-0494-7C02-1117-13ABFA5AED2E}"/>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2866319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emf"/><Relationship Id="rId13" Type="http://schemas.openxmlformats.org/officeDocument/2006/relationships/image" Target="../media/image7.emf"/><Relationship Id="rId3" Type="http://schemas.openxmlformats.org/officeDocument/2006/relationships/image" Target="../media/image1.jpg"/><Relationship Id="rId7" Type="http://schemas.openxmlformats.org/officeDocument/2006/relationships/slide" Target="../slides/slide5.xml"/><Relationship Id="rId12" Type="http://schemas.openxmlformats.org/officeDocument/2006/relationships/image" Target="../media/image6.emf"/><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3.emf"/><Relationship Id="rId11" Type="http://schemas.openxmlformats.org/officeDocument/2006/relationships/slide" Target="../slides/slide8.xml"/><Relationship Id="rId5" Type="http://schemas.openxmlformats.org/officeDocument/2006/relationships/slide" Target="../slides/slide3.xml"/><Relationship Id="rId10" Type="http://schemas.openxmlformats.org/officeDocument/2006/relationships/image" Target="../media/image5.emf"/><Relationship Id="rId4" Type="http://schemas.openxmlformats.org/officeDocument/2006/relationships/image" Target="../media/image2.emf"/><Relationship Id="rId9" Type="http://schemas.openxmlformats.org/officeDocument/2006/relationships/slide" Target="../slides/slide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8.png"/><Relationship Id="rId18" Type="http://schemas.openxmlformats.org/officeDocument/2006/relationships/image" Target="../media/image12.emf"/><Relationship Id="rId3" Type="http://schemas.openxmlformats.org/officeDocument/2006/relationships/slideLayout" Target="../slideLayouts/slideLayout4.xml"/><Relationship Id="rId21" Type="http://schemas.openxmlformats.org/officeDocument/2006/relationships/image" Target="../media/image14.emf"/><Relationship Id="rId7" Type="http://schemas.openxmlformats.org/officeDocument/2006/relationships/slideLayout" Target="../slideLayouts/slideLayout8.xml"/><Relationship Id="rId12" Type="http://schemas.openxmlformats.org/officeDocument/2006/relationships/theme" Target="../theme/theme2.xml"/><Relationship Id="rId17" Type="http://schemas.openxmlformats.org/officeDocument/2006/relationships/slide" Target="../slides/slide3.xml"/><Relationship Id="rId25" Type="http://schemas.openxmlformats.org/officeDocument/2006/relationships/image" Target="../media/image16.emf"/><Relationship Id="rId2" Type="http://schemas.openxmlformats.org/officeDocument/2006/relationships/slideLayout" Target="../slideLayouts/slideLayout3.xml"/><Relationship Id="rId16" Type="http://schemas.openxmlformats.org/officeDocument/2006/relationships/image" Target="../media/image11.emf"/><Relationship Id="rId20" Type="http://schemas.openxmlformats.org/officeDocument/2006/relationships/slide" Target="../slides/slide5.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24" Type="http://schemas.openxmlformats.org/officeDocument/2006/relationships/slide" Target="../slides/slide8.xml"/><Relationship Id="rId5" Type="http://schemas.openxmlformats.org/officeDocument/2006/relationships/slideLayout" Target="../slideLayouts/slideLayout6.xml"/><Relationship Id="rId15" Type="http://schemas.openxmlformats.org/officeDocument/2006/relationships/image" Target="../media/image10.emf"/><Relationship Id="rId23" Type="http://schemas.openxmlformats.org/officeDocument/2006/relationships/image" Target="../media/image15.emf"/><Relationship Id="rId10" Type="http://schemas.openxmlformats.org/officeDocument/2006/relationships/slideLayout" Target="../slideLayouts/slideLayout11.xml"/><Relationship Id="rId19" Type="http://schemas.openxmlformats.org/officeDocument/2006/relationships/image" Target="../media/image13.emf"/><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9.emf"/><Relationship Id="rId22" Type="http://schemas.openxmlformats.org/officeDocument/2006/relationships/slide" Target="../slides/slide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538A48F-A32D-1367-E754-FD1441CC128B}"/>
              </a:ext>
            </a:extLst>
          </p:cNvPr>
          <p:cNvPicPr>
            <a:picLocks noChangeAspect="1"/>
          </p:cNvPicPr>
          <p:nvPr userDrawn="1"/>
        </p:nvPicPr>
        <p:blipFill>
          <a:blip r:embed="rId4"/>
          <a:stretch>
            <a:fillRect/>
          </a:stretch>
        </p:blipFill>
        <p:spPr>
          <a:xfrm>
            <a:off x="197124" y="400850"/>
            <a:ext cx="2039389" cy="1019695"/>
          </a:xfrm>
          <a:prstGeom prst="rect">
            <a:avLst/>
          </a:prstGeom>
        </p:spPr>
      </p:pic>
      <p:pic>
        <p:nvPicPr>
          <p:cNvPr id="14" name="Picture 13">
            <a:hlinkClick r:id="rId5" action="ppaction://hlinksldjump"/>
            <a:extLst>
              <a:ext uri="{FF2B5EF4-FFF2-40B4-BE49-F238E27FC236}">
                <a16:creationId xmlns:a16="http://schemas.microsoft.com/office/drawing/2014/main" id="{180DFF96-CBFD-BE49-06A1-72B2C840F2F3}"/>
              </a:ext>
            </a:extLst>
          </p:cNvPr>
          <p:cNvPicPr>
            <a:picLocks noChangeAspect="1"/>
          </p:cNvPicPr>
          <p:nvPr userDrawn="1"/>
        </p:nvPicPr>
        <p:blipFill>
          <a:blip r:embed="rId6"/>
          <a:stretch>
            <a:fillRect/>
          </a:stretch>
        </p:blipFill>
        <p:spPr>
          <a:xfrm>
            <a:off x="315118" y="1927567"/>
            <a:ext cx="1803400" cy="723900"/>
          </a:xfrm>
          <a:prstGeom prst="rect">
            <a:avLst/>
          </a:prstGeom>
        </p:spPr>
      </p:pic>
      <p:pic>
        <p:nvPicPr>
          <p:cNvPr id="17" name="Picture 16">
            <a:hlinkClick r:id="rId7" action="ppaction://hlinksldjump"/>
            <a:extLst>
              <a:ext uri="{FF2B5EF4-FFF2-40B4-BE49-F238E27FC236}">
                <a16:creationId xmlns:a16="http://schemas.microsoft.com/office/drawing/2014/main" id="{8A824A85-4E9D-4703-1A33-A7316C088964}"/>
              </a:ext>
            </a:extLst>
          </p:cNvPr>
          <p:cNvPicPr>
            <a:picLocks noChangeAspect="1"/>
          </p:cNvPicPr>
          <p:nvPr userDrawn="1"/>
        </p:nvPicPr>
        <p:blipFill>
          <a:blip r:embed="rId8"/>
          <a:stretch>
            <a:fillRect/>
          </a:stretch>
        </p:blipFill>
        <p:spPr>
          <a:xfrm>
            <a:off x="2819167" y="1927567"/>
            <a:ext cx="1803400" cy="723900"/>
          </a:xfrm>
          <a:prstGeom prst="rect">
            <a:avLst/>
          </a:prstGeom>
        </p:spPr>
      </p:pic>
      <p:pic>
        <p:nvPicPr>
          <p:cNvPr id="19" name="Picture 18">
            <a:hlinkClick r:id="rId9" action="ppaction://hlinksldjump"/>
            <a:extLst>
              <a:ext uri="{FF2B5EF4-FFF2-40B4-BE49-F238E27FC236}">
                <a16:creationId xmlns:a16="http://schemas.microsoft.com/office/drawing/2014/main" id="{C7F0C88D-B6B0-C38F-4C5B-39A96B625EA8}"/>
              </a:ext>
            </a:extLst>
          </p:cNvPr>
          <p:cNvPicPr>
            <a:picLocks noChangeAspect="1"/>
          </p:cNvPicPr>
          <p:nvPr userDrawn="1"/>
        </p:nvPicPr>
        <p:blipFill>
          <a:blip r:embed="rId10"/>
          <a:stretch>
            <a:fillRect/>
          </a:stretch>
        </p:blipFill>
        <p:spPr>
          <a:xfrm>
            <a:off x="7569433" y="1927567"/>
            <a:ext cx="1803400" cy="723900"/>
          </a:xfrm>
          <a:prstGeom prst="rect">
            <a:avLst/>
          </a:prstGeom>
        </p:spPr>
      </p:pic>
      <p:pic>
        <p:nvPicPr>
          <p:cNvPr id="20" name="Picture 19">
            <a:hlinkClick r:id="rId11" action="ppaction://hlinksldjump"/>
            <a:extLst>
              <a:ext uri="{FF2B5EF4-FFF2-40B4-BE49-F238E27FC236}">
                <a16:creationId xmlns:a16="http://schemas.microsoft.com/office/drawing/2014/main" id="{8ECB7A75-0964-BEB3-0070-79F92D4D6FB1}"/>
              </a:ext>
            </a:extLst>
          </p:cNvPr>
          <p:cNvPicPr>
            <a:picLocks noChangeAspect="1"/>
          </p:cNvPicPr>
          <p:nvPr userDrawn="1"/>
        </p:nvPicPr>
        <p:blipFill>
          <a:blip r:embed="rId12"/>
          <a:stretch>
            <a:fillRect/>
          </a:stretch>
        </p:blipFill>
        <p:spPr>
          <a:xfrm>
            <a:off x="10073482" y="1927567"/>
            <a:ext cx="1803400" cy="723900"/>
          </a:xfrm>
          <a:prstGeom prst="rect">
            <a:avLst/>
          </a:prstGeom>
        </p:spPr>
      </p:pic>
      <p:pic>
        <p:nvPicPr>
          <p:cNvPr id="25" name="Picture 24">
            <a:hlinkClick r:id="" action="ppaction://hlinkshowjump?jump=nextslide"/>
            <a:extLst>
              <a:ext uri="{FF2B5EF4-FFF2-40B4-BE49-F238E27FC236}">
                <a16:creationId xmlns:a16="http://schemas.microsoft.com/office/drawing/2014/main" id="{77F864E7-E11A-601B-0EAF-441012483A61}"/>
              </a:ext>
            </a:extLst>
          </p:cNvPr>
          <p:cNvPicPr>
            <a:picLocks noChangeAspect="1"/>
          </p:cNvPicPr>
          <p:nvPr userDrawn="1"/>
        </p:nvPicPr>
        <p:blipFill>
          <a:blip r:embed="rId13"/>
          <a:stretch>
            <a:fillRect/>
          </a:stretch>
        </p:blipFill>
        <p:spPr>
          <a:xfrm>
            <a:off x="5379720" y="3624775"/>
            <a:ext cx="1432560" cy="396240"/>
          </a:xfrm>
          <a:prstGeom prst="rect">
            <a:avLst/>
          </a:prstGeom>
          <a:effectLst>
            <a:outerShdw blurRad="50800" dist="38100" dir="2700000" algn="tl" rotWithShape="0">
              <a:prstClr val="black">
                <a:alpha val="40000"/>
              </a:prstClr>
            </a:outerShdw>
          </a:effectLst>
        </p:spPr>
      </p:pic>
      <p:grpSp>
        <p:nvGrpSpPr>
          <p:cNvPr id="26" name="Group 11">
            <a:extLst>
              <a:ext uri="{FF2B5EF4-FFF2-40B4-BE49-F238E27FC236}">
                <a16:creationId xmlns:a16="http://schemas.microsoft.com/office/drawing/2014/main" id="{87BECB55-2370-A93A-504C-917D8AAAC01C}"/>
              </a:ext>
            </a:extLst>
          </p:cNvPr>
          <p:cNvGrpSpPr>
            <a:grpSpLocks noChangeAspect="1"/>
          </p:cNvGrpSpPr>
          <p:nvPr userDrawn="1"/>
        </p:nvGrpSpPr>
        <p:grpSpPr bwMode="auto">
          <a:xfrm>
            <a:off x="2640003" y="2912198"/>
            <a:ext cx="2161727" cy="2160000"/>
            <a:chOff x="1720" y="1835"/>
            <a:chExt cx="1253" cy="1252"/>
          </a:xfrm>
        </p:grpSpPr>
        <p:sp>
          <p:nvSpPr>
            <p:cNvPr id="27" name="AutoShape 10">
              <a:extLst>
                <a:ext uri="{FF2B5EF4-FFF2-40B4-BE49-F238E27FC236}">
                  <a16:creationId xmlns:a16="http://schemas.microsoft.com/office/drawing/2014/main" id="{0BF46A3D-AFD0-A49B-C2E9-1B2B73179EF1}"/>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Freeform 12">
              <a:extLst>
                <a:ext uri="{FF2B5EF4-FFF2-40B4-BE49-F238E27FC236}">
                  <a16:creationId xmlns:a16="http://schemas.microsoft.com/office/drawing/2014/main" id="{8D737626-C88A-9461-D26D-7D37D49B48EF}"/>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9" name="Freeform 13">
              <a:extLst>
                <a:ext uri="{FF2B5EF4-FFF2-40B4-BE49-F238E27FC236}">
                  <a16:creationId xmlns:a16="http://schemas.microsoft.com/office/drawing/2014/main" id="{30B50F5E-56B1-5228-9769-5202FABA30EC}"/>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0" name="Group 11">
            <a:extLst>
              <a:ext uri="{FF2B5EF4-FFF2-40B4-BE49-F238E27FC236}">
                <a16:creationId xmlns:a16="http://schemas.microsoft.com/office/drawing/2014/main" id="{697910CC-4673-7714-0AAC-019E7ED7A60C}"/>
              </a:ext>
            </a:extLst>
          </p:cNvPr>
          <p:cNvGrpSpPr>
            <a:grpSpLocks noChangeAspect="1"/>
          </p:cNvGrpSpPr>
          <p:nvPr userDrawn="1"/>
        </p:nvGrpSpPr>
        <p:grpSpPr bwMode="auto">
          <a:xfrm>
            <a:off x="7390269" y="2932111"/>
            <a:ext cx="2161727" cy="2160000"/>
            <a:chOff x="1720" y="1835"/>
            <a:chExt cx="1253" cy="1252"/>
          </a:xfrm>
        </p:grpSpPr>
        <p:sp>
          <p:nvSpPr>
            <p:cNvPr id="31" name="AutoShape 10">
              <a:extLst>
                <a:ext uri="{FF2B5EF4-FFF2-40B4-BE49-F238E27FC236}">
                  <a16:creationId xmlns:a16="http://schemas.microsoft.com/office/drawing/2014/main" id="{38F824B9-9A90-6EAD-87E6-628E66C05A39}"/>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12">
              <a:extLst>
                <a:ext uri="{FF2B5EF4-FFF2-40B4-BE49-F238E27FC236}">
                  <a16:creationId xmlns:a16="http://schemas.microsoft.com/office/drawing/2014/main" id="{366E077A-5836-EBB2-0444-76188B27B94F}"/>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3" name="Freeform 13">
              <a:extLst>
                <a:ext uri="{FF2B5EF4-FFF2-40B4-BE49-F238E27FC236}">
                  <a16:creationId xmlns:a16="http://schemas.microsoft.com/office/drawing/2014/main" id="{79137E47-A439-04D3-7800-24C7697559EC}"/>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4" name="Group 11">
            <a:extLst>
              <a:ext uri="{FF2B5EF4-FFF2-40B4-BE49-F238E27FC236}">
                <a16:creationId xmlns:a16="http://schemas.microsoft.com/office/drawing/2014/main" id="{1D38449B-7C18-ABFD-7088-115319826A8D}"/>
              </a:ext>
            </a:extLst>
          </p:cNvPr>
          <p:cNvGrpSpPr>
            <a:grpSpLocks noChangeAspect="1"/>
          </p:cNvGrpSpPr>
          <p:nvPr userDrawn="1"/>
        </p:nvGrpSpPr>
        <p:grpSpPr bwMode="auto">
          <a:xfrm>
            <a:off x="9894318" y="2912198"/>
            <a:ext cx="2161727" cy="2160000"/>
            <a:chOff x="1720" y="1835"/>
            <a:chExt cx="1253" cy="1252"/>
          </a:xfrm>
        </p:grpSpPr>
        <p:sp>
          <p:nvSpPr>
            <p:cNvPr id="35" name="AutoShape 10">
              <a:extLst>
                <a:ext uri="{FF2B5EF4-FFF2-40B4-BE49-F238E27FC236}">
                  <a16:creationId xmlns:a16="http://schemas.microsoft.com/office/drawing/2014/main" id="{D5977EF8-B3CB-0B81-AC41-3C2BC0F80C32}"/>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 name="Freeform 12">
              <a:extLst>
                <a:ext uri="{FF2B5EF4-FFF2-40B4-BE49-F238E27FC236}">
                  <a16:creationId xmlns:a16="http://schemas.microsoft.com/office/drawing/2014/main" id="{F3924527-DFC7-2B7F-5519-6FC0B96C02C5}"/>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7" name="Freeform 13">
              <a:extLst>
                <a:ext uri="{FF2B5EF4-FFF2-40B4-BE49-F238E27FC236}">
                  <a16:creationId xmlns:a16="http://schemas.microsoft.com/office/drawing/2014/main" id="{85040B19-2A7A-19CC-5A2F-0B28E79FA175}"/>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8" name="Group 11">
            <a:extLst>
              <a:ext uri="{FF2B5EF4-FFF2-40B4-BE49-F238E27FC236}">
                <a16:creationId xmlns:a16="http://schemas.microsoft.com/office/drawing/2014/main" id="{6AF918A3-7A8E-8548-961B-6CDF3C710F71}"/>
              </a:ext>
            </a:extLst>
          </p:cNvPr>
          <p:cNvGrpSpPr>
            <a:grpSpLocks noChangeAspect="1"/>
          </p:cNvGrpSpPr>
          <p:nvPr userDrawn="1"/>
        </p:nvGrpSpPr>
        <p:grpSpPr bwMode="auto">
          <a:xfrm>
            <a:off x="135955" y="2932111"/>
            <a:ext cx="2161727" cy="2160000"/>
            <a:chOff x="1720" y="1835"/>
            <a:chExt cx="1253" cy="1252"/>
          </a:xfrm>
        </p:grpSpPr>
        <p:sp>
          <p:nvSpPr>
            <p:cNvPr id="39" name="AutoShape 10">
              <a:extLst>
                <a:ext uri="{FF2B5EF4-FFF2-40B4-BE49-F238E27FC236}">
                  <a16:creationId xmlns:a16="http://schemas.microsoft.com/office/drawing/2014/main" id="{7B701403-7F66-93FD-8F50-A85E680EAC99}"/>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 name="Freeform 12">
              <a:extLst>
                <a:ext uri="{FF2B5EF4-FFF2-40B4-BE49-F238E27FC236}">
                  <a16:creationId xmlns:a16="http://schemas.microsoft.com/office/drawing/2014/main" id="{2C723704-3C24-092E-E0D7-DD5533DCE0F8}"/>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1" name="Freeform 13">
              <a:extLst>
                <a:ext uri="{FF2B5EF4-FFF2-40B4-BE49-F238E27FC236}">
                  <a16:creationId xmlns:a16="http://schemas.microsoft.com/office/drawing/2014/main" id="{E552E5E4-A131-E945-A2C6-724F991CB798}"/>
                </a:ext>
              </a:extLst>
            </p:cNvPr>
            <p:cNvSpPr>
              <a:spLocks noChangeAspect="1"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2" name="Group 4">
            <a:extLst>
              <a:ext uri="{FF2B5EF4-FFF2-40B4-BE49-F238E27FC236}">
                <a16:creationId xmlns:a16="http://schemas.microsoft.com/office/drawing/2014/main" id="{8360A02C-CB7E-D46E-5E90-D8CD446F431F}"/>
              </a:ext>
            </a:extLst>
          </p:cNvPr>
          <p:cNvGrpSpPr>
            <a:grpSpLocks noChangeAspect="1"/>
          </p:cNvGrpSpPr>
          <p:nvPr userDrawn="1"/>
        </p:nvGrpSpPr>
        <p:grpSpPr bwMode="auto">
          <a:xfrm>
            <a:off x="5162550" y="4976813"/>
            <a:ext cx="1866900" cy="1635125"/>
            <a:chOff x="3252" y="3135"/>
            <a:chExt cx="1176" cy="1030"/>
          </a:xfrm>
        </p:grpSpPr>
        <p:sp>
          <p:nvSpPr>
            <p:cNvPr id="3" name="AutoShape 3">
              <a:extLst>
                <a:ext uri="{FF2B5EF4-FFF2-40B4-BE49-F238E27FC236}">
                  <a16:creationId xmlns:a16="http://schemas.microsoft.com/office/drawing/2014/main" id="{3DEBD16A-D37B-E95C-21B4-FC855993F4CC}"/>
                </a:ext>
              </a:extLst>
            </p:cNvPr>
            <p:cNvSpPr>
              <a:spLocks noChangeAspect="1" noChangeArrowheads="1" noTextEdit="1"/>
            </p:cNvSpPr>
            <p:nvPr userDrawn="1"/>
          </p:nvSpPr>
          <p:spPr bwMode="auto">
            <a:xfrm>
              <a:off x="3252" y="3141"/>
              <a:ext cx="1176" cy="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 name="Freeform 5">
              <a:extLst>
                <a:ext uri="{FF2B5EF4-FFF2-40B4-BE49-F238E27FC236}">
                  <a16:creationId xmlns:a16="http://schemas.microsoft.com/office/drawing/2014/main" id="{80130735-FEF1-6DC4-7B95-DFCE3EBC625E}"/>
                </a:ext>
              </a:extLst>
            </p:cNvPr>
            <p:cNvSpPr>
              <a:spLocks/>
            </p:cNvSpPr>
            <p:nvPr userDrawn="1"/>
          </p:nvSpPr>
          <p:spPr bwMode="auto">
            <a:xfrm>
              <a:off x="3389" y="4004"/>
              <a:ext cx="902" cy="149"/>
            </a:xfrm>
            <a:custGeom>
              <a:avLst/>
              <a:gdLst>
                <a:gd name="T0" fmla="*/ 83 w 1913"/>
                <a:gd name="T1" fmla="*/ 349 h 349"/>
                <a:gd name="T2" fmla="*/ 83 w 1913"/>
                <a:gd name="T3" fmla="*/ 349 h 349"/>
                <a:gd name="T4" fmla="*/ 0 w 1913"/>
                <a:gd name="T5" fmla="*/ 265 h 349"/>
                <a:gd name="T6" fmla="*/ 0 w 1913"/>
                <a:gd name="T7" fmla="*/ 83 h 349"/>
                <a:gd name="T8" fmla="*/ 83 w 1913"/>
                <a:gd name="T9" fmla="*/ 0 h 349"/>
                <a:gd name="T10" fmla="*/ 1829 w 1913"/>
                <a:gd name="T11" fmla="*/ 0 h 349"/>
                <a:gd name="T12" fmla="*/ 1913 w 1913"/>
                <a:gd name="T13" fmla="*/ 83 h 349"/>
                <a:gd name="T14" fmla="*/ 1913 w 1913"/>
                <a:gd name="T15" fmla="*/ 265 h 349"/>
                <a:gd name="T16" fmla="*/ 1829 w 1913"/>
                <a:gd name="T17" fmla="*/ 349 h 349"/>
                <a:gd name="T18" fmla="*/ 83 w 1913"/>
                <a:gd name="T19" fmla="*/ 349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13" h="349">
                  <a:moveTo>
                    <a:pt x="83" y="349"/>
                  </a:moveTo>
                  <a:lnTo>
                    <a:pt x="83" y="349"/>
                  </a:lnTo>
                  <a:cubicBezTo>
                    <a:pt x="37" y="349"/>
                    <a:pt x="0" y="311"/>
                    <a:pt x="0" y="265"/>
                  </a:cubicBezTo>
                  <a:lnTo>
                    <a:pt x="0" y="83"/>
                  </a:lnTo>
                  <a:cubicBezTo>
                    <a:pt x="0" y="37"/>
                    <a:pt x="37" y="0"/>
                    <a:pt x="83" y="0"/>
                  </a:cubicBezTo>
                  <a:lnTo>
                    <a:pt x="1829" y="0"/>
                  </a:lnTo>
                  <a:cubicBezTo>
                    <a:pt x="1875" y="0"/>
                    <a:pt x="1913" y="37"/>
                    <a:pt x="1913" y="83"/>
                  </a:cubicBezTo>
                  <a:lnTo>
                    <a:pt x="1913" y="265"/>
                  </a:lnTo>
                  <a:cubicBezTo>
                    <a:pt x="1913" y="311"/>
                    <a:pt x="1875" y="349"/>
                    <a:pt x="1829" y="349"/>
                  </a:cubicBezTo>
                  <a:lnTo>
                    <a:pt x="83" y="349"/>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 name="Freeform 6">
              <a:extLst>
                <a:ext uri="{FF2B5EF4-FFF2-40B4-BE49-F238E27FC236}">
                  <a16:creationId xmlns:a16="http://schemas.microsoft.com/office/drawing/2014/main" id="{C2630D5B-8DBE-D04E-C2BB-3A7250FD01C2}"/>
                </a:ext>
              </a:extLst>
            </p:cNvPr>
            <p:cNvSpPr>
              <a:spLocks noEditPoints="1"/>
            </p:cNvSpPr>
            <p:nvPr userDrawn="1"/>
          </p:nvSpPr>
          <p:spPr bwMode="auto">
            <a:xfrm>
              <a:off x="3365" y="3987"/>
              <a:ext cx="959" cy="159"/>
            </a:xfrm>
            <a:custGeom>
              <a:avLst/>
              <a:gdLst>
                <a:gd name="T0" fmla="*/ 1849 w 1953"/>
                <a:gd name="T1" fmla="*/ 0 h 388"/>
                <a:gd name="T2" fmla="*/ 1849 w 1953"/>
                <a:gd name="T3" fmla="*/ 0 h 388"/>
                <a:gd name="T4" fmla="*/ 103 w 1953"/>
                <a:gd name="T5" fmla="*/ 0 h 388"/>
                <a:gd name="T6" fmla="*/ 0 w 1953"/>
                <a:gd name="T7" fmla="*/ 103 h 388"/>
                <a:gd name="T8" fmla="*/ 0 w 1953"/>
                <a:gd name="T9" fmla="*/ 285 h 388"/>
                <a:gd name="T10" fmla="*/ 103 w 1953"/>
                <a:gd name="T11" fmla="*/ 388 h 388"/>
                <a:gd name="T12" fmla="*/ 1849 w 1953"/>
                <a:gd name="T13" fmla="*/ 388 h 388"/>
                <a:gd name="T14" fmla="*/ 1953 w 1953"/>
                <a:gd name="T15" fmla="*/ 285 h 388"/>
                <a:gd name="T16" fmla="*/ 1953 w 1953"/>
                <a:gd name="T17" fmla="*/ 103 h 388"/>
                <a:gd name="T18" fmla="*/ 1849 w 1953"/>
                <a:gd name="T19" fmla="*/ 0 h 388"/>
                <a:gd name="T20" fmla="*/ 1849 w 1953"/>
                <a:gd name="T21" fmla="*/ 40 h 388"/>
                <a:gd name="T22" fmla="*/ 1849 w 1953"/>
                <a:gd name="T23" fmla="*/ 40 h 388"/>
                <a:gd name="T24" fmla="*/ 1913 w 1953"/>
                <a:gd name="T25" fmla="*/ 103 h 388"/>
                <a:gd name="T26" fmla="*/ 1913 w 1953"/>
                <a:gd name="T27" fmla="*/ 285 h 388"/>
                <a:gd name="T28" fmla="*/ 1849 w 1953"/>
                <a:gd name="T29" fmla="*/ 348 h 388"/>
                <a:gd name="T30" fmla="*/ 103 w 1953"/>
                <a:gd name="T31" fmla="*/ 348 h 388"/>
                <a:gd name="T32" fmla="*/ 39 w 1953"/>
                <a:gd name="T33" fmla="*/ 285 h 388"/>
                <a:gd name="T34" fmla="*/ 39 w 1953"/>
                <a:gd name="T35" fmla="*/ 103 h 388"/>
                <a:gd name="T36" fmla="*/ 103 w 1953"/>
                <a:gd name="T37" fmla="*/ 40 h 388"/>
                <a:gd name="T38" fmla="*/ 1849 w 1953"/>
                <a:gd name="T39" fmla="*/ 4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53" h="388">
                  <a:moveTo>
                    <a:pt x="1849" y="0"/>
                  </a:moveTo>
                  <a:lnTo>
                    <a:pt x="1849" y="0"/>
                  </a:lnTo>
                  <a:lnTo>
                    <a:pt x="103" y="0"/>
                  </a:lnTo>
                  <a:cubicBezTo>
                    <a:pt x="46" y="0"/>
                    <a:pt x="0" y="46"/>
                    <a:pt x="0" y="103"/>
                  </a:cubicBezTo>
                  <a:lnTo>
                    <a:pt x="0" y="285"/>
                  </a:lnTo>
                  <a:cubicBezTo>
                    <a:pt x="0" y="342"/>
                    <a:pt x="46" y="388"/>
                    <a:pt x="103" y="388"/>
                  </a:cubicBezTo>
                  <a:lnTo>
                    <a:pt x="1849" y="388"/>
                  </a:lnTo>
                  <a:cubicBezTo>
                    <a:pt x="1906" y="388"/>
                    <a:pt x="1953" y="342"/>
                    <a:pt x="1953" y="285"/>
                  </a:cubicBezTo>
                  <a:lnTo>
                    <a:pt x="1953" y="103"/>
                  </a:lnTo>
                  <a:cubicBezTo>
                    <a:pt x="1953" y="46"/>
                    <a:pt x="1906" y="0"/>
                    <a:pt x="1849" y="0"/>
                  </a:cubicBezTo>
                  <a:close/>
                  <a:moveTo>
                    <a:pt x="1849" y="40"/>
                  </a:moveTo>
                  <a:lnTo>
                    <a:pt x="1849" y="40"/>
                  </a:lnTo>
                  <a:cubicBezTo>
                    <a:pt x="1884" y="40"/>
                    <a:pt x="1913" y="68"/>
                    <a:pt x="1913" y="103"/>
                  </a:cubicBezTo>
                  <a:lnTo>
                    <a:pt x="1913" y="285"/>
                  </a:lnTo>
                  <a:cubicBezTo>
                    <a:pt x="1913" y="320"/>
                    <a:pt x="1884" y="348"/>
                    <a:pt x="1849" y="348"/>
                  </a:cubicBezTo>
                  <a:lnTo>
                    <a:pt x="103" y="348"/>
                  </a:lnTo>
                  <a:cubicBezTo>
                    <a:pt x="68" y="348"/>
                    <a:pt x="39" y="320"/>
                    <a:pt x="39" y="285"/>
                  </a:cubicBezTo>
                  <a:lnTo>
                    <a:pt x="39" y="103"/>
                  </a:lnTo>
                  <a:cubicBezTo>
                    <a:pt x="39" y="68"/>
                    <a:pt x="68" y="40"/>
                    <a:pt x="103" y="40"/>
                  </a:cubicBezTo>
                  <a:lnTo>
                    <a:pt x="1849" y="40"/>
                  </a:lnTo>
                  <a:close/>
                </a:path>
              </a:pathLst>
            </a:custGeom>
            <a:solidFill>
              <a:srgbClr val="C9BF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6" name="Freeform 7">
              <a:extLst>
                <a:ext uri="{FF2B5EF4-FFF2-40B4-BE49-F238E27FC236}">
                  <a16:creationId xmlns:a16="http://schemas.microsoft.com/office/drawing/2014/main" id="{063B0D44-6EA0-FFA6-3359-A3206740429F}"/>
                </a:ext>
              </a:extLst>
            </p:cNvPr>
            <p:cNvSpPr>
              <a:spLocks/>
            </p:cNvSpPr>
            <p:nvPr userDrawn="1"/>
          </p:nvSpPr>
          <p:spPr bwMode="auto">
            <a:xfrm>
              <a:off x="3515" y="3146"/>
              <a:ext cx="659" cy="656"/>
            </a:xfrm>
            <a:custGeom>
              <a:avLst/>
              <a:gdLst>
                <a:gd name="T0" fmla="*/ 90 w 1087"/>
                <a:gd name="T1" fmla="*/ 1087 h 1087"/>
                <a:gd name="T2" fmla="*/ 90 w 1087"/>
                <a:gd name="T3" fmla="*/ 1087 h 1087"/>
                <a:gd name="T4" fmla="*/ 0 w 1087"/>
                <a:gd name="T5" fmla="*/ 997 h 1087"/>
                <a:gd name="T6" fmla="*/ 0 w 1087"/>
                <a:gd name="T7" fmla="*/ 90 h 1087"/>
                <a:gd name="T8" fmla="*/ 90 w 1087"/>
                <a:gd name="T9" fmla="*/ 0 h 1087"/>
                <a:gd name="T10" fmla="*/ 997 w 1087"/>
                <a:gd name="T11" fmla="*/ 0 h 1087"/>
                <a:gd name="T12" fmla="*/ 1087 w 1087"/>
                <a:gd name="T13" fmla="*/ 90 h 1087"/>
                <a:gd name="T14" fmla="*/ 1087 w 1087"/>
                <a:gd name="T15" fmla="*/ 997 h 1087"/>
                <a:gd name="T16" fmla="*/ 997 w 1087"/>
                <a:gd name="T17" fmla="*/ 1087 h 1087"/>
                <a:gd name="T18" fmla="*/ 90 w 1087"/>
                <a:gd name="T19" fmla="*/ 1087 h 1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87" h="1087">
                  <a:moveTo>
                    <a:pt x="90" y="1087"/>
                  </a:moveTo>
                  <a:lnTo>
                    <a:pt x="90" y="1087"/>
                  </a:lnTo>
                  <a:cubicBezTo>
                    <a:pt x="40" y="1087"/>
                    <a:pt x="0" y="1047"/>
                    <a:pt x="0" y="997"/>
                  </a:cubicBezTo>
                  <a:lnTo>
                    <a:pt x="0" y="90"/>
                  </a:lnTo>
                  <a:cubicBezTo>
                    <a:pt x="0" y="40"/>
                    <a:pt x="40" y="0"/>
                    <a:pt x="90" y="0"/>
                  </a:cubicBezTo>
                  <a:lnTo>
                    <a:pt x="997" y="0"/>
                  </a:lnTo>
                  <a:cubicBezTo>
                    <a:pt x="1046" y="0"/>
                    <a:pt x="1087" y="40"/>
                    <a:pt x="1087" y="90"/>
                  </a:cubicBezTo>
                  <a:lnTo>
                    <a:pt x="1087" y="997"/>
                  </a:lnTo>
                  <a:cubicBezTo>
                    <a:pt x="1087" y="1047"/>
                    <a:pt x="1046" y="1087"/>
                    <a:pt x="997" y="1087"/>
                  </a:cubicBezTo>
                  <a:lnTo>
                    <a:pt x="90" y="1087"/>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 name="Freeform 8">
              <a:extLst>
                <a:ext uri="{FF2B5EF4-FFF2-40B4-BE49-F238E27FC236}">
                  <a16:creationId xmlns:a16="http://schemas.microsoft.com/office/drawing/2014/main" id="{FEC3FEA3-6BAE-FA8E-D75D-E3A60451C92A}"/>
                </a:ext>
              </a:extLst>
            </p:cNvPr>
            <p:cNvSpPr>
              <a:spLocks noEditPoints="1"/>
            </p:cNvSpPr>
            <p:nvPr userDrawn="1"/>
          </p:nvSpPr>
          <p:spPr bwMode="auto">
            <a:xfrm>
              <a:off x="3503" y="3135"/>
              <a:ext cx="683" cy="679"/>
            </a:xfrm>
            <a:custGeom>
              <a:avLst/>
              <a:gdLst>
                <a:gd name="T0" fmla="*/ 1017 w 1127"/>
                <a:gd name="T1" fmla="*/ 0 h 1126"/>
                <a:gd name="T2" fmla="*/ 1017 w 1127"/>
                <a:gd name="T3" fmla="*/ 0 h 1126"/>
                <a:gd name="T4" fmla="*/ 110 w 1127"/>
                <a:gd name="T5" fmla="*/ 0 h 1126"/>
                <a:gd name="T6" fmla="*/ 0 w 1127"/>
                <a:gd name="T7" fmla="*/ 109 h 1126"/>
                <a:gd name="T8" fmla="*/ 0 w 1127"/>
                <a:gd name="T9" fmla="*/ 1016 h 1126"/>
                <a:gd name="T10" fmla="*/ 110 w 1127"/>
                <a:gd name="T11" fmla="*/ 1126 h 1126"/>
                <a:gd name="T12" fmla="*/ 1017 w 1127"/>
                <a:gd name="T13" fmla="*/ 1126 h 1126"/>
                <a:gd name="T14" fmla="*/ 1127 w 1127"/>
                <a:gd name="T15" fmla="*/ 1016 h 1126"/>
                <a:gd name="T16" fmla="*/ 1127 w 1127"/>
                <a:gd name="T17" fmla="*/ 109 h 1126"/>
                <a:gd name="T18" fmla="*/ 1017 w 1127"/>
                <a:gd name="T19" fmla="*/ 0 h 1126"/>
                <a:gd name="T20" fmla="*/ 1017 w 1127"/>
                <a:gd name="T21" fmla="*/ 39 h 1126"/>
                <a:gd name="T22" fmla="*/ 1017 w 1127"/>
                <a:gd name="T23" fmla="*/ 39 h 1126"/>
                <a:gd name="T24" fmla="*/ 1087 w 1127"/>
                <a:gd name="T25" fmla="*/ 109 h 1126"/>
                <a:gd name="T26" fmla="*/ 1087 w 1127"/>
                <a:gd name="T27" fmla="*/ 1016 h 1126"/>
                <a:gd name="T28" fmla="*/ 1017 w 1127"/>
                <a:gd name="T29" fmla="*/ 1086 h 1126"/>
                <a:gd name="T30" fmla="*/ 110 w 1127"/>
                <a:gd name="T31" fmla="*/ 1086 h 1126"/>
                <a:gd name="T32" fmla="*/ 40 w 1127"/>
                <a:gd name="T33" fmla="*/ 1016 h 1126"/>
                <a:gd name="T34" fmla="*/ 40 w 1127"/>
                <a:gd name="T35" fmla="*/ 109 h 1126"/>
                <a:gd name="T36" fmla="*/ 110 w 1127"/>
                <a:gd name="T37" fmla="*/ 39 h 1126"/>
                <a:gd name="T38" fmla="*/ 1017 w 1127"/>
                <a:gd name="T39" fmla="*/ 39 h 1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27" h="1126">
                  <a:moveTo>
                    <a:pt x="1017" y="0"/>
                  </a:moveTo>
                  <a:lnTo>
                    <a:pt x="1017" y="0"/>
                  </a:lnTo>
                  <a:lnTo>
                    <a:pt x="110" y="0"/>
                  </a:lnTo>
                  <a:cubicBezTo>
                    <a:pt x="49" y="0"/>
                    <a:pt x="0" y="48"/>
                    <a:pt x="0" y="109"/>
                  </a:cubicBezTo>
                  <a:lnTo>
                    <a:pt x="0" y="1016"/>
                  </a:lnTo>
                  <a:cubicBezTo>
                    <a:pt x="0" y="1077"/>
                    <a:pt x="49" y="1126"/>
                    <a:pt x="110" y="1126"/>
                  </a:cubicBezTo>
                  <a:lnTo>
                    <a:pt x="1017" y="1126"/>
                  </a:lnTo>
                  <a:cubicBezTo>
                    <a:pt x="1077" y="1126"/>
                    <a:pt x="1127" y="1077"/>
                    <a:pt x="1127" y="1016"/>
                  </a:cubicBezTo>
                  <a:lnTo>
                    <a:pt x="1127" y="109"/>
                  </a:lnTo>
                  <a:cubicBezTo>
                    <a:pt x="1127" y="48"/>
                    <a:pt x="1077" y="0"/>
                    <a:pt x="1017" y="0"/>
                  </a:cubicBezTo>
                  <a:close/>
                  <a:moveTo>
                    <a:pt x="1017" y="39"/>
                  </a:moveTo>
                  <a:lnTo>
                    <a:pt x="1017" y="39"/>
                  </a:lnTo>
                  <a:cubicBezTo>
                    <a:pt x="1055" y="39"/>
                    <a:pt x="1087" y="70"/>
                    <a:pt x="1087" y="109"/>
                  </a:cubicBezTo>
                  <a:lnTo>
                    <a:pt x="1087" y="1016"/>
                  </a:lnTo>
                  <a:cubicBezTo>
                    <a:pt x="1087" y="1055"/>
                    <a:pt x="1055" y="1086"/>
                    <a:pt x="1017" y="1086"/>
                  </a:cubicBezTo>
                  <a:lnTo>
                    <a:pt x="110" y="1086"/>
                  </a:lnTo>
                  <a:cubicBezTo>
                    <a:pt x="71" y="1086"/>
                    <a:pt x="40" y="1055"/>
                    <a:pt x="40" y="1016"/>
                  </a:cubicBezTo>
                  <a:lnTo>
                    <a:pt x="40" y="109"/>
                  </a:lnTo>
                  <a:cubicBezTo>
                    <a:pt x="40" y="70"/>
                    <a:pt x="71" y="39"/>
                    <a:pt x="110" y="39"/>
                  </a:cubicBezTo>
                  <a:lnTo>
                    <a:pt x="1017"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273916921"/>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pic>
        <p:nvPicPr>
          <p:cNvPr id="5" name="Picture 4">
            <a:hlinkClick r:id="" action="ppaction://hlinkshowjump?jump=firstslide"/>
            <a:extLst>
              <a:ext uri="{FF2B5EF4-FFF2-40B4-BE49-F238E27FC236}">
                <a16:creationId xmlns:a16="http://schemas.microsoft.com/office/drawing/2014/main" id="{463ED861-2009-804A-DA63-25067E1265EF}"/>
              </a:ext>
            </a:extLst>
          </p:cNvPr>
          <p:cNvPicPr>
            <a:picLocks noChangeAspect="1"/>
          </p:cNvPicPr>
          <p:nvPr userDrawn="1"/>
        </p:nvPicPr>
        <p:blipFill>
          <a:blip r:embed="rId14"/>
          <a:stretch>
            <a:fillRect/>
          </a:stretch>
        </p:blipFill>
        <p:spPr>
          <a:xfrm>
            <a:off x="11416375" y="2263000"/>
            <a:ext cx="213360" cy="213360"/>
          </a:xfrm>
          <a:prstGeom prst="rect">
            <a:avLst/>
          </a:prstGeom>
        </p:spPr>
      </p:pic>
      <p:pic>
        <p:nvPicPr>
          <p:cNvPr id="16" name="Picture 15">
            <a:hlinkClick r:id="" action="ppaction://hlinkshowjump?jump=nextslide"/>
            <a:extLst>
              <a:ext uri="{FF2B5EF4-FFF2-40B4-BE49-F238E27FC236}">
                <a16:creationId xmlns:a16="http://schemas.microsoft.com/office/drawing/2014/main" id="{47858BCE-D687-37FC-2353-137131A1CA8F}"/>
              </a:ext>
            </a:extLst>
          </p:cNvPr>
          <p:cNvPicPr>
            <a:picLocks noChangeAspect="1"/>
          </p:cNvPicPr>
          <p:nvPr userDrawn="1"/>
        </p:nvPicPr>
        <p:blipFill>
          <a:blip r:embed="rId15"/>
          <a:stretch>
            <a:fillRect/>
          </a:stretch>
        </p:blipFill>
        <p:spPr>
          <a:xfrm>
            <a:off x="11629735" y="4211192"/>
            <a:ext cx="209550" cy="209550"/>
          </a:xfrm>
          <a:prstGeom prst="rect">
            <a:avLst/>
          </a:prstGeom>
        </p:spPr>
      </p:pic>
      <p:pic>
        <p:nvPicPr>
          <p:cNvPr id="17" name="Picture 16">
            <a:hlinkClick r:id="" action="ppaction://hlinkshowjump?jump=previousslide"/>
            <a:extLst>
              <a:ext uri="{FF2B5EF4-FFF2-40B4-BE49-F238E27FC236}">
                <a16:creationId xmlns:a16="http://schemas.microsoft.com/office/drawing/2014/main" id="{DED5D67C-73FB-63AA-8125-DF08EED1312D}"/>
              </a:ext>
            </a:extLst>
          </p:cNvPr>
          <p:cNvPicPr>
            <a:picLocks noChangeAspect="1"/>
          </p:cNvPicPr>
          <p:nvPr userDrawn="1"/>
        </p:nvPicPr>
        <p:blipFill>
          <a:blip r:embed="rId16"/>
          <a:stretch>
            <a:fillRect/>
          </a:stretch>
        </p:blipFill>
        <p:spPr>
          <a:xfrm>
            <a:off x="11206825" y="4216497"/>
            <a:ext cx="209550" cy="209550"/>
          </a:xfrm>
          <a:prstGeom prst="rect">
            <a:avLst/>
          </a:prstGeom>
        </p:spPr>
      </p:pic>
      <p:grpSp>
        <p:nvGrpSpPr>
          <p:cNvPr id="4" name="Group 4">
            <a:extLst>
              <a:ext uri="{FF2B5EF4-FFF2-40B4-BE49-F238E27FC236}">
                <a16:creationId xmlns:a16="http://schemas.microsoft.com/office/drawing/2014/main" id="{AF3CB3B6-1731-A92A-A437-14AAD8686074}"/>
              </a:ext>
            </a:extLst>
          </p:cNvPr>
          <p:cNvGrpSpPr>
            <a:grpSpLocks noChangeAspect="1"/>
          </p:cNvGrpSpPr>
          <p:nvPr userDrawn="1"/>
        </p:nvGrpSpPr>
        <p:grpSpPr bwMode="auto">
          <a:xfrm>
            <a:off x="11020425" y="5402263"/>
            <a:ext cx="1003300" cy="1214437"/>
            <a:chOff x="6942" y="3403"/>
            <a:chExt cx="632" cy="765"/>
          </a:xfrm>
        </p:grpSpPr>
        <p:sp>
          <p:nvSpPr>
            <p:cNvPr id="9" name="AutoShape 3">
              <a:extLst>
                <a:ext uri="{FF2B5EF4-FFF2-40B4-BE49-F238E27FC236}">
                  <a16:creationId xmlns:a16="http://schemas.microsoft.com/office/drawing/2014/main" id="{DCBF34F5-26D5-0C9F-4A67-C6C86967111A}"/>
                </a:ext>
              </a:extLst>
            </p:cNvPr>
            <p:cNvSpPr>
              <a:spLocks noChangeAspect="1" noChangeArrowheads="1" noTextEdit="1"/>
            </p:cNvSpPr>
            <p:nvPr userDrawn="1"/>
          </p:nvSpPr>
          <p:spPr bwMode="auto">
            <a:xfrm>
              <a:off x="6942" y="3403"/>
              <a:ext cx="632" cy="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5">
              <a:extLst>
                <a:ext uri="{FF2B5EF4-FFF2-40B4-BE49-F238E27FC236}">
                  <a16:creationId xmlns:a16="http://schemas.microsoft.com/office/drawing/2014/main" id="{A8D6E367-F762-73DB-6DE5-1113BEFE9116}"/>
                </a:ext>
              </a:extLst>
            </p:cNvPr>
            <p:cNvSpPr>
              <a:spLocks/>
            </p:cNvSpPr>
            <p:nvPr userDrawn="1"/>
          </p:nvSpPr>
          <p:spPr bwMode="auto">
            <a:xfrm>
              <a:off x="6949" y="4028"/>
              <a:ext cx="621" cy="133"/>
            </a:xfrm>
            <a:custGeom>
              <a:avLst/>
              <a:gdLst>
                <a:gd name="T0" fmla="*/ 83 w 1849"/>
                <a:gd name="T1" fmla="*/ 397 h 397"/>
                <a:gd name="T2" fmla="*/ 83 w 1849"/>
                <a:gd name="T3" fmla="*/ 397 h 397"/>
                <a:gd name="T4" fmla="*/ 0 w 1849"/>
                <a:gd name="T5" fmla="*/ 313 h 397"/>
                <a:gd name="T6" fmla="*/ 0 w 1849"/>
                <a:gd name="T7" fmla="*/ 83 h 397"/>
                <a:gd name="T8" fmla="*/ 83 w 1849"/>
                <a:gd name="T9" fmla="*/ 0 h 397"/>
                <a:gd name="T10" fmla="*/ 1766 w 1849"/>
                <a:gd name="T11" fmla="*/ 0 h 397"/>
                <a:gd name="T12" fmla="*/ 1849 w 1849"/>
                <a:gd name="T13" fmla="*/ 83 h 397"/>
                <a:gd name="T14" fmla="*/ 1849 w 1849"/>
                <a:gd name="T15" fmla="*/ 313 h 397"/>
                <a:gd name="T16" fmla="*/ 1766 w 1849"/>
                <a:gd name="T17" fmla="*/ 397 h 397"/>
                <a:gd name="T18" fmla="*/ 83 w 1849"/>
                <a:gd name="T19" fmla="*/ 397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397">
                  <a:moveTo>
                    <a:pt x="83" y="397"/>
                  </a:moveTo>
                  <a:lnTo>
                    <a:pt x="83" y="397"/>
                  </a:lnTo>
                  <a:cubicBezTo>
                    <a:pt x="37" y="397"/>
                    <a:pt x="0" y="359"/>
                    <a:pt x="0" y="313"/>
                  </a:cubicBezTo>
                  <a:lnTo>
                    <a:pt x="0" y="83"/>
                  </a:lnTo>
                  <a:cubicBezTo>
                    <a:pt x="0" y="37"/>
                    <a:pt x="37" y="0"/>
                    <a:pt x="83" y="0"/>
                  </a:cubicBezTo>
                  <a:lnTo>
                    <a:pt x="1766" y="0"/>
                  </a:lnTo>
                  <a:cubicBezTo>
                    <a:pt x="1812" y="0"/>
                    <a:pt x="1849" y="37"/>
                    <a:pt x="1849" y="83"/>
                  </a:cubicBezTo>
                  <a:lnTo>
                    <a:pt x="1849" y="313"/>
                  </a:lnTo>
                  <a:cubicBezTo>
                    <a:pt x="1849" y="359"/>
                    <a:pt x="1812" y="397"/>
                    <a:pt x="1766" y="397"/>
                  </a:cubicBezTo>
                  <a:lnTo>
                    <a:pt x="83" y="397"/>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 name="Freeform 6">
              <a:extLst>
                <a:ext uri="{FF2B5EF4-FFF2-40B4-BE49-F238E27FC236}">
                  <a16:creationId xmlns:a16="http://schemas.microsoft.com/office/drawing/2014/main" id="{20A87382-F3C6-C43A-60BB-A3CDE8623C03}"/>
                </a:ext>
              </a:extLst>
            </p:cNvPr>
            <p:cNvSpPr>
              <a:spLocks noEditPoints="1"/>
            </p:cNvSpPr>
            <p:nvPr userDrawn="1"/>
          </p:nvSpPr>
          <p:spPr bwMode="auto">
            <a:xfrm>
              <a:off x="6942" y="4022"/>
              <a:ext cx="635" cy="146"/>
            </a:xfrm>
            <a:custGeom>
              <a:avLst/>
              <a:gdLst>
                <a:gd name="T0" fmla="*/ 1786 w 1889"/>
                <a:gd name="T1" fmla="*/ 0 h 436"/>
                <a:gd name="T2" fmla="*/ 1786 w 1889"/>
                <a:gd name="T3" fmla="*/ 0 h 436"/>
                <a:gd name="T4" fmla="*/ 103 w 1889"/>
                <a:gd name="T5" fmla="*/ 0 h 436"/>
                <a:gd name="T6" fmla="*/ 0 w 1889"/>
                <a:gd name="T7" fmla="*/ 103 h 436"/>
                <a:gd name="T8" fmla="*/ 0 w 1889"/>
                <a:gd name="T9" fmla="*/ 333 h 436"/>
                <a:gd name="T10" fmla="*/ 103 w 1889"/>
                <a:gd name="T11" fmla="*/ 436 h 436"/>
                <a:gd name="T12" fmla="*/ 1786 w 1889"/>
                <a:gd name="T13" fmla="*/ 436 h 436"/>
                <a:gd name="T14" fmla="*/ 1889 w 1889"/>
                <a:gd name="T15" fmla="*/ 333 h 436"/>
                <a:gd name="T16" fmla="*/ 1889 w 1889"/>
                <a:gd name="T17" fmla="*/ 103 h 436"/>
                <a:gd name="T18" fmla="*/ 1786 w 1889"/>
                <a:gd name="T19" fmla="*/ 0 h 436"/>
                <a:gd name="T20" fmla="*/ 1786 w 1889"/>
                <a:gd name="T21" fmla="*/ 40 h 436"/>
                <a:gd name="T22" fmla="*/ 1786 w 1889"/>
                <a:gd name="T23" fmla="*/ 40 h 436"/>
                <a:gd name="T24" fmla="*/ 1849 w 1889"/>
                <a:gd name="T25" fmla="*/ 103 h 436"/>
                <a:gd name="T26" fmla="*/ 1849 w 1889"/>
                <a:gd name="T27" fmla="*/ 333 h 436"/>
                <a:gd name="T28" fmla="*/ 1786 w 1889"/>
                <a:gd name="T29" fmla="*/ 396 h 436"/>
                <a:gd name="T30" fmla="*/ 103 w 1889"/>
                <a:gd name="T31" fmla="*/ 396 h 436"/>
                <a:gd name="T32" fmla="*/ 39 w 1889"/>
                <a:gd name="T33" fmla="*/ 333 h 436"/>
                <a:gd name="T34" fmla="*/ 39 w 1889"/>
                <a:gd name="T35" fmla="*/ 103 h 436"/>
                <a:gd name="T36" fmla="*/ 103 w 1889"/>
                <a:gd name="T37" fmla="*/ 40 h 436"/>
                <a:gd name="T38" fmla="*/ 1786 w 1889"/>
                <a:gd name="T39" fmla="*/ 40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436">
                  <a:moveTo>
                    <a:pt x="1786" y="0"/>
                  </a:moveTo>
                  <a:lnTo>
                    <a:pt x="1786" y="0"/>
                  </a:lnTo>
                  <a:lnTo>
                    <a:pt x="103" y="0"/>
                  </a:lnTo>
                  <a:cubicBezTo>
                    <a:pt x="46" y="0"/>
                    <a:pt x="0" y="46"/>
                    <a:pt x="0" y="103"/>
                  </a:cubicBezTo>
                  <a:lnTo>
                    <a:pt x="0" y="333"/>
                  </a:lnTo>
                  <a:cubicBezTo>
                    <a:pt x="0" y="390"/>
                    <a:pt x="46" y="436"/>
                    <a:pt x="103" y="436"/>
                  </a:cubicBezTo>
                  <a:lnTo>
                    <a:pt x="1786" y="436"/>
                  </a:lnTo>
                  <a:cubicBezTo>
                    <a:pt x="1843" y="436"/>
                    <a:pt x="1889" y="390"/>
                    <a:pt x="1889" y="333"/>
                  </a:cubicBezTo>
                  <a:lnTo>
                    <a:pt x="1889" y="103"/>
                  </a:lnTo>
                  <a:cubicBezTo>
                    <a:pt x="1889" y="46"/>
                    <a:pt x="1843" y="0"/>
                    <a:pt x="1786" y="0"/>
                  </a:cubicBezTo>
                  <a:close/>
                  <a:moveTo>
                    <a:pt x="1786" y="40"/>
                  </a:moveTo>
                  <a:lnTo>
                    <a:pt x="1786" y="40"/>
                  </a:lnTo>
                  <a:cubicBezTo>
                    <a:pt x="1821" y="40"/>
                    <a:pt x="1849" y="68"/>
                    <a:pt x="1849" y="103"/>
                  </a:cubicBezTo>
                  <a:lnTo>
                    <a:pt x="1849" y="333"/>
                  </a:lnTo>
                  <a:cubicBezTo>
                    <a:pt x="1849" y="368"/>
                    <a:pt x="1821" y="396"/>
                    <a:pt x="1786" y="396"/>
                  </a:cubicBezTo>
                  <a:lnTo>
                    <a:pt x="103" y="396"/>
                  </a:lnTo>
                  <a:cubicBezTo>
                    <a:pt x="68" y="396"/>
                    <a:pt x="39" y="368"/>
                    <a:pt x="39" y="333"/>
                  </a:cubicBezTo>
                  <a:lnTo>
                    <a:pt x="39" y="103"/>
                  </a:lnTo>
                  <a:cubicBezTo>
                    <a:pt x="39" y="68"/>
                    <a:pt x="68" y="40"/>
                    <a:pt x="103" y="40"/>
                  </a:cubicBezTo>
                  <a:lnTo>
                    <a:pt x="1786" y="40"/>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 name="Freeform 7">
              <a:extLst>
                <a:ext uri="{FF2B5EF4-FFF2-40B4-BE49-F238E27FC236}">
                  <a16:creationId xmlns:a16="http://schemas.microsoft.com/office/drawing/2014/main" id="{E0703B6A-5FF7-015E-042D-8745E72315F5}"/>
                </a:ext>
              </a:extLst>
            </p:cNvPr>
            <p:cNvSpPr>
              <a:spLocks/>
            </p:cNvSpPr>
            <p:nvPr userDrawn="1"/>
          </p:nvSpPr>
          <p:spPr bwMode="auto">
            <a:xfrm>
              <a:off x="7000" y="3407"/>
              <a:ext cx="518" cy="516"/>
            </a:xfrm>
            <a:custGeom>
              <a:avLst/>
              <a:gdLst>
                <a:gd name="T0" fmla="*/ 143 w 1542"/>
                <a:gd name="T1" fmla="*/ 1542 h 1542"/>
                <a:gd name="T2" fmla="*/ 143 w 1542"/>
                <a:gd name="T3" fmla="*/ 1542 h 1542"/>
                <a:gd name="T4" fmla="*/ 0 w 1542"/>
                <a:gd name="T5" fmla="*/ 1400 h 1542"/>
                <a:gd name="T6" fmla="*/ 0 w 1542"/>
                <a:gd name="T7" fmla="*/ 142 h 1542"/>
                <a:gd name="T8" fmla="*/ 143 w 1542"/>
                <a:gd name="T9" fmla="*/ 0 h 1542"/>
                <a:gd name="T10" fmla="*/ 1400 w 1542"/>
                <a:gd name="T11" fmla="*/ 0 h 1542"/>
                <a:gd name="T12" fmla="*/ 1542 w 1542"/>
                <a:gd name="T13" fmla="*/ 142 h 1542"/>
                <a:gd name="T14" fmla="*/ 1542 w 1542"/>
                <a:gd name="T15" fmla="*/ 1400 h 1542"/>
                <a:gd name="T16" fmla="*/ 1400 w 1542"/>
                <a:gd name="T17" fmla="*/ 1542 h 1542"/>
                <a:gd name="T18" fmla="*/ 143 w 1542"/>
                <a:gd name="T19" fmla="*/ 1542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2" h="1542">
                  <a:moveTo>
                    <a:pt x="143" y="1542"/>
                  </a:moveTo>
                  <a:lnTo>
                    <a:pt x="143" y="1542"/>
                  </a:lnTo>
                  <a:cubicBezTo>
                    <a:pt x="64" y="1542"/>
                    <a:pt x="0" y="1478"/>
                    <a:pt x="0" y="1400"/>
                  </a:cubicBezTo>
                  <a:lnTo>
                    <a:pt x="0" y="142"/>
                  </a:lnTo>
                  <a:cubicBezTo>
                    <a:pt x="0" y="64"/>
                    <a:pt x="64" y="0"/>
                    <a:pt x="143" y="0"/>
                  </a:cubicBezTo>
                  <a:lnTo>
                    <a:pt x="1400" y="0"/>
                  </a:lnTo>
                  <a:cubicBezTo>
                    <a:pt x="1478" y="0"/>
                    <a:pt x="1542" y="64"/>
                    <a:pt x="1542" y="142"/>
                  </a:cubicBezTo>
                  <a:lnTo>
                    <a:pt x="1542" y="1400"/>
                  </a:lnTo>
                  <a:cubicBezTo>
                    <a:pt x="1542" y="1478"/>
                    <a:pt x="1478" y="1542"/>
                    <a:pt x="1400" y="1542"/>
                  </a:cubicBezTo>
                  <a:lnTo>
                    <a:pt x="143" y="1542"/>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Freeform 8">
              <a:extLst>
                <a:ext uri="{FF2B5EF4-FFF2-40B4-BE49-F238E27FC236}">
                  <a16:creationId xmlns:a16="http://schemas.microsoft.com/office/drawing/2014/main" id="{3BE2A276-C0BA-CB2E-3892-CD4085802060}"/>
                </a:ext>
              </a:extLst>
            </p:cNvPr>
            <p:cNvSpPr>
              <a:spLocks noEditPoints="1"/>
            </p:cNvSpPr>
            <p:nvPr userDrawn="1"/>
          </p:nvSpPr>
          <p:spPr bwMode="auto">
            <a:xfrm>
              <a:off x="6993" y="3400"/>
              <a:ext cx="532" cy="530"/>
            </a:xfrm>
            <a:custGeom>
              <a:avLst/>
              <a:gdLst>
                <a:gd name="T0" fmla="*/ 1420 w 1582"/>
                <a:gd name="T1" fmla="*/ 0 h 1581"/>
                <a:gd name="T2" fmla="*/ 1420 w 1582"/>
                <a:gd name="T3" fmla="*/ 0 h 1581"/>
                <a:gd name="T4" fmla="*/ 163 w 1582"/>
                <a:gd name="T5" fmla="*/ 0 h 1581"/>
                <a:gd name="T6" fmla="*/ 0 w 1582"/>
                <a:gd name="T7" fmla="*/ 161 h 1581"/>
                <a:gd name="T8" fmla="*/ 0 w 1582"/>
                <a:gd name="T9" fmla="*/ 1419 h 1581"/>
                <a:gd name="T10" fmla="*/ 163 w 1582"/>
                <a:gd name="T11" fmla="*/ 1581 h 1581"/>
                <a:gd name="T12" fmla="*/ 1420 w 1582"/>
                <a:gd name="T13" fmla="*/ 1581 h 1581"/>
                <a:gd name="T14" fmla="*/ 1582 w 1582"/>
                <a:gd name="T15" fmla="*/ 1419 h 1581"/>
                <a:gd name="T16" fmla="*/ 1582 w 1582"/>
                <a:gd name="T17" fmla="*/ 161 h 1581"/>
                <a:gd name="T18" fmla="*/ 1420 w 1582"/>
                <a:gd name="T19" fmla="*/ 0 h 1581"/>
                <a:gd name="T20" fmla="*/ 1420 w 1582"/>
                <a:gd name="T21" fmla="*/ 39 h 1581"/>
                <a:gd name="T22" fmla="*/ 1420 w 1582"/>
                <a:gd name="T23" fmla="*/ 39 h 1581"/>
                <a:gd name="T24" fmla="*/ 1542 w 1582"/>
                <a:gd name="T25" fmla="*/ 161 h 1581"/>
                <a:gd name="T26" fmla="*/ 1542 w 1582"/>
                <a:gd name="T27" fmla="*/ 1419 h 1581"/>
                <a:gd name="T28" fmla="*/ 1420 w 1582"/>
                <a:gd name="T29" fmla="*/ 1541 h 1581"/>
                <a:gd name="T30" fmla="*/ 163 w 1582"/>
                <a:gd name="T31" fmla="*/ 1541 h 1581"/>
                <a:gd name="T32" fmla="*/ 40 w 1582"/>
                <a:gd name="T33" fmla="*/ 1419 h 1581"/>
                <a:gd name="T34" fmla="*/ 40 w 1582"/>
                <a:gd name="T35" fmla="*/ 161 h 1581"/>
                <a:gd name="T36" fmla="*/ 163 w 1582"/>
                <a:gd name="T37" fmla="*/ 39 h 1581"/>
                <a:gd name="T38" fmla="*/ 1420 w 1582"/>
                <a:gd name="T39" fmla="*/ 39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2" h="1581">
                  <a:moveTo>
                    <a:pt x="1420" y="0"/>
                  </a:moveTo>
                  <a:lnTo>
                    <a:pt x="1420" y="0"/>
                  </a:lnTo>
                  <a:lnTo>
                    <a:pt x="163" y="0"/>
                  </a:lnTo>
                  <a:cubicBezTo>
                    <a:pt x="73" y="0"/>
                    <a:pt x="0" y="72"/>
                    <a:pt x="0" y="161"/>
                  </a:cubicBezTo>
                  <a:lnTo>
                    <a:pt x="0" y="1419"/>
                  </a:lnTo>
                  <a:cubicBezTo>
                    <a:pt x="0" y="1508"/>
                    <a:pt x="73" y="1581"/>
                    <a:pt x="163" y="1581"/>
                  </a:cubicBezTo>
                  <a:lnTo>
                    <a:pt x="1420" y="1581"/>
                  </a:lnTo>
                  <a:cubicBezTo>
                    <a:pt x="1509" y="1581"/>
                    <a:pt x="1582" y="1508"/>
                    <a:pt x="1582" y="1419"/>
                  </a:cubicBezTo>
                  <a:lnTo>
                    <a:pt x="1582" y="161"/>
                  </a:lnTo>
                  <a:cubicBezTo>
                    <a:pt x="1582" y="72"/>
                    <a:pt x="1509" y="0"/>
                    <a:pt x="1420" y="0"/>
                  </a:cubicBezTo>
                  <a:close/>
                  <a:moveTo>
                    <a:pt x="1420" y="39"/>
                  </a:moveTo>
                  <a:lnTo>
                    <a:pt x="1420" y="39"/>
                  </a:lnTo>
                  <a:cubicBezTo>
                    <a:pt x="1487" y="39"/>
                    <a:pt x="1542" y="94"/>
                    <a:pt x="1542" y="161"/>
                  </a:cubicBezTo>
                  <a:lnTo>
                    <a:pt x="1542" y="1419"/>
                  </a:lnTo>
                  <a:cubicBezTo>
                    <a:pt x="1542" y="1486"/>
                    <a:pt x="1487" y="1541"/>
                    <a:pt x="1420" y="1541"/>
                  </a:cubicBezTo>
                  <a:lnTo>
                    <a:pt x="163" y="1541"/>
                  </a:lnTo>
                  <a:cubicBezTo>
                    <a:pt x="95" y="1541"/>
                    <a:pt x="40" y="1486"/>
                    <a:pt x="40" y="1419"/>
                  </a:cubicBezTo>
                  <a:lnTo>
                    <a:pt x="40" y="161"/>
                  </a:lnTo>
                  <a:cubicBezTo>
                    <a:pt x="40" y="94"/>
                    <a:pt x="95" y="39"/>
                    <a:pt x="163" y="39"/>
                  </a:cubicBezTo>
                  <a:lnTo>
                    <a:pt x="1420" y="39"/>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pic>
        <p:nvPicPr>
          <p:cNvPr id="3" name="Picture 2">
            <a:hlinkClick r:id="rId17" action="ppaction://hlinksldjump"/>
            <a:extLst>
              <a:ext uri="{FF2B5EF4-FFF2-40B4-BE49-F238E27FC236}">
                <a16:creationId xmlns:a16="http://schemas.microsoft.com/office/drawing/2014/main" id="{B1C84D55-A942-9070-D461-6FC27CA0883D}"/>
              </a:ext>
            </a:extLst>
          </p:cNvPr>
          <p:cNvPicPr>
            <a:picLocks noChangeAspect="1"/>
          </p:cNvPicPr>
          <p:nvPr userDrawn="1"/>
        </p:nvPicPr>
        <p:blipFill>
          <a:blip r:embed="rId18"/>
          <a:stretch>
            <a:fillRect/>
          </a:stretch>
        </p:blipFill>
        <p:spPr>
          <a:xfrm>
            <a:off x="11060217" y="2647996"/>
            <a:ext cx="933450" cy="184150"/>
          </a:xfrm>
          <a:prstGeom prst="rect">
            <a:avLst/>
          </a:prstGeom>
        </p:spPr>
      </p:pic>
      <p:pic>
        <p:nvPicPr>
          <p:cNvPr id="7" name="Picture 6">
            <a:hlinkClick r:id="rId17" action="ppaction://hlinksldjump"/>
            <a:extLst>
              <a:ext uri="{FF2B5EF4-FFF2-40B4-BE49-F238E27FC236}">
                <a16:creationId xmlns:a16="http://schemas.microsoft.com/office/drawing/2014/main" id="{1F6FBDA4-4013-5BEA-2835-95646E47ADD9}"/>
              </a:ext>
            </a:extLst>
          </p:cNvPr>
          <p:cNvPicPr>
            <a:picLocks noChangeAspect="1"/>
          </p:cNvPicPr>
          <p:nvPr userDrawn="1"/>
        </p:nvPicPr>
        <p:blipFill>
          <a:blip r:embed="rId19"/>
          <a:stretch>
            <a:fillRect/>
          </a:stretch>
        </p:blipFill>
        <p:spPr>
          <a:xfrm>
            <a:off x="11060217" y="2954826"/>
            <a:ext cx="933450" cy="184150"/>
          </a:xfrm>
          <a:prstGeom prst="rect">
            <a:avLst/>
          </a:prstGeom>
        </p:spPr>
      </p:pic>
      <p:pic>
        <p:nvPicPr>
          <p:cNvPr id="18" name="Picture 17">
            <a:hlinkClick r:id="rId20" action="ppaction://hlinksldjump"/>
            <a:extLst>
              <a:ext uri="{FF2B5EF4-FFF2-40B4-BE49-F238E27FC236}">
                <a16:creationId xmlns:a16="http://schemas.microsoft.com/office/drawing/2014/main" id="{B19F0FF6-70E5-6118-625F-D9C56736541B}"/>
              </a:ext>
            </a:extLst>
          </p:cNvPr>
          <p:cNvPicPr>
            <a:picLocks noChangeAspect="1"/>
          </p:cNvPicPr>
          <p:nvPr userDrawn="1"/>
        </p:nvPicPr>
        <p:blipFill>
          <a:blip r:embed="rId21"/>
          <a:stretch>
            <a:fillRect/>
          </a:stretch>
        </p:blipFill>
        <p:spPr>
          <a:xfrm>
            <a:off x="11060217" y="3261656"/>
            <a:ext cx="933450" cy="184150"/>
          </a:xfrm>
          <a:prstGeom prst="rect">
            <a:avLst/>
          </a:prstGeom>
        </p:spPr>
      </p:pic>
      <p:pic>
        <p:nvPicPr>
          <p:cNvPr id="19" name="Picture 18">
            <a:hlinkClick r:id="rId22" action="ppaction://hlinksldjump"/>
            <a:extLst>
              <a:ext uri="{FF2B5EF4-FFF2-40B4-BE49-F238E27FC236}">
                <a16:creationId xmlns:a16="http://schemas.microsoft.com/office/drawing/2014/main" id="{467F2B49-89D3-0193-0FF9-CFD8A85665CC}"/>
              </a:ext>
            </a:extLst>
          </p:cNvPr>
          <p:cNvPicPr>
            <a:picLocks noChangeAspect="1"/>
          </p:cNvPicPr>
          <p:nvPr userDrawn="1"/>
        </p:nvPicPr>
        <p:blipFill>
          <a:blip r:embed="rId23"/>
          <a:stretch>
            <a:fillRect/>
          </a:stretch>
        </p:blipFill>
        <p:spPr>
          <a:xfrm>
            <a:off x="11060217" y="3568486"/>
            <a:ext cx="933450" cy="184150"/>
          </a:xfrm>
          <a:prstGeom prst="rect">
            <a:avLst/>
          </a:prstGeom>
        </p:spPr>
      </p:pic>
      <p:pic>
        <p:nvPicPr>
          <p:cNvPr id="20" name="Picture 19">
            <a:hlinkClick r:id="rId24" action="ppaction://hlinksldjump"/>
            <a:extLst>
              <a:ext uri="{FF2B5EF4-FFF2-40B4-BE49-F238E27FC236}">
                <a16:creationId xmlns:a16="http://schemas.microsoft.com/office/drawing/2014/main" id="{2C7B1878-B62B-51CE-B862-063FE9E341AC}"/>
              </a:ext>
            </a:extLst>
          </p:cNvPr>
          <p:cNvPicPr>
            <a:picLocks noChangeAspect="1"/>
          </p:cNvPicPr>
          <p:nvPr userDrawn="1"/>
        </p:nvPicPr>
        <p:blipFill>
          <a:blip r:embed="rId25"/>
          <a:stretch>
            <a:fillRect/>
          </a:stretch>
        </p:blipFill>
        <p:spPr>
          <a:xfrm>
            <a:off x="11060217" y="3872988"/>
            <a:ext cx="933450" cy="184150"/>
          </a:xfrm>
          <a:prstGeom prst="rect">
            <a:avLst/>
          </a:prstGeom>
        </p:spPr>
      </p:pic>
    </p:spTree>
    <p:extLst>
      <p:ext uri="{BB962C8B-B14F-4D97-AF65-F5344CB8AC3E}">
        <p14:creationId xmlns:p14="http://schemas.microsoft.com/office/powerpoint/2010/main" val="979918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svg"/><Relationship Id="rId11" Type="http://schemas.openxmlformats.org/officeDocument/2006/relationships/image" Target="../media/image27.svg"/><Relationship Id="rId5" Type="http://schemas.openxmlformats.org/officeDocument/2006/relationships/image" Target="../media/image21.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25.png"/></Relationships>
</file>

<file path=ppt/slides/_rels/slide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31.png"/><Relationship Id="rId4" Type="http://schemas.openxmlformats.org/officeDocument/2006/relationships/image" Target="../media/image30.png"/></Relationships>
</file>

<file path=ppt/slides/_rels/slide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2.png"/><Relationship Id="rId7" Type="http://schemas.openxmlformats.org/officeDocument/2006/relationships/image" Target="../media/image28.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 Id="rId9" Type="http://schemas.openxmlformats.org/officeDocument/2006/relationships/image" Target="../media/image17.png"/></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F0ECAE0-79BD-21CF-C96D-4DD448C0663E}"/>
              </a:ext>
            </a:extLst>
          </p:cNvPr>
          <p:cNvSpPr txBox="1"/>
          <p:nvPr/>
        </p:nvSpPr>
        <p:spPr>
          <a:xfrm>
            <a:off x="2682932" y="278271"/>
            <a:ext cx="6826135" cy="1415772"/>
          </a:xfrm>
          <a:prstGeom prst="rect">
            <a:avLst/>
          </a:prstGeom>
          <a:noFill/>
        </p:spPr>
        <p:txBody>
          <a:bodyPr wrap="square" rtlCol="0">
            <a:spAutoFit/>
          </a:bodyPr>
          <a:lstStyle/>
          <a:p>
            <a:pPr algn="ctr"/>
            <a:r>
              <a:rPr lang="en-GB" b="1" dirty="0">
                <a:solidFill>
                  <a:schemeClr val="bg1"/>
                </a:solidFill>
                <a:latin typeface="Arial" panose="020B0604020202020204" pitchFamily="34" charset="0"/>
                <a:cs typeface="Arial" panose="020B0604020202020204" pitchFamily="34" charset="0"/>
              </a:rPr>
              <a:t>STAX (Source Term Analysis of Xenon) Data viewing software</a:t>
            </a:r>
            <a:endParaRPr lang="en-AT" b="1" dirty="0">
              <a:solidFill>
                <a:schemeClr val="bg1"/>
              </a:solidFill>
              <a:latin typeface="Arial" panose="020B0604020202020204" pitchFamily="34" charset="0"/>
              <a:cs typeface="Arial" panose="020B0604020202020204" pitchFamily="34" charset="0"/>
            </a:endParaRPr>
          </a:p>
          <a:p>
            <a:pPr algn="ctr"/>
            <a:endParaRPr lang="en-AT" b="1" dirty="0">
              <a:solidFill>
                <a:schemeClr val="bg1"/>
              </a:solidFill>
              <a:latin typeface="Arial" panose="020B0604020202020204" pitchFamily="34" charset="0"/>
              <a:cs typeface="Arial" panose="020B0604020202020204" pitchFamily="34" charset="0"/>
            </a:endParaRPr>
          </a:p>
          <a:p>
            <a:pPr algn="ctr"/>
            <a:r>
              <a:rPr lang="en-GB" dirty="0">
                <a:solidFill>
                  <a:schemeClr val="bg1"/>
                </a:solidFill>
                <a:latin typeface="Arial" panose="020B0604020202020204" pitchFamily="34" charset="0"/>
                <a:cs typeface="Arial" panose="020B0604020202020204" pitchFamily="34" charset="0"/>
              </a:rPr>
              <a:t>M. Auer, K. Frechette, S. Hellman, M. </a:t>
            </a:r>
            <a:r>
              <a:rPr lang="en-GB" dirty="0" err="1">
                <a:solidFill>
                  <a:schemeClr val="bg1"/>
                </a:solidFill>
                <a:latin typeface="Arial" panose="020B0604020202020204" pitchFamily="34" charset="0"/>
                <a:cs typeface="Arial" panose="020B0604020202020204" pitchFamily="34" charset="0"/>
              </a:rPr>
              <a:t>Rizescu</a:t>
            </a:r>
            <a:endParaRPr lang="en-AT" dirty="0">
              <a:solidFill>
                <a:schemeClr val="bg1"/>
              </a:solidFill>
              <a:latin typeface="Arial" panose="020B0604020202020204" pitchFamily="34" charset="0"/>
              <a:cs typeface="Arial" panose="020B0604020202020204" pitchFamily="34" charset="0"/>
            </a:endParaRPr>
          </a:p>
          <a:p>
            <a:pPr algn="ctr"/>
            <a:r>
              <a:rPr lang="en-GB" sz="1400" dirty="0">
                <a:solidFill>
                  <a:schemeClr val="bg1"/>
                </a:solidFill>
                <a:latin typeface="Arial" panose="020B0604020202020204" pitchFamily="34" charset="0"/>
                <a:cs typeface="Arial" panose="020B0604020202020204" pitchFamily="34" charset="0"/>
              </a:rPr>
              <a:t>Instrumental Software Technologies, Inc. </a:t>
            </a:r>
            <a:endParaRPr lang="en-AT" sz="1400" dirty="0">
              <a:solidFill>
                <a:schemeClr val="bg1"/>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6A554C68-8F60-5BAE-2899-01FF4F782708}"/>
              </a:ext>
            </a:extLst>
          </p:cNvPr>
          <p:cNvSpPr txBox="1">
            <a:spLocks/>
          </p:cNvSpPr>
          <p:nvPr/>
        </p:nvSpPr>
        <p:spPr>
          <a:xfrm>
            <a:off x="178629" y="2958859"/>
            <a:ext cx="2086776" cy="2066221"/>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dirty="0">
                <a:latin typeface="Arial" panose="020B0604020202020204" pitchFamily="34" charset="0"/>
                <a:cs typeface="Arial" panose="020B0604020202020204" pitchFamily="34" charset="0"/>
              </a:rPr>
              <a:t>STAX is an experimental network to measure emissions of Xenon isotopes from medical isotope production facilities and other nuclear facilities. This poster gives an overview on access and viewing mechanisms for STAX data</a:t>
            </a:r>
          </a:p>
        </p:txBody>
      </p:sp>
      <p:sp>
        <p:nvSpPr>
          <p:cNvPr id="3" name="Title 1">
            <a:extLst>
              <a:ext uri="{FF2B5EF4-FFF2-40B4-BE49-F238E27FC236}">
                <a16:creationId xmlns:a16="http://schemas.microsoft.com/office/drawing/2014/main" id="{9046321D-4DFA-7CD5-1C74-CE4A75C696CA}"/>
              </a:ext>
            </a:extLst>
          </p:cNvPr>
          <p:cNvSpPr txBox="1">
            <a:spLocks/>
          </p:cNvSpPr>
          <p:nvPr/>
        </p:nvSpPr>
        <p:spPr>
          <a:xfrm>
            <a:off x="5338029" y="6313980"/>
            <a:ext cx="1531435" cy="280529"/>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b="1" dirty="0">
                <a:solidFill>
                  <a:schemeClr val="bg1"/>
                </a:solidFill>
                <a:latin typeface="Arial" panose="020B0604020202020204" pitchFamily="34" charset="0"/>
                <a:cs typeface="Arial" panose="020B0604020202020204" pitchFamily="34" charset="0"/>
              </a:rPr>
              <a:t>P3.6-658</a:t>
            </a:r>
            <a:endParaRPr lang="en-AT" sz="12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78602C3A-EEB9-9EC8-F223-9D699EB1860B}"/>
              </a:ext>
            </a:extLst>
          </p:cNvPr>
          <p:cNvSpPr txBox="1">
            <a:spLocks/>
          </p:cNvSpPr>
          <p:nvPr/>
        </p:nvSpPr>
        <p:spPr>
          <a:xfrm>
            <a:off x="2682932" y="2958859"/>
            <a:ext cx="2086776" cy="2066221"/>
          </a:xfrm>
          <a:prstGeom prst="rect">
            <a:avLst/>
          </a:prstGeom>
        </p:spPr>
        <p:txBody>
          <a:bodyPr lIns="108000" tIns="108000" rIns="108000" bIns="108000" anchor="ctr" anchorCtr="1">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dirty="0">
                <a:latin typeface="Arial" panose="020B0604020202020204" pitchFamily="34" charset="0"/>
                <a:cs typeface="Arial" panose="020B0604020202020204" pitchFamily="34" charset="0"/>
              </a:rPr>
              <a:t>The web-based STAX user interface offers a variety of data viewing perspectives such as operational status, state-of-health data, time-series and isotopic ratios charts for Xenon releases and charts on estimated impact at IMS (International Monitoring System) stations. Data can also be downloaded for further processing </a:t>
            </a:r>
          </a:p>
        </p:txBody>
      </p:sp>
      <p:sp>
        <p:nvSpPr>
          <p:cNvPr id="6" name="Title 1">
            <a:extLst>
              <a:ext uri="{FF2B5EF4-FFF2-40B4-BE49-F238E27FC236}">
                <a16:creationId xmlns:a16="http://schemas.microsoft.com/office/drawing/2014/main" id="{91788AB8-A468-C471-8A86-3C9F2FE8E750}"/>
              </a:ext>
            </a:extLst>
          </p:cNvPr>
          <p:cNvSpPr txBox="1">
            <a:spLocks/>
          </p:cNvSpPr>
          <p:nvPr/>
        </p:nvSpPr>
        <p:spPr>
          <a:xfrm>
            <a:off x="7422294" y="2958858"/>
            <a:ext cx="2086773" cy="2066221"/>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dirty="0">
                <a:latin typeface="Arial" panose="020B0604020202020204" pitchFamily="34" charset="0"/>
                <a:cs typeface="Arial" panose="020B0604020202020204" pitchFamily="34" charset="0"/>
              </a:rPr>
              <a:t>Through a combination of measured Xenon releases from medical isotope facilities or nuclear reactors, and data from atmospheric transport simulations, concentrations at IMS stations caused by these emissions are estimated </a:t>
            </a:r>
          </a:p>
        </p:txBody>
      </p:sp>
      <p:sp>
        <p:nvSpPr>
          <p:cNvPr id="7" name="Title 1">
            <a:extLst>
              <a:ext uri="{FF2B5EF4-FFF2-40B4-BE49-F238E27FC236}">
                <a16:creationId xmlns:a16="http://schemas.microsoft.com/office/drawing/2014/main" id="{CA1C2F89-F7C0-CB4E-A6DB-48E3F2C367AF}"/>
              </a:ext>
            </a:extLst>
          </p:cNvPr>
          <p:cNvSpPr txBox="1">
            <a:spLocks/>
          </p:cNvSpPr>
          <p:nvPr/>
        </p:nvSpPr>
        <p:spPr>
          <a:xfrm>
            <a:off x="9926597" y="2958859"/>
            <a:ext cx="2086773" cy="2066220"/>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dirty="0">
                <a:latin typeface="Arial" panose="020B0604020202020204" pitchFamily="34" charset="0"/>
                <a:cs typeface="Arial" panose="020B0604020202020204" pitchFamily="34" charset="0"/>
              </a:rPr>
              <a:t>Software has been developed that allows users to access and view data from STAX measurement systems and to view also the impact of emissions on IMS systems</a:t>
            </a:r>
          </a:p>
        </p:txBody>
      </p:sp>
      <p:sp>
        <p:nvSpPr>
          <p:cNvPr id="9" name="Title 1">
            <a:extLst>
              <a:ext uri="{FF2B5EF4-FFF2-40B4-BE49-F238E27FC236}">
                <a16:creationId xmlns:a16="http://schemas.microsoft.com/office/drawing/2014/main" id="{6AB04CB3-713F-836C-5EB0-3054E6F7BF97}"/>
              </a:ext>
            </a:extLst>
          </p:cNvPr>
          <p:cNvSpPr txBox="1">
            <a:spLocks/>
          </p:cNvSpPr>
          <p:nvPr/>
        </p:nvSpPr>
        <p:spPr>
          <a:xfrm>
            <a:off x="5687120" y="5158597"/>
            <a:ext cx="817757" cy="741356"/>
          </a:xfrm>
          <a:prstGeom prst="rect">
            <a:avLst/>
          </a:prstGeom>
        </p:spPr>
        <p:txBody>
          <a:bodyPr anchor="ctr" anchorCtr="0">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900" b="1" dirty="0">
                <a:solidFill>
                  <a:schemeClr val="bg1"/>
                </a:solidFill>
                <a:latin typeface="Arial" panose="020B0604020202020204" pitchFamily="34" charset="0"/>
                <a:cs typeface="Arial" panose="020B0604020202020204" pitchFamily="34" charset="0"/>
              </a:rPr>
              <a:t>Place your QR Code here after removing this text box!</a:t>
            </a:r>
            <a:endParaRPr lang="en-AT" sz="2000" b="1" dirty="0">
              <a:solidFill>
                <a:schemeClr val="bg1"/>
              </a:solidFill>
              <a:latin typeface="Arial" panose="020B0604020202020204" pitchFamily="34" charset="0"/>
              <a:cs typeface="Arial" panose="020B0604020202020204" pitchFamily="34" charset="0"/>
            </a:endParaRPr>
          </a:p>
        </p:txBody>
      </p:sp>
      <p:pic>
        <p:nvPicPr>
          <p:cNvPr id="13" name="Picture 12" descr="A blue and white logo&#10;&#10;Description automatically generated with medium confidence">
            <a:extLst>
              <a:ext uri="{FF2B5EF4-FFF2-40B4-BE49-F238E27FC236}">
                <a16:creationId xmlns:a16="http://schemas.microsoft.com/office/drawing/2014/main" id="{15D49298-07D8-59A5-C718-78ECB1ECF48E}"/>
              </a:ext>
            </a:extLst>
          </p:cNvPr>
          <p:cNvPicPr>
            <a:picLocks noChangeAspect="1"/>
          </p:cNvPicPr>
          <p:nvPr/>
        </p:nvPicPr>
        <p:blipFill>
          <a:blip r:embed="rId2"/>
          <a:stretch>
            <a:fillRect/>
          </a:stretch>
        </p:blipFill>
        <p:spPr>
          <a:xfrm>
            <a:off x="10472138" y="100107"/>
            <a:ext cx="1692578" cy="884952"/>
          </a:xfrm>
          <a:prstGeom prst="rect">
            <a:avLst/>
          </a:prstGeom>
        </p:spPr>
      </p:pic>
    </p:spTree>
    <p:extLst>
      <p:ext uri="{BB962C8B-B14F-4D97-AF65-F5344CB8AC3E}">
        <p14:creationId xmlns:p14="http://schemas.microsoft.com/office/powerpoint/2010/main" val="2536716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2000" dirty="0">
                <a:solidFill>
                  <a:schemeClr val="bg1"/>
                </a:solidFill>
                <a:latin typeface="Arial" panose="020B0604020202020204" pitchFamily="34" charset="0"/>
                <a:cs typeface="Arial" panose="020B0604020202020204" pitchFamily="34" charset="0"/>
              </a:rPr>
              <a:t>STAX network configuration</a:t>
            </a:r>
            <a:endParaRPr lang="en-AT" sz="2000" dirty="0">
              <a:solidFill>
                <a:schemeClr val="bg1"/>
              </a:solidFill>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9EED6A32-E9F5-68EA-1A82-B384270F05A8}"/>
              </a:ext>
            </a:extLst>
          </p:cNvPr>
          <p:cNvSpPr txBox="1">
            <a:spLocks/>
          </p:cNvSpPr>
          <p:nvPr/>
        </p:nvSpPr>
        <p:spPr>
          <a:xfrm>
            <a:off x="11117766" y="5464031"/>
            <a:ext cx="817757" cy="741356"/>
          </a:xfrm>
          <a:prstGeom prst="rect">
            <a:avLst/>
          </a:prstGeom>
        </p:spPr>
        <p:txBody>
          <a:bodyPr anchor="ctr" anchorCtr="0">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900" b="1" dirty="0">
                <a:solidFill>
                  <a:schemeClr val="bg1"/>
                </a:solidFill>
                <a:latin typeface="Arial" panose="020B0604020202020204" pitchFamily="34" charset="0"/>
                <a:cs typeface="Arial" panose="020B0604020202020204" pitchFamily="34" charset="0"/>
              </a:rPr>
              <a:t>Place your QR Code here after removing this text box!</a:t>
            </a:r>
            <a:endParaRPr lang="en-AT" sz="20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620C3FEC-AF81-EEC4-F7C2-4B2A92E24063}"/>
              </a:ext>
            </a:extLst>
          </p:cNvPr>
          <p:cNvSpPr txBox="1">
            <a:spLocks/>
          </p:cNvSpPr>
          <p:nvPr/>
        </p:nvSpPr>
        <p:spPr>
          <a:xfrm>
            <a:off x="10770878" y="6283209"/>
            <a:ext cx="1531435" cy="448574"/>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P3.6-658</a:t>
            </a:r>
            <a:endParaRPr lang="en-AT" sz="2400" b="1" dirty="0">
              <a:solidFill>
                <a:schemeClr val="bg1"/>
              </a:solidFill>
              <a:latin typeface="Arial" panose="020B0604020202020204" pitchFamily="34" charset="0"/>
              <a:cs typeface="Arial" panose="020B0604020202020204" pitchFamily="34" charset="0"/>
            </a:endParaRPr>
          </a:p>
        </p:txBody>
      </p:sp>
      <p:sp>
        <p:nvSpPr>
          <p:cNvPr id="6" name="Content Placeholder 2">
            <a:extLst>
              <a:ext uri="{FF2B5EF4-FFF2-40B4-BE49-F238E27FC236}">
                <a16:creationId xmlns:a16="http://schemas.microsoft.com/office/drawing/2014/main" id="{0909AC46-E174-8974-B009-752A36159845}"/>
              </a:ext>
            </a:extLst>
          </p:cNvPr>
          <p:cNvSpPr txBox="1">
            <a:spLocks/>
          </p:cNvSpPr>
          <p:nvPr/>
        </p:nvSpPr>
        <p:spPr>
          <a:xfrm>
            <a:off x="328952" y="1356822"/>
            <a:ext cx="10515600" cy="4975884"/>
          </a:xfrm>
          <a:prstGeom prst="rect">
            <a:avLst/>
          </a:prstGeom>
        </p:spPr>
        <p:txBody>
          <a:bodyP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de-DE" sz="1600" dirty="0"/>
              <a:t>STAX (Source Term Analysis of Xenon) is an experimental network designed to detect and quantify radioxenon emissions from medical isotope production (MIP) facilities.</a:t>
            </a:r>
          </a:p>
          <a:p>
            <a:pPr marL="342900" indent="-342900" algn="l">
              <a:buFont typeface="Arial" panose="020B0604020202020204" pitchFamily="34" charset="0"/>
              <a:buChar char="•"/>
            </a:pPr>
            <a:endParaRPr lang="de-DE" sz="1600" dirty="0"/>
          </a:p>
          <a:p>
            <a:pPr marL="342900" indent="-342900" algn="l">
              <a:buFont typeface="Arial" panose="020B0604020202020204" pitchFamily="34" charset="0"/>
              <a:buChar char="•"/>
            </a:pPr>
            <a:endParaRPr lang="de-DE" sz="1600" dirty="0"/>
          </a:p>
          <a:p>
            <a:pPr marL="342900" indent="-342900" algn="l">
              <a:buFont typeface="Arial" panose="020B0604020202020204" pitchFamily="34" charset="0"/>
              <a:buChar char="•"/>
            </a:pPr>
            <a:r>
              <a:rPr lang="de-DE" sz="1600" dirty="0"/>
              <a:t>Measurement </a:t>
            </a:r>
            <a:r>
              <a:rPr lang="de-DE" sz="1600" dirty="0" err="1"/>
              <a:t>is</a:t>
            </a:r>
            <a:r>
              <a:rPr lang="de-DE" sz="1600" dirty="0"/>
              <a:t> </a:t>
            </a:r>
            <a:r>
              <a:rPr lang="de-DE" sz="1600" dirty="0" err="1"/>
              <a:t>performed</a:t>
            </a:r>
            <a:r>
              <a:rPr lang="de-DE" sz="1600" dirty="0"/>
              <a:t> at </a:t>
            </a:r>
            <a:r>
              <a:rPr lang="de-DE" sz="1600" dirty="0" err="1"/>
              <a:t>the</a:t>
            </a:r>
            <a:r>
              <a:rPr lang="de-DE" sz="1600" dirty="0"/>
              <a:t> </a:t>
            </a:r>
            <a:r>
              <a:rPr lang="de-DE" sz="1600" dirty="0" err="1"/>
              <a:t>stack</a:t>
            </a:r>
            <a:r>
              <a:rPr lang="de-DE" sz="1600" dirty="0"/>
              <a:t> </a:t>
            </a:r>
            <a:r>
              <a:rPr lang="de-DE" sz="1600" dirty="0" err="1"/>
              <a:t>of</a:t>
            </a:r>
            <a:r>
              <a:rPr lang="de-DE" sz="1600" dirty="0"/>
              <a:t> MIPs </a:t>
            </a:r>
          </a:p>
          <a:p>
            <a:pPr algn="l"/>
            <a:r>
              <a:rPr lang="de-DE" sz="1600" dirty="0"/>
              <a:t>        </a:t>
            </a:r>
            <a:r>
              <a:rPr lang="de-DE" sz="1600" dirty="0" err="1"/>
              <a:t>using</a:t>
            </a:r>
            <a:r>
              <a:rPr lang="de-DE" sz="1600" dirty="0"/>
              <a:t> high </a:t>
            </a:r>
            <a:r>
              <a:rPr lang="de-DE" sz="1600" dirty="0" err="1"/>
              <a:t>resolution</a:t>
            </a:r>
            <a:r>
              <a:rPr lang="de-DE" sz="1600" dirty="0"/>
              <a:t> </a:t>
            </a:r>
            <a:r>
              <a:rPr lang="de-DE" sz="1600" dirty="0" err="1"/>
              <a:t>gamma</a:t>
            </a:r>
            <a:r>
              <a:rPr lang="de-DE" sz="1600" dirty="0"/>
              <a:t> </a:t>
            </a:r>
            <a:r>
              <a:rPr lang="de-DE" sz="1600" dirty="0" err="1"/>
              <a:t>spectroscopy</a:t>
            </a:r>
            <a:r>
              <a:rPr lang="de-DE" sz="1600" dirty="0"/>
              <a:t> </a:t>
            </a:r>
          </a:p>
          <a:p>
            <a:pPr algn="l"/>
            <a:r>
              <a:rPr lang="de-DE" sz="1600" dirty="0"/>
              <a:t>        detection systems (HPGe detectors).</a:t>
            </a:r>
          </a:p>
          <a:p>
            <a:pPr algn="l"/>
            <a:endParaRPr lang="de-DE" sz="1600" dirty="0"/>
          </a:p>
          <a:p>
            <a:pPr algn="l"/>
            <a:endParaRPr lang="de-DE" sz="1600" dirty="0"/>
          </a:p>
          <a:p>
            <a:pPr marL="342900" indent="-342900" algn="l">
              <a:buFont typeface="Arial" panose="020B0604020202020204" pitchFamily="34" charset="0"/>
              <a:buChar char="•"/>
            </a:pPr>
            <a:r>
              <a:rPr lang="de-DE" sz="1600" dirty="0"/>
              <a:t>Each STAX system measures a sample every 15 minutes. </a:t>
            </a:r>
          </a:p>
          <a:p>
            <a:pPr algn="l"/>
            <a:r>
              <a:rPr lang="de-DE" sz="1600" dirty="0"/>
              <a:t>       96 </a:t>
            </a:r>
            <a:r>
              <a:rPr lang="de-DE" sz="1600" dirty="0" err="1"/>
              <a:t>samples</a:t>
            </a:r>
            <a:r>
              <a:rPr lang="de-DE" sz="1600" dirty="0"/>
              <a:t> </a:t>
            </a:r>
            <a:r>
              <a:rPr lang="de-DE" sz="1600" dirty="0" err="1"/>
              <a:t>are</a:t>
            </a:r>
            <a:r>
              <a:rPr lang="de-DE" sz="1600" dirty="0"/>
              <a:t> </a:t>
            </a:r>
            <a:r>
              <a:rPr lang="de-DE" sz="1600" dirty="0" err="1"/>
              <a:t>produced</a:t>
            </a:r>
            <a:r>
              <a:rPr lang="de-DE" sz="1600" dirty="0"/>
              <a:t> </a:t>
            </a:r>
            <a:r>
              <a:rPr lang="de-DE" sz="1600" dirty="0" err="1"/>
              <a:t>daily</a:t>
            </a:r>
            <a:r>
              <a:rPr lang="de-DE" sz="1600" dirty="0"/>
              <a:t> per </a:t>
            </a:r>
            <a:r>
              <a:rPr lang="de-DE" sz="1600" dirty="0" err="1"/>
              <a:t>station</a:t>
            </a:r>
            <a:r>
              <a:rPr lang="de-DE" sz="1600" dirty="0"/>
              <a:t> and </a:t>
            </a:r>
          </a:p>
          <a:p>
            <a:pPr algn="l"/>
            <a:r>
              <a:rPr lang="de-DE" sz="1600" dirty="0"/>
              <a:t>       </a:t>
            </a:r>
            <a:r>
              <a:rPr lang="de-DE" sz="1600" dirty="0" err="1"/>
              <a:t>data</a:t>
            </a:r>
            <a:r>
              <a:rPr lang="de-DE" sz="1600" dirty="0"/>
              <a:t> </a:t>
            </a:r>
            <a:r>
              <a:rPr lang="de-DE" sz="1600" dirty="0" err="1"/>
              <a:t>are</a:t>
            </a:r>
            <a:r>
              <a:rPr lang="de-DE" sz="1600" dirty="0"/>
              <a:t> </a:t>
            </a:r>
            <a:r>
              <a:rPr lang="de-DE" sz="1600" dirty="0" err="1"/>
              <a:t>transferred</a:t>
            </a:r>
            <a:r>
              <a:rPr lang="de-DE" sz="1600" dirty="0"/>
              <a:t> via </a:t>
            </a:r>
            <a:r>
              <a:rPr lang="de-DE" sz="1600" dirty="0" err="1"/>
              <a:t>secure</a:t>
            </a:r>
            <a:r>
              <a:rPr lang="de-DE" sz="1600" dirty="0"/>
              <a:t> email </a:t>
            </a:r>
            <a:r>
              <a:rPr lang="de-DE" sz="1600" dirty="0" err="1"/>
              <a:t>or</a:t>
            </a:r>
            <a:r>
              <a:rPr lang="de-DE" sz="1600" dirty="0"/>
              <a:t> https</a:t>
            </a:r>
          </a:p>
          <a:p>
            <a:pPr algn="l"/>
            <a:r>
              <a:rPr lang="de-DE" sz="1600" dirty="0"/>
              <a:t>       to a central data processing server.</a:t>
            </a:r>
          </a:p>
          <a:p>
            <a:pPr marL="342900" indent="-342900" algn="l">
              <a:buFont typeface="Arial" panose="020B0604020202020204" pitchFamily="34" charset="0"/>
              <a:buChar char="•"/>
            </a:pPr>
            <a:endParaRPr lang="de-DE" sz="1600" dirty="0"/>
          </a:p>
          <a:p>
            <a:endParaRPr lang="de-DE" sz="1600" dirty="0"/>
          </a:p>
          <a:p>
            <a:endParaRPr lang="de-DE" sz="1600" dirty="0"/>
          </a:p>
        </p:txBody>
      </p:sp>
      <p:grpSp>
        <p:nvGrpSpPr>
          <p:cNvPr id="7" name="Group 6">
            <a:extLst>
              <a:ext uri="{FF2B5EF4-FFF2-40B4-BE49-F238E27FC236}">
                <a16:creationId xmlns:a16="http://schemas.microsoft.com/office/drawing/2014/main" id="{13B1000E-DF2D-B19D-7C6B-1922BAE06B1C}"/>
              </a:ext>
            </a:extLst>
          </p:cNvPr>
          <p:cNvGrpSpPr/>
          <p:nvPr/>
        </p:nvGrpSpPr>
        <p:grpSpPr>
          <a:xfrm>
            <a:off x="4974990" y="1700809"/>
            <a:ext cx="2441276" cy="1745888"/>
            <a:chOff x="7204136" y="2258232"/>
            <a:chExt cx="4217590" cy="2964189"/>
          </a:xfrm>
        </p:grpSpPr>
        <p:pic>
          <p:nvPicPr>
            <p:cNvPr id="8" name="Picture 7">
              <a:extLst>
                <a:ext uri="{FF2B5EF4-FFF2-40B4-BE49-F238E27FC236}">
                  <a16:creationId xmlns:a16="http://schemas.microsoft.com/office/drawing/2014/main" id="{73EB137D-E31F-490E-6C2E-1432D984EFDC}"/>
                </a:ext>
              </a:extLst>
            </p:cNvPr>
            <p:cNvPicPr>
              <a:picLocks noChangeAspect="1"/>
            </p:cNvPicPr>
            <p:nvPr/>
          </p:nvPicPr>
          <p:blipFill>
            <a:blip r:embed="rId2"/>
            <a:stretch>
              <a:fillRect/>
            </a:stretch>
          </p:blipFill>
          <p:spPr>
            <a:xfrm>
              <a:off x="7204136" y="2258232"/>
              <a:ext cx="3303190" cy="2964189"/>
            </a:xfrm>
            <a:prstGeom prst="rect">
              <a:avLst/>
            </a:prstGeom>
          </p:spPr>
        </p:pic>
        <p:pic>
          <p:nvPicPr>
            <p:cNvPr id="9" name="Graphic 8" descr="Computer with solid fill">
              <a:extLst>
                <a:ext uri="{FF2B5EF4-FFF2-40B4-BE49-F238E27FC236}">
                  <a16:creationId xmlns:a16="http://schemas.microsoft.com/office/drawing/2014/main" id="{7C98D207-1C34-C97B-C3FE-1BE5CFA05BF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a:off x="10617907" y="4201016"/>
              <a:ext cx="803819" cy="914400"/>
            </a:xfrm>
            <a:prstGeom prst="rect">
              <a:avLst/>
            </a:prstGeom>
          </p:spPr>
        </p:pic>
        <p:cxnSp>
          <p:nvCxnSpPr>
            <p:cNvPr id="10" name="Connector: Elbow 9">
              <a:extLst>
                <a:ext uri="{FF2B5EF4-FFF2-40B4-BE49-F238E27FC236}">
                  <a16:creationId xmlns:a16="http://schemas.microsoft.com/office/drawing/2014/main" id="{B3E24E01-DDE6-F4C8-2EAB-E4449C66DA1E}"/>
                </a:ext>
              </a:extLst>
            </p:cNvPr>
            <p:cNvCxnSpPr>
              <a:cxnSpLocks/>
            </p:cNvCxnSpPr>
            <p:nvPr/>
          </p:nvCxnSpPr>
          <p:spPr>
            <a:xfrm>
              <a:off x="10071370" y="4912468"/>
              <a:ext cx="679147" cy="210578"/>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1F67F4B-C3D0-0F45-F9CC-7B35C46D8553}"/>
                </a:ext>
              </a:extLst>
            </p:cNvPr>
            <p:cNvCxnSpPr>
              <a:cxnSpLocks/>
            </p:cNvCxnSpPr>
            <p:nvPr/>
          </p:nvCxnSpPr>
          <p:spPr>
            <a:xfrm flipV="1">
              <a:off x="10750517" y="4916665"/>
              <a:ext cx="0" cy="202948"/>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70A198D2-897C-03B1-08D3-D5B65F872034}"/>
              </a:ext>
            </a:extLst>
          </p:cNvPr>
          <p:cNvGrpSpPr/>
          <p:nvPr/>
        </p:nvGrpSpPr>
        <p:grpSpPr>
          <a:xfrm>
            <a:off x="5586752" y="4073602"/>
            <a:ext cx="4736151" cy="2560819"/>
            <a:chOff x="1117995" y="1263491"/>
            <a:chExt cx="9921717" cy="5397927"/>
          </a:xfrm>
        </p:grpSpPr>
        <p:grpSp>
          <p:nvGrpSpPr>
            <p:cNvPr id="13" name="Group 12">
              <a:extLst>
                <a:ext uri="{FF2B5EF4-FFF2-40B4-BE49-F238E27FC236}">
                  <a16:creationId xmlns:a16="http://schemas.microsoft.com/office/drawing/2014/main" id="{9176C2B5-C03F-2BF6-51AF-C13148E4DE2F}"/>
                </a:ext>
              </a:extLst>
            </p:cNvPr>
            <p:cNvGrpSpPr/>
            <p:nvPr/>
          </p:nvGrpSpPr>
          <p:grpSpPr>
            <a:xfrm>
              <a:off x="5489589" y="2875799"/>
              <a:ext cx="1144621" cy="2265850"/>
              <a:chOff x="6430462" y="3325772"/>
              <a:chExt cx="1144621" cy="2265850"/>
            </a:xfrm>
            <a:solidFill>
              <a:srgbClr val="FFC000"/>
            </a:solidFill>
          </p:grpSpPr>
          <p:pic>
            <p:nvPicPr>
              <p:cNvPr id="52" name="Graphic 51" descr="Database with solid fill">
                <a:extLst>
                  <a:ext uri="{FF2B5EF4-FFF2-40B4-BE49-F238E27FC236}">
                    <a16:creationId xmlns:a16="http://schemas.microsoft.com/office/drawing/2014/main" id="{F81B2DDB-0D77-53B6-3F2A-22C6F6162E8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430462" y="4447001"/>
                <a:ext cx="1144621" cy="1144621"/>
              </a:xfrm>
              <a:prstGeom prst="rect">
                <a:avLst/>
              </a:prstGeom>
            </p:spPr>
          </p:pic>
          <p:pic>
            <p:nvPicPr>
              <p:cNvPr id="53" name="Graphic 52" descr="Computer with solid fill">
                <a:extLst>
                  <a:ext uri="{FF2B5EF4-FFF2-40B4-BE49-F238E27FC236}">
                    <a16:creationId xmlns:a16="http://schemas.microsoft.com/office/drawing/2014/main" id="{8B070981-5889-50CF-9A80-08D052A3C73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6491596" y="3325772"/>
                <a:ext cx="1022355" cy="1347483"/>
              </a:xfrm>
              <a:prstGeom prst="rect">
                <a:avLst/>
              </a:prstGeom>
            </p:spPr>
          </p:pic>
        </p:grpSp>
        <p:pic>
          <p:nvPicPr>
            <p:cNvPr id="14" name="Graphic 13" descr="Monitor with solid fill">
              <a:extLst>
                <a:ext uri="{FF2B5EF4-FFF2-40B4-BE49-F238E27FC236}">
                  <a16:creationId xmlns:a16="http://schemas.microsoft.com/office/drawing/2014/main" id="{EA556A4D-5B56-3EE8-16B3-CF0E92C7F5B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94068" y="1711236"/>
              <a:ext cx="914400" cy="914400"/>
            </a:xfrm>
            <a:prstGeom prst="rect">
              <a:avLst/>
            </a:prstGeom>
          </p:spPr>
        </p:pic>
        <p:pic>
          <p:nvPicPr>
            <p:cNvPr id="15" name="Graphic 14" descr="Monitor with solid fill">
              <a:extLst>
                <a:ext uri="{FF2B5EF4-FFF2-40B4-BE49-F238E27FC236}">
                  <a16:creationId xmlns:a16="http://schemas.microsoft.com/office/drawing/2014/main" id="{47AE8F1A-10BB-FFB0-75EE-07146CFD059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94068" y="2625636"/>
              <a:ext cx="914400" cy="914400"/>
            </a:xfrm>
            <a:prstGeom prst="rect">
              <a:avLst/>
            </a:prstGeom>
          </p:spPr>
        </p:pic>
        <p:pic>
          <p:nvPicPr>
            <p:cNvPr id="16" name="Graphic 15" descr="Monitor with solid fill">
              <a:extLst>
                <a:ext uri="{FF2B5EF4-FFF2-40B4-BE49-F238E27FC236}">
                  <a16:creationId xmlns:a16="http://schemas.microsoft.com/office/drawing/2014/main" id="{AE16A20F-BD54-CEC7-9EC6-BF4AD51D5A7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94068" y="4684449"/>
              <a:ext cx="914400" cy="914400"/>
            </a:xfrm>
            <a:prstGeom prst="rect">
              <a:avLst/>
            </a:prstGeom>
          </p:spPr>
        </p:pic>
        <p:grpSp>
          <p:nvGrpSpPr>
            <p:cNvPr id="17" name="Group 16">
              <a:extLst>
                <a:ext uri="{FF2B5EF4-FFF2-40B4-BE49-F238E27FC236}">
                  <a16:creationId xmlns:a16="http://schemas.microsoft.com/office/drawing/2014/main" id="{71A03227-D5BF-A094-0C5D-7916FF9E2218}"/>
                </a:ext>
              </a:extLst>
            </p:cNvPr>
            <p:cNvGrpSpPr/>
            <p:nvPr/>
          </p:nvGrpSpPr>
          <p:grpSpPr>
            <a:xfrm>
              <a:off x="1183532" y="1656404"/>
              <a:ext cx="1206895" cy="1188210"/>
              <a:chOff x="1183532" y="2099944"/>
              <a:chExt cx="1206895" cy="1188210"/>
            </a:xfrm>
          </p:grpSpPr>
          <p:pic>
            <p:nvPicPr>
              <p:cNvPr id="47" name="Picture 46">
                <a:extLst>
                  <a:ext uri="{FF2B5EF4-FFF2-40B4-BE49-F238E27FC236}">
                    <a16:creationId xmlns:a16="http://schemas.microsoft.com/office/drawing/2014/main" id="{759224F2-F4FD-59FF-4072-0E4F3765637B}"/>
                  </a:ext>
                </a:extLst>
              </p:cNvPr>
              <p:cNvPicPr>
                <a:picLocks noChangeAspect="1"/>
              </p:cNvPicPr>
              <p:nvPr/>
            </p:nvPicPr>
            <p:blipFill>
              <a:blip r:embed="rId2"/>
              <a:stretch>
                <a:fillRect/>
              </a:stretch>
            </p:blipFill>
            <p:spPr>
              <a:xfrm>
                <a:off x="1183532" y="2099944"/>
                <a:ext cx="1034157" cy="1188210"/>
              </a:xfrm>
              <a:prstGeom prst="rect">
                <a:avLst/>
              </a:prstGeom>
            </p:spPr>
          </p:pic>
          <p:grpSp>
            <p:nvGrpSpPr>
              <p:cNvPr id="48" name="Group 47">
                <a:extLst>
                  <a:ext uri="{FF2B5EF4-FFF2-40B4-BE49-F238E27FC236}">
                    <a16:creationId xmlns:a16="http://schemas.microsoft.com/office/drawing/2014/main" id="{B8B37557-11A4-D6C7-083A-9A51532AF30B}"/>
                  </a:ext>
                </a:extLst>
              </p:cNvPr>
              <p:cNvGrpSpPr/>
              <p:nvPr/>
            </p:nvGrpSpPr>
            <p:grpSpPr>
              <a:xfrm>
                <a:off x="2072110" y="2881731"/>
                <a:ext cx="318317" cy="358460"/>
                <a:chOff x="2072110" y="2881731"/>
                <a:chExt cx="318317" cy="358460"/>
              </a:xfrm>
            </p:grpSpPr>
            <p:pic>
              <p:nvPicPr>
                <p:cNvPr id="50" name="Graphic 49" descr="Computer with solid fill">
                  <a:extLst>
                    <a:ext uri="{FF2B5EF4-FFF2-40B4-BE49-F238E27FC236}">
                      <a16:creationId xmlns:a16="http://schemas.microsoft.com/office/drawing/2014/main" id="{E0B97A68-FBA5-44F3-E261-3FF36190128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flipH="1">
                  <a:off x="2171914" y="2881731"/>
                  <a:ext cx="218513" cy="358460"/>
                </a:xfrm>
                <a:prstGeom prst="rect">
                  <a:avLst/>
                </a:prstGeom>
              </p:spPr>
            </p:pic>
            <p:cxnSp>
              <p:nvCxnSpPr>
                <p:cNvPr id="51" name="Connector: Elbow 50">
                  <a:extLst>
                    <a:ext uri="{FF2B5EF4-FFF2-40B4-BE49-F238E27FC236}">
                      <a16:creationId xmlns:a16="http://schemas.microsoft.com/office/drawing/2014/main" id="{67E840AE-6884-6F5D-84D2-C206C5A61ED5}"/>
                    </a:ext>
                  </a:extLst>
                </p:cNvPr>
                <p:cNvCxnSpPr/>
                <p:nvPr/>
              </p:nvCxnSpPr>
              <p:spPr>
                <a:xfrm rot="10800000" flipV="1">
                  <a:off x="2072110" y="3165497"/>
                  <a:ext cx="145580" cy="31292"/>
                </a:xfrm>
                <a:prstGeom prst="bentConnector3">
                  <a:avLst/>
                </a:prstGeom>
              </p:spPr>
              <p:style>
                <a:lnRef idx="1">
                  <a:schemeClr val="accent1"/>
                </a:lnRef>
                <a:fillRef idx="0">
                  <a:schemeClr val="accent1"/>
                </a:fillRef>
                <a:effectRef idx="0">
                  <a:schemeClr val="accent1"/>
                </a:effectRef>
                <a:fontRef idx="minor">
                  <a:schemeClr val="tx1"/>
                </a:fontRef>
              </p:style>
            </p:cxnSp>
          </p:grpSp>
          <p:cxnSp>
            <p:nvCxnSpPr>
              <p:cNvPr id="49" name="Straight Connector 48">
                <a:extLst>
                  <a:ext uri="{FF2B5EF4-FFF2-40B4-BE49-F238E27FC236}">
                    <a16:creationId xmlns:a16="http://schemas.microsoft.com/office/drawing/2014/main" id="{3ED99335-B7D7-D0F3-EBDB-7BE3CC17B93A}"/>
                  </a:ext>
                </a:extLst>
              </p:cNvPr>
              <p:cNvCxnSpPr/>
              <p:nvPr/>
            </p:nvCxnSpPr>
            <p:spPr>
              <a:xfrm flipV="1">
                <a:off x="2072109" y="3181143"/>
                <a:ext cx="0" cy="15646"/>
              </a:xfrm>
              <a:prstGeom prst="line">
                <a:avLst/>
              </a:prstGeom>
            </p:spPr>
            <p:style>
              <a:lnRef idx="1">
                <a:schemeClr val="accent1"/>
              </a:lnRef>
              <a:fillRef idx="0">
                <a:schemeClr val="accent1"/>
              </a:fillRef>
              <a:effectRef idx="0">
                <a:schemeClr val="accent1"/>
              </a:effectRef>
              <a:fontRef idx="minor">
                <a:schemeClr val="tx1"/>
              </a:fontRef>
            </p:style>
          </p:cxnSp>
        </p:grpSp>
        <p:sp>
          <p:nvSpPr>
            <p:cNvPr id="18" name="TextBox 17">
              <a:extLst>
                <a:ext uri="{FF2B5EF4-FFF2-40B4-BE49-F238E27FC236}">
                  <a16:creationId xmlns:a16="http://schemas.microsoft.com/office/drawing/2014/main" id="{E2360A6B-CF1C-1878-AFC7-533DCD6DFB67}"/>
                </a:ext>
              </a:extLst>
            </p:cNvPr>
            <p:cNvSpPr txBox="1"/>
            <p:nvPr/>
          </p:nvSpPr>
          <p:spPr>
            <a:xfrm>
              <a:off x="3949349" y="3394298"/>
              <a:ext cx="1365115" cy="715158"/>
            </a:xfrm>
            <a:prstGeom prst="rect">
              <a:avLst/>
            </a:prstGeom>
            <a:noFill/>
          </p:spPr>
          <p:txBody>
            <a:bodyPr wrap="square">
              <a:spAutoFit/>
            </a:bodyPr>
            <a:lstStyle/>
            <a:p>
              <a:r>
                <a:rPr lang="en-US" sz="800" dirty="0"/>
                <a:t>encrypted </a:t>
              </a:r>
            </a:p>
            <a:p>
              <a:r>
                <a:rPr lang="en-US" sz="800" dirty="0"/>
                <a:t>e-mail</a:t>
              </a:r>
            </a:p>
          </p:txBody>
        </p:sp>
        <p:sp>
          <p:nvSpPr>
            <p:cNvPr id="19" name="Rectangle 18">
              <a:extLst>
                <a:ext uri="{FF2B5EF4-FFF2-40B4-BE49-F238E27FC236}">
                  <a16:creationId xmlns:a16="http://schemas.microsoft.com/office/drawing/2014/main" id="{10A212B3-BF73-1970-F760-752F28C35A6B}"/>
                </a:ext>
              </a:extLst>
            </p:cNvPr>
            <p:cNvSpPr/>
            <p:nvPr/>
          </p:nvSpPr>
          <p:spPr>
            <a:xfrm>
              <a:off x="5145932" y="2723746"/>
              <a:ext cx="1838528" cy="3553230"/>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800"/>
            </a:p>
          </p:txBody>
        </p:sp>
        <p:sp>
          <p:nvSpPr>
            <p:cNvPr id="20" name="TextBox 19">
              <a:extLst>
                <a:ext uri="{FF2B5EF4-FFF2-40B4-BE49-F238E27FC236}">
                  <a16:creationId xmlns:a16="http://schemas.microsoft.com/office/drawing/2014/main" id="{7CED486C-C7AE-47C2-BB5C-2886BE97EBCA}"/>
                </a:ext>
              </a:extLst>
            </p:cNvPr>
            <p:cNvSpPr txBox="1"/>
            <p:nvPr/>
          </p:nvSpPr>
          <p:spPr>
            <a:xfrm>
              <a:off x="10122276" y="1874547"/>
              <a:ext cx="914080" cy="454132"/>
            </a:xfrm>
            <a:prstGeom prst="rect">
              <a:avLst/>
            </a:prstGeom>
            <a:noFill/>
          </p:spPr>
          <p:txBody>
            <a:bodyPr wrap="none" rtlCol="0">
              <a:spAutoFit/>
            </a:bodyPr>
            <a:lstStyle/>
            <a:p>
              <a:r>
                <a:rPr lang="de-DE" sz="800" i="1" dirty="0"/>
                <a:t>user 1</a:t>
              </a:r>
            </a:p>
          </p:txBody>
        </p:sp>
        <p:sp>
          <p:nvSpPr>
            <p:cNvPr id="21" name="TextBox 20">
              <a:extLst>
                <a:ext uri="{FF2B5EF4-FFF2-40B4-BE49-F238E27FC236}">
                  <a16:creationId xmlns:a16="http://schemas.microsoft.com/office/drawing/2014/main" id="{18169A10-E29F-898A-489A-E31F76C62617}"/>
                </a:ext>
              </a:extLst>
            </p:cNvPr>
            <p:cNvSpPr txBox="1"/>
            <p:nvPr/>
          </p:nvSpPr>
          <p:spPr>
            <a:xfrm>
              <a:off x="10094389" y="2822923"/>
              <a:ext cx="914080" cy="454132"/>
            </a:xfrm>
            <a:prstGeom prst="rect">
              <a:avLst/>
            </a:prstGeom>
            <a:noFill/>
          </p:spPr>
          <p:txBody>
            <a:bodyPr wrap="none" rtlCol="0">
              <a:spAutoFit/>
            </a:bodyPr>
            <a:lstStyle/>
            <a:p>
              <a:r>
                <a:rPr lang="de-DE" sz="800" i="1" dirty="0"/>
                <a:t>user 2</a:t>
              </a:r>
            </a:p>
          </p:txBody>
        </p:sp>
        <p:sp>
          <p:nvSpPr>
            <p:cNvPr id="22" name="TextBox 21">
              <a:extLst>
                <a:ext uri="{FF2B5EF4-FFF2-40B4-BE49-F238E27FC236}">
                  <a16:creationId xmlns:a16="http://schemas.microsoft.com/office/drawing/2014/main" id="{EA3F73D5-D400-84B4-649F-E08904FCCE8B}"/>
                </a:ext>
              </a:extLst>
            </p:cNvPr>
            <p:cNvSpPr txBox="1"/>
            <p:nvPr/>
          </p:nvSpPr>
          <p:spPr>
            <a:xfrm>
              <a:off x="10122276" y="4842871"/>
              <a:ext cx="917436" cy="454132"/>
            </a:xfrm>
            <a:prstGeom prst="rect">
              <a:avLst/>
            </a:prstGeom>
            <a:noFill/>
          </p:spPr>
          <p:txBody>
            <a:bodyPr wrap="none" rtlCol="0">
              <a:spAutoFit/>
            </a:bodyPr>
            <a:lstStyle/>
            <a:p>
              <a:r>
                <a:rPr lang="de-DE" sz="800" i="1" dirty="0"/>
                <a:t>user n</a:t>
              </a:r>
            </a:p>
          </p:txBody>
        </p:sp>
        <p:cxnSp>
          <p:nvCxnSpPr>
            <p:cNvPr id="23" name="Connector: Elbow 22">
              <a:extLst>
                <a:ext uri="{FF2B5EF4-FFF2-40B4-BE49-F238E27FC236}">
                  <a16:creationId xmlns:a16="http://schemas.microsoft.com/office/drawing/2014/main" id="{1A98433B-A2D4-ABA2-04BA-49E18B9CB68A}"/>
                </a:ext>
              </a:extLst>
            </p:cNvPr>
            <p:cNvCxnSpPr>
              <a:cxnSpLocks/>
              <a:stCxn id="45" idx="1"/>
            </p:cNvCxnSpPr>
            <p:nvPr/>
          </p:nvCxnSpPr>
          <p:spPr>
            <a:xfrm flipV="1">
              <a:off x="2459908" y="4060018"/>
              <a:ext cx="2695240" cy="168772"/>
            </a:xfrm>
            <a:prstGeom prst="bentConnector3">
              <a:avLst>
                <a:gd name="adj1" fmla="val 50000"/>
              </a:avLst>
            </a:prstGeom>
            <a:ln w="28575"/>
          </p:spPr>
          <p:style>
            <a:lnRef idx="1">
              <a:schemeClr val="accent4"/>
            </a:lnRef>
            <a:fillRef idx="0">
              <a:schemeClr val="accent4"/>
            </a:fillRef>
            <a:effectRef idx="0">
              <a:schemeClr val="accent4"/>
            </a:effectRef>
            <a:fontRef idx="minor">
              <a:schemeClr val="tx1"/>
            </a:fontRef>
          </p:style>
        </p:cxnSp>
        <p:cxnSp>
          <p:nvCxnSpPr>
            <p:cNvPr id="24" name="Connector: Elbow 23">
              <a:extLst>
                <a:ext uri="{FF2B5EF4-FFF2-40B4-BE49-F238E27FC236}">
                  <a16:creationId xmlns:a16="http://schemas.microsoft.com/office/drawing/2014/main" id="{0CEEA3BD-5BE5-29B1-9D14-AD4F3558E6D1}"/>
                </a:ext>
              </a:extLst>
            </p:cNvPr>
            <p:cNvCxnSpPr>
              <a:cxnSpLocks/>
              <a:stCxn id="41" idx="1"/>
            </p:cNvCxnSpPr>
            <p:nvPr/>
          </p:nvCxnSpPr>
          <p:spPr>
            <a:xfrm flipV="1">
              <a:off x="2344440" y="4714421"/>
              <a:ext cx="2801492" cy="1730384"/>
            </a:xfrm>
            <a:prstGeom prst="bentConnector3">
              <a:avLst>
                <a:gd name="adj1" fmla="val 50000"/>
              </a:avLst>
            </a:prstGeom>
            <a:ln w="28575"/>
          </p:spPr>
          <p:style>
            <a:lnRef idx="1">
              <a:schemeClr val="accent4"/>
            </a:lnRef>
            <a:fillRef idx="0">
              <a:schemeClr val="accent4"/>
            </a:fillRef>
            <a:effectRef idx="0">
              <a:schemeClr val="accent4"/>
            </a:effectRef>
            <a:fontRef idx="minor">
              <a:schemeClr val="tx1"/>
            </a:fontRef>
          </p:style>
        </p:cxnSp>
        <p:cxnSp>
          <p:nvCxnSpPr>
            <p:cNvPr id="25" name="Connector: Elbow 24">
              <a:extLst>
                <a:ext uri="{FF2B5EF4-FFF2-40B4-BE49-F238E27FC236}">
                  <a16:creationId xmlns:a16="http://schemas.microsoft.com/office/drawing/2014/main" id="{7A40696F-4A82-D5AF-A63A-EBCBA6624E58}"/>
                </a:ext>
              </a:extLst>
            </p:cNvPr>
            <p:cNvCxnSpPr>
              <a:endCxn id="14" idx="1"/>
            </p:cNvCxnSpPr>
            <p:nvPr/>
          </p:nvCxnSpPr>
          <p:spPr>
            <a:xfrm flipV="1">
              <a:off x="6984460" y="2168436"/>
              <a:ext cx="3109608" cy="1371600"/>
            </a:xfrm>
            <a:prstGeom prst="bentConnector3">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6" name="Connector: Elbow 25">
              <a:extLst>
                <a:ext uri="{FF2B5EF4-FFF2-40B4-BE49-F238E27FC236}">
                  <a16:creationId xmlns:a16="http://schemas.microsoft.com/office/drawing/2014/main" id="{691E9008-9A36-C345-94A3-67B48D48B6D7}"/>
                </a:ext>
              </a:extLst>
            </p:cNvPr>
            <p:cNvCxnSpPr>
              <a:cxnSpLocks/>
              <a:endCxn id="15" idx="1"/>
            </p:cNvCxnSpPr>
            <p:nvPr/>
          </p:nvCxnSpPr>
          <p:spPr>
            <a:xfrm flipV="1">
              <a:off x="6984460" y="3082836"/>
              <a:ext cx="3109608" cy="1140446"/>
            </a:xfrm>
            <a:prstGeom prst="bentConnector3">
              <a:avLst>
                <a:gd name="adj1" fmla="val 56416"/>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7" name="Connector: Elbow 26">
              <a:extLst>
                <a:ext uri="{FF2B5EF4-FFF2-40B4-BE49-F238E27FC236}">
                  <a16:creationId xmlns:a16="http://schemas.microsoft.com/office/drawing/2014/main" id="{AC730942-1743-1F57-BD4F-72C2E61A443E}"/>
                </a:ext>
              </a:extLst>
            </p:cNvPr>
            <p:cNvCxnSpPr>
              <a:cxnSpLocks/>
              <a:endCxn id="16" idx="1"/>
            </p:cNvCxnSpPr>
            <p:nvPr/>
          </p:nvCxnSpPr>
          <p:spPr>
            <a:xfrm>
              <a:off x="6984460" y="4813069"/>
              <a:ext cx="3109608" cy="328580"/>
            </a:xfrm>
            <a:prstGeom prst="bentConnector3">
              <a:avLst>
                <a:gd name="adj1" fmla="val 61762"/>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7F5DC3BA-3CA7-0ECA-D7E6-B23CD1DB842D}"/>
                </a:ext>
              </a:extLst>
            </p:cNvPr>
            <p:cNvSpPr txBox="1"/>
            <p:nvPr/>
          </p:nvSpPr>
          <p:spPr>
            <a:xfrm>
              <a:off x="7324636" y="2902100"/>
              <a:ext cx="1365114" cy="1751651"/>
            </a:xfrm>
            <a:prstGeom prst="rect">
              <a:avLst/>
            </a:prstGeom>
            <a:noFill/>
          </p:spPr>
          <p:txBody>
            <a:bodyPr wrap="square">
              <a:spAutoFit/>
            </a:bodyPr>
            <a:lstStyle/>
            <a:p>
              <a:r>
                <a:rPr lang="en-US" sz="800" dirty="0"/>
                <a:t>encrypted </a:t>
              </a:r>
            </a:p>
            <a:p>
              <a:r>
                <a:rPr lang="en-US" sz="800" dirty="0"/>
                <a:t>e-mail</a:t>
              </a:r>
            </a:p>
            <a:p>
              <a:endParaRPr lang="en-US" sz="800" dirty="0"/>
            </a:p>
            <a:p>
              <a:r>
                <a:rPr lang="en-US" sz="800" dirty="0"/>
                <a:t>Download</a:t>
              </a:r>
            </a:p>
            <a:p>
              <a:endParaRPr lang="en-US" sz="800" dirty="0"/>
            </a:p>
            <a:p>
              <a:r>
                <a:rPr lang="en-US" sz="800" dirty="0"/>
                <a:t>Viewing</a:t>
              </a:r>
            </a:p>
          </p:txBody>
        </p:sp>
        <p:sp>
          <p:nvSpPr>
            <p:cNvPr id="29" name="Right Brace 28">
              <a:extLst>
                <a:ext uri="{FF2B5EF4-FFF2-40B4-BE49-F238E27FC236}">
                  <a16:creationId xmlns:a16="http://schemas.microsoft.com/office/drawing/2014/main" id="{E9FBA4F5-D75F-853F-603F-2871D7A27CA7}"/>
                </a:ext>
              </a:extLst>
            </p:cNvPr>
            <p:cNvSpPr/>
            <p:nvPr/>
          </p:nvSpPr>
          <p:spPr>
            <a:xfrm rot="16200000">
              <a:off x="5948222" y="-2031050"/>
              <a:ext cx="369330" cy="7922366"/>
            </a:xfrm>
            <a:prstGeom prst="rightBrace">
              <a:avLst>
                <a:gd name="adj1" fmla="val 16070"/>
                <a:gd name="adj2" fmla="val 50400"/>
              </a:avLst>
            </a:prstGeom>
            <a:ln w="28575">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sz="800"/>
            </a:p>
          </p:txBody>
        </p:sp>
        <p:sp>
          <p:nvSpPr>
            <p:cNvPr id="30" name="TextBox 29">
              <a:extLst>
                <a:ext uri="{FF2B5EF4-FFF2-40B4-BE49-F238E27FC236}">
                  <a16:creationId xmlns:a16="http://schemas.microsoft.com/office/drawing/2014/main" id="{0E7C65FE-79C9-0EB0-A9D3-1A6D83B192E5}"/>
                </a:ext>
              </a:extLst>
            </p:cNvPr>
            <p:cNvSpPr txBox="1"/>
            <p:nvPr/>
          </p:nvSpPr>
          <p:spPr>
            <a:xfrm>
              <a:off x="5627523" y="1263491"/>
              <a:ext cx="1686448" cy="454132"/>
            </a:xfrm>
            <a:prstGeom prst="rect">
              <a:avLst/>
            </a:prstGeom>
            <a:noFill/>
          </p:spPr>
          <p:txBody>
            <a:bodyPr wrap="none" rtlCol="0">
              <a:spAutoFit/>
            </a:bodyPr>
            <a:lstStyle/>
            <a:p>
              <a:r>
                <a:rPr lang="de-DE" sz="800" b="1" dirty="0">
                  <a:solidFill>
                    <a:schemeClr val="accent4">
                      <a:lumMod val="75000"/>
                    </a:schemeClr>
                  </a:solidFill>
                </a:rPr>
                <a:t>STAX software</a:t>
              </a:r>
            </a:p>
          </p:txBody>
        </p:sp>
        <p:sp>
          <p:nvSpPr>
            <p:cNvPr id="31" name="TextBox 30">
              <a:extLst>
                <a:ext uri="{FF2B5EF4-FFF2-40B4-BE49-F238E27FC236}">
                  <a16:creationId xmlns:a16="http://schemas.microsoft.com/office/drawing/2014/main" id="{268F87A6-EC33-055C-173B-B3ED95A9247F}"/>
                </a:ext>
              </a:extLst>
            </p:cNvPr>
            <p:cNvSpPr txBox="1"/>
            <p:nvPr/>
          </p:nvSpPr>
          <p:spPr>
            <a:xfrm>
              <a:off x="5207542" y="5152718"/>
              <a:ext cx="1838528" cy="1001221"/>
            </a:xfrm>
            <a:prstGeom prst="rect">
              <a:avLst/>
            </a:prstGeom>
            <a:noFill/>
          </p:spPr>
          <p:txBody>
            <a:bodyPr wrap="square" rtlCol="0">
              <a:spAutoFit/>
            </a:bodyPr>
            <a:lstStyle/>
            <a:p>
              <a:r>
                <a:rPr lang="de-DE" sz="800" dirty="0"/>
                <a:t>Data storage,</a:t>
              </a:r>
            </a:p>
            <a:p>
              <a:r>
                <a:rPr lang="de-DE" sz="800" dirty="0"/>
                <a:t>processing</a:t>
              </a:r>
            </a:p>
            <a:p>
              <a:r>
                <a:rPr lang="de-DE" sz="800" dirty="0"/>
                <a:t>and distribution</a:t>
              </a:r>
            </a:p>
          </p:txBody>
        </p:sp>
        <p:grpSp>
          <p:nvGrpSpPr>
            <p:cNvPr id="32" name="Group 31">
              <a:extLst>
                <a:ext uri="{FF2B5EF4-FFF2-40B4-BE49-F238E27FC236}">
                  <a16:creationId xmlns:a16="http://schemas.microsoft.com/office/drawing/2014/main" id="{E8D5851C-4B83-DA10-C678-59A50BB23BA9}"/>
                </a:ext>
              </a:extLst>
            </p:cNvPr>
            <p:cNvGrpSpPr/>
            <p:nvPr/>
          </p:nvGrpSpPr>
          <p:grpSpPr>
            <a:xfrm>
              <a:off x="1135174" y="3429000"/>
              <a:ext cx="1324734" cy="1046316"/>
              <a:chOff x="1117995" y="4352928"/>
              <a:chExt cx="1324734" cy="1046316"/>
            </a:xfrm>
          </p:grpSpPr>
          <p:pic>
            <p:nvPicPr>
              <p:cNvPr id="43" name="Picture 42">
                <a:extLst>
                  <a:ext uri="{FF2B5EF4-FFF2-40B4-BE49-F238E27FC236}">
                    <a16:creationId xmlns:a16="http://schemas.microsoft.com/office/drawing/2014/main" id="{91692AED-4396-31E1-C479-66015CA0F103}"/>
                  </a:ext>
                </a:extLst>
              </p:cNvPr>
              <p:cNvPicPr>
                <a:picLocks noChangeAspect="1"/>
              </p:cNvPicPr>
              <p:nvPr/>
            </p:nvPicPr>
            <p:blipFill>
              <a:blip r:embed="rId2"/>
              <a:stretch>
                <a:fillRect/>
              </a:stretch>
            </p:blipFill>
            <p:spPr>
              <a:xfrm>
                <a:off x="1117995" y="4352928"/>
                <a:ext cx="1133440" cy="1046316"/>
              </a:xfrm>
              <a:prstGeom prst="rect">
                <a:avLst/>
              </a:prstGeom>
            </p:spPr>
          </p:pic>
          <p:grpSp>
            <p:nvGrpSpPr>
              <p:cNvPr id="44" name="Group 43">
                <a:extLst>
                  <a:ext uri="{FF2B5EF4-FFF2-40B4-BE49-F238E27FC236}">
                    <a16:creationId xmlns:a16="http://schemas.microsoft.com/office/drawing/2014/main" id="{0B8B1D05-4DD7-D1F6-6438-064D6B6F49B3}"/>
                  </a:ext>
                </a:extLst>
              </p:cNvPr>
              <p:cNvGrpSpPr/>
              <p:nvPr/>
            </p:nvGrpSpPr>
            <p:grpSpPr>
              <a:xfrm>
                <a:off x="2124412" y="4973488"/>
                <a:ext cx="318317" cy="358460"/>
                <a:chOff x="2072110" y="2881731"/>
                <a:chExt cx="318317" cy="358460"/>
              </a:xfrm>
            </p:grpSpPr>
            <p:pic>
              <p:nvPicPr>
                <p:cNvPr id="45" name="Graphic 44" descr="Computer with solid fill">
                  <a:extLst>
                    <a:ext uri="{FF2B5EF4-FFF2-40B4-BE49-F238E27FC236}">
                      <a16:creationId xmlns:a16="http://schemas.microsoft.com/office/drawing/2014/main" id="{192BEA15-FBD5-72E2-051F-7AF84051D0F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flipH="1">
                  <a:off x="2171914" y="2881731"/>
                  <a:ext cx="218513" cy="358460"/>
                </a:xfrm>
                <a:prstGeom prst="rect">
                  <a:avLst/>
                </a:prstGeom>
              </p:spPr>
            </p:pic>
            <p:cxnSp>
              <p:nvCxnSpPr>
                <p:cNvPr id="46" name="Connector: Elbow 45">
                  <a:extLst>
                    <a:ext uri="{FF2B5EF4-FFF2-40B4-BE49-F238E27FC236}">
                      <a16:creationId xmlns:a16="http://schemas.microsoft.com/office/drawing/2014/main" id="{999AA048-501C-7986-38A8-A3C7E7675414}"/>
                    </a:ext>
                  </a:extLst>
                </p:cNvPr>
                <p:cNvCxnSpPr/>
                <p:nvPr/>
              </p:nvCxnSpPr>
              <p:spPr>
                <a:xfrm rot="10800000" flipV="1">
                  <a:off x="2072110" y="3165497"/>
                  <a:ext cx="145580" cy="31292"/>
                </a:xfrm>
                <a:prstGeom prst="bentConnector3">
                  <a:avLst/>
                </a:prstGeom>
              </p:spPr>
              <p:style>
                <a:lnRef idx="1">
                  <a:schemeClr val="accent1"/>
                </a:lnRef>
                <a:fillRef idx="0">
                  <a:schemeClr val="accent1"/>
                </a:fillRef>
                <a:effectRef idx="0">
                  <a:schemeClr val="accent1"/>
                </a:effectRef>
                <a:fontRef idx="minor">
                  <a:schemeClr val="tx1"/>
                </a:fontRef>
              </p:style>
            </p:cxnSp>
          </p:grpSp>
        </p:grpSp>
        <p:grpSp>
          <p:nvGrpSpPr>
            <p:cNvPr id="33" name="Group 32">
              <a:extLst>
                <a:ext uri="{FF2B5EF4-FFF2-40B4-BE49-F238E27FC236}">
                  <a16:creationId xmlns:a16="http://schemas.microsoft.com/office/drawing/2014/main" id="{F58DAA54-5AA8-B87E-EE96-B3BF83BAA67A}"/>
                </a:ext>
              </a:extLst>
            </p:cNvPr>
            <p:cNvGrpSpPr/>
            <p:nvPr/>
          </p:nvGrpSpPr>
          <p:grpSpPr>
            <a:xfrm>
              <a:off x="1117995" y="5684947"/>
              <a:ext cx="1226445" cy="976471"/>
              <a:chOff x="1117995" y="5684947"/>
              <a:chExt cx="1226445" cy="976471"/>
            </a:xfrm>
          </p:grpSpPr>
          <p:pic>
            <p:nvPicPr>
              <p:cNvPr id="39" name="Picture 38">
                <a:extLst>
                  <a:ext uri="{FF2B5EF4-FFF2-40B4-BE49-F238E27FC236}">
                    <a16:creationId xmlns:a16="http://schemas.microsoft.com/office/drawing/2014/main" id="{86E18DA6-EAF0-F164-086E-37B76FC4AF27}"/>
                  </a:ext>
                </a:extLst>
              </p:cNvPr>
              <p:cNvPicPr>
                <a:picLocks noChangeAspect="1"/>
              </p:cNvPicPr>
              <p:nvPr/>
            </p:nvPicPr>
            <p:blipFill>
              <a:blip r:embed="rId2"/>
              <a:stretch>
                <a:fillRect/>
              </a:stretch>
            </p:blipFill>
            <p:spPr>
              <a:xfrm>
                <a:off x="1117995" y="5684947"/>
                <a:ext cx="1057780" cy="976471"/>
              </a:xfrm>
              <a:prstGeom prst="rect">
                <a:avLst/>
              </a:prstGeom>
            </p:spPr>
          </p:pic>
          <p:grpSp>
            <p:nvGrpSpPr>
              <p:cNvPr id="40" name="Group 39">
                <a:extLst>
                  <a:ext uri="{FF2B5EF4-FFF2-40B4-BE49-F238E27FC236}">
                    <a16:creationId xmlns:a16="http://schemas.microsoft.com/office/drawing/2014/main" id="{0237630F-EE80-BBC9-9A59-D888F1EFCFD9}"/>
                  </a:ext>
                </a:extLst>
              </p:cNvPr>
              <p:cNvGrpSpPr/>
              <p:nvPr/>
            </p:nvGrpSpPr>
            <p:grpSpPr>
              <a:xfrm>
                <a:off x="2026123" y="6265575"/>
                <a:ext cx="318317" cy="358460"/>
                <a:chOff x="2072110" y="2881731"/>
                <a:chExt cx="318317" cy="358460"/>
              </a:xfrm>
            </p:grpSpPr>
            <p:pic>
              <p:nvPicPr>
                <p:cNvPr id="41" name="Graphic 40" descr="Computer with solid fill">
                  <a:extLst>
                    <a:ext uri="{FF2B5EF4-FFF2-40B4-BE49-F238E27FC236}">
                      <a16:creationId xmlns:a16="http://schemas.microsoft.com/office/drawing/2014/main" id="{1D7B8EB6-B18A-73E1-ADA6-E45A765146A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flipH="1">
                  <a:off x="2171914" y="2881731"/>
                  <a:ext cx="218513" cy="358460"/>
                </a:xfrm>
                <a:prstGeom prst="rect">
                  <a:avLst/>
                </a:prstGeom>
              </p:spPr>
            </p:pic>
            <p:cxnSp>
              <p:nvCxnSpPr>
                <p:cNvPr id="42" name="Connector: Elbow 41">
                  <a:extLst>
                    <a:ext uri="{FF2B5EF4-FFF2-40B4-BE49-F238E27FC236}">
                      <a16:creationId xmlns:a16="http://schemas.microsoft.com/office/drawing/2014/main" id="{295D80BB-ED0F-00DF-C945-45F26249CA82}"/>
                    </a:ext>
                  </a:extLst>
                </p:cNvPr>
                <p:cNvCxnSpPr/>
                <p:nvPr/>
              </p:nvCxnSpPr>
              <p:spPr>
                <a:xfrm rot="10800000" flipV="1">
                  <a:off x="2072110" y="3165497"/>
                  <a:ext cx="145580" cy="31292"/>
                </a:xfrm>
                <a:prstGeom prst="bentConnector3">
                  <a:avLst/>
                </a:prstGeom>
              </p:spPr>
              <p:style>
                <a:lnRef idx="1">
                  <a:schemeClr val="accent1"/>
                </a:lnRef>
                <a:fillRef idx="0">
                  <a:schemeClr val="accent1"/>
                </a:fillRef>
                <a:effectRef idx="0">
                  <a:schemeClr val="accent1"/>
                </a:effectRef>
                <a:fontRef idx="minor">
                  <a:schemeClr val="tx1"/>
                </a:fontRef>
              </p:style>
            </p:cxnSp>
          </p:grpSp>
        </p:grpSp>
        <p:cxnSp>
          <p:nvCxnSpPr>
            <p:cNvPr id="34" name="Connector: Elbow 33">
              <a:extLst>
                <a:ext uri="{FF2B5EF4-FFF2-40B4-BE49-F238E27FC236}">
                  <a16:creationId xmlns:a16="http://schemas.microsoft.com/office/drawing/2014/main" id="{5B533515-C7D8-224D-13F5-7F964A7730D0}"/>
                </a:ext>
              </a:extLst>
            </p:cNvPr>
            <p:cNvCxnSpPr>
              <a:cxnSpLocks/>
            </p:cNvCxnSpPr>
            <p:nvPr/>
          </p:nvCxnSpPr>
          <p:spPr>
            <a:xfrm>
              <a:off x="2317493" y="2684969"/>
              <a:ext cx="2828439" cy="384477"/>
            </a:xfrm>
            <a:prstGeom prst="bentConnector3">
              <a:avLst>
                <a:gd name="adj1" fmla="val 50000"/>
              </a:avLst>
            </a:prstGeom>
            <a:ln w="28575"/>
          </p:spPr>
          <p:style>
            <a:lnRef idx="1">
              <a:schemeClr val="accent4"/>
            </a:lnRef>
            <a:fillRef idx="0">
              <a:schemeClr val="accent4"/>
            </a:fillRef>
            <a:effectRef idx="0">
              <a:schemeClr val="accent4"/>
            </a:effectRef>
            <a:fontRef idx="minor">
              <a:schemeClr val="tx1"/>
            </a:fontRef>
          </p:style>
        </p:cxnSp>
        <p:sp>
          <p:nvSpPr>
            <p:cNvPr id="35" name="TextBox 34">
              <a:extLst>
                <a:ext uri="{FF2B5EF4-FFF2-40B4-BE49-F238E27FC236}">
                  <a16:creationId xmlns:a16="http://schemas.microsoft.com/office/drawing/2014/main" id="{6D52D28E-585B-A91B-97EB-2A1124344868}"/>
                </a:ext>
              </a:extLst>
            </p:cNvPr>
            <p:cNvSpPr txBox="1"/>
            <p:nvPr/>
          </p:nvSpPr>
          <p:spPr>
            <a:xfrm>
              <a:off x="10372373" y="3927574"/>
              <a:ext cx="548044" cy="454132"/>
            </a:xfrm>
            <a:prstGeom prst="rect">
              <a:avLst/>
            </a:prstGeom>
            <a:noFill/>
          </p:spPr>
          <p:txBody>
            <a:bodyPr wrap="none" rtlCol="0">
              <a:spAutoFit/>
            </a:bodyPr>
            <a:lstStyle/>
            <a:p>
              <a:r>
                <a:rPr lang="de-DE" sz="800" dirty="0"/>
                <a:t>...</a:t>
              </a:r>
            </a:p>
          </p:txBody>
        </p:sp>
        <p:sp>
          <p:nvSpPr>
            <p:cNvPr id="36" name="TextBox 35">
              <a:extLst>
                <a:ext uri="{FF2B5EF4-FFF2-40B4-BE49-F238E27FC236}">
                  <a16:creationId xmlns:a16="http://schemas.microsoft.com/office/drawing/2014/main" id="{B2ABF788-E336-EB9F-E695-325B29CD34A1}"/>
                </a:ext>
              </a:extLst>
            </p:cNvPr>
            <p:cNvSpPr txBox="1"/>
            <p:nvPr/>
          </p:nvSpPr>
          <p:spPr>
            <a:xfrm>
              <a:off x="1470693" y="4643077"/>
              <a:ext cx="548044" cy="454132"/>
            </a:xfrm>
            <a:prstGeom prst="rect">
              <a:avLst/>
            </a:prstGeom>
            <a:noFill/>
          </p:spPr>
          <p:txBody>
            <a:bodyPr wrap="none" rtlCol="0">
              <a:spAutoFit/>
            </a:bodyPr>
            <a:lstStyle/>
            <a:p>
              <a:r>
                <a:rPr lang="de-DE" sz="800" dirty="0"/>
                <a:t>...</a:t>
              </a:r>
            </a:p>
          </p:txBody>
        </p:sp>
        <p:sp>
          <p:nvSpPr>
            <p:cNvPr id="37" name="TextBox 36">
              <a:extLst>
                <a:ext uri="{FF2B5EF4-FFF2-40B4-BE49-F238E27FC236}">
                  <a16:creationId xmlns:a16="http://schemas.microsoft.com/office/drawing/2014/main" id="{91C0CAA5-C879-5726-61B2-9021D07542FE}"/>
                </a:ext>
              </a:extLst>
            </p:cNvPr>
            <p:cNvSpPr txBox="1"/>
            <p:nvPr/>
          </p:nvSpPr>
          <p:spPr>
            <a:xfrm>
              <a:off x="3949350" y="2710571"/>
              <a:ext cx="1365114" cy="454132"/>
            </a:xfrm>
            <a:prstGeom prst="rect">
              <a:avLst/>
            </a:prstGeom>
            <a:noFill/>
          </p:spPr>
          <p:txBody>
            <a:bodyPr wrap="square">
              <a:spAutoFit/>
            </a:bodyPr>
            <a:lstStyle/>
            <a:p>
              <a:r>
                <a:rPr lang="en-US" sz="800" dirty="0"/>
                <a:t>https</a:t>
              </a:r>
            </a:p>
          </p:txBody>
        </p:sp>
        <p:sp>
          <p:nvSpPr>
            <p:cNvPr id="38" name="TextBox 37">
              <a:extLst>
                <a:ext uri="{FF2B5EF4-FFF2-40B4-BE49-F238E27FC236}">
                  <a16:creationId xmlns:a16="http://schemas.microsoft.com/office/drawing/2014/main" id="{9B66C6F1-228E-C1FC-85BA-CEE767B1EB5E}"/>
                </a:ext>
              </a:extLst>
            </p:cNvPr>
            <p:cNvSpPr txBox="1"/>
            <p:nvPr/>
          </p:nvSpPr>
          <p:spPr>
            <a:xfrm>
              <a:off x="3955545" y="4355274"/>
              <a:ext cx="1365114" cy="454132"/>
            </a:xfrm>
            <a:prstGeom prst="rect">
              <a:avLst/>
            </a:prstGeom>
            <a:noFill/>
          </p:spPr>
          <p:txBody>
            <a:bodyPr wrap="square">
              <a:spAutoFit/>
            </a:bodyPr>
            <a:lstStyle/>
            <a:p>
              <a:r>
                <a:rPr lang="en-US" sz="800" dirty="0"/>
                <a:t>https</a:t>
              </a:r>
            </a:p>
          </p:txBody>
        </p:sp>
      </p:grpSp>
      <p:sp>
        <p:nvSpPr>
          <p:cNvPr id="54" name="TextBox 53">
            <a:extLst>
              <a:ext uri="{FF2B5EF4-FFF2-40B4-BE49-F238E27FC236}">
                <a16:creationId xmlns:a16="http://schemas.microsoft.com/office/drawing/2014/main" id="{79D9AD36-D6C6-863E-5F96-6968C14CB854}"/>
              </a:ext>
            </a:extLst>
          </p:cNvPr>
          <p:cNvSpPr txBox="1"/>
          <p:nvPr/>
        </p:nvSpPr>
        <p:spPr>
          <a:xfrm>
            <a:off x="6634637" y="1946914"/>
            <a:ext cx="1587261" cy="461665"/>
          </a:xfrm>
          <a:prstGeom prst="rect">
            <a:avLst/>
          </a:prstGeom>
          <a:noFill/>
        </p:spPr>
        <p:txBody>
          <a:bodyPr wrap="square" rtlCol="0">
            <a:spAutoFit/>
          </a:bodyPr>
          <a:lstStyle/>
          <a:p>
            <a:r>
              <a:rPr lang="en-GB" sz="1200" dirty="0"/>
              <a:t>STAX monitoring systems architecture</a:t>
            </a:r>
            <a:endParaRPr lang="en-DE" sz="1200" dirty="0"/>
          </a:p>
        </p:txBody>
      </p:sp>
      <p:sp>
        <p:nvSpPr>
          <p:cNvPr id="55" name="TextBox 54">
            <a:extLst>
              <a:ext uri="{FF2B5EF4-FFF2-40B4-BE49-F238E27FC236}">
                <a16:creationId xmlns:a16="http://schemas.microsoft.com/office/drawing/2014/main" id="{0AAE8A3E-E293-AA9E-19C6-09FBBF33A2C4}"/>
              </a:ext>
            </a:extLst>
          </p:cNvPr>
          <p:cNvSpPr txBox="1"/>
          <p:nvPr/>
        </p:nvSpPr>
        <p:spPr>
          <a:xfrm>
            <a:off x="7049805" y="3859520"/>
            <a:ext cx="2281882" cy="276999"/>
          </a:xfrm>
          <a:prstGeom prst="rect">
            <a:avLst/>
          </a:prstGeom>
          <a:noFill/>
        </p:spPr>
        <p:txBody>
          <a:bodyPr wrap="square" rtlCol="0">
            <a:spAutoFit/>
          </a:bodyPr>
          <a:lstStyle/>
          <a:p>
            <a:r>
              <a:rPr lang="en-GB" sz="1200" dirty="0"/>
              <a:t>STAX network architecture</a:t>
            </a:r>
            <a:endParaRPr lang="en-DE" sz="1200" dirty="0"/>
          </a:p>
        </p:txBody>
      </p:sp>
      <p:pic>
        <p:nvPicPr>
          <p:cNvPr id="57" name="Picture 56" descr="A blue and white logo&#10;&#10;Description automatically generated with medium confidence">
            <a:extLst>
              <a:ext uri="{FF2B5EF4-FFF2-40B4-BE49-F238E27FC236}">
                <a16:creationId xmlns:a16="http://schemas.microsoft.com/office/drawing/2014/main" id="{FD073E50-ABC8-F807-9BC3-99B75861B7C3}"/>
              </a:ext>
            </a:extLst>
          </p:cNvPr>
          <p:cNvPicPr>
            <a:picLocks noChangeAspect="1"/>
          </p:cNvPicPr>
          <p:nvPr/>
        </p:nvPicPr>
        <p:blipFill>
          <a:blip r:embed="rId12"/>
          <a:stretch>
            <a:fillRect/>
          </a:stretch>
        </p:blipFill>
        <p:spPr>
          <a:xfrm>
            <a:off x="10705005" y="52310"/>
            <a:ext cx="1486995" cy="777465"/>
          </a:xfrm>
          <a:prstGeom prst="rect">
            <a:avLst/>
          </a:prstGeom>
        </p:spPr>
      </p:pic>
    </p:spTree>
    <p:extLst>
      <p:ext uri="{BB962C8B-B14F-4D97-AF65-F5344CB8AC3E}">
        <p14:creationId xmlns:p14="http://schemas.microsoft.com/office/powerpoint/2010/main" val="41785865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8123B82-56F5-8EBB-DEBA-DF24F4AAA996}"/>
              </a:ext>
            </a:extLst>
          </p:cNvPr>
          <p:cNvSpPr/>
          <p:nvPr/>
        </p:nvSpPr>
        <p:spPr>
          <a:xfrm>
            <a:off x="3799379" y="1437715"/>
            <a:ext cx="6569572" cy="1659168"/>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2000" dirty="0">
                <a:solidFill>
                  <a:schemeClr val="bg1"/>
                </a:solidFill>
                <a:latin typeface="Arial" panose="020B0604020202020204" pitchFamily="34" charset="0"/>
                <a:cs typeface="Arial" panose="020B0604020202020204" pitchFamily="34" charset="0"/>
              </a:rPr>
              <a:t>Objectives</a:t>
            </a:r>
            <a:endParaRPr lang="en-AT" sz="2000" dirty="0">
              <a:solidFill>
                <a:schemeClr val="bg1"/>
              </a:solidFill>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9EED6A32-E9F5-68EA-1A82-B384270F05A8}"/>
              </a:ext>
            </a:extLst>
          </p:cNvPr>
          <p:cNvSpPr txBox="1">
            <a:spLocks/>
          </p:cNvSpPr>
          <p:nvPr/>
        </p:nvSpPr>
        <p:spPr>
          <a:xfrm>
            <a:off x="11117766" y="5464031"/>
            <a:ext cx="817757" cy="741356"/>
          </a:xfrm>
          <a:prstGeom prst="rect">
            <a:avLst/>
          </a:prstGeom>
        </p:spPr>
        <p:txBody>
          <a:bodyPr anchor="ctr" anchorCtr="0">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900" b="1" dirty="0">
                <a:solidFill>
                  <a:schemeClr val="bg1"/>
                </a:solidFill>
                <a:latin typeface="Arial" panose="020B0604020202020204" pitchFamily="34" charset="0"/>
                <a:cs typeface="Arial" panose="020B0604020202020204" pitchFamily="34" charset="0"/>
              </a:rPr>
              <a:t>Place your QR Code here after removing this text box!</a:t>
            </a:r>
            <a:endParaRPr lang="en-AT" sz="20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620C3FEC-AF81-EEC4-F7C2-4B2A92E24063}"/>
              </a:ext>
            </a:extLst>
          </p:cNvPr>
          <p:cNvSpPr txBox="1">
            <a:spLocks/>
          </p:cNvSpPr>
          <p:nvPr/>
        </p:nvSpPr>
        <p:spPr>
          <a:xfrm>
            <a:off x="10770878" y="6283209"/>
            <a:ext cx="1531435" cy="448574"/>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P3.6-658</a:t>
            </a:r>
            <a:endParaRPr lang="en-AT" sz="2400" b="1" dirty="0">
              <a:solidFill>
                <a:schemeClr val="bg1"/>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3AFA6531-B499-BD25-1870-58B2C8CE337B}"/>
              </a:ext>
            </a:extLst>
          </p:cNvPr>
          <p:cNvSpPr txBox="1"/>
          <p:nvPr/>
        </p:nvSpPr>
        <p:spPr>
          <a:xfrm>
            <a:off x="422694" y="1437715"/>
            <a:ext cx="2889849" cy="5078313"/>
          </a:xfrm>
          <a:prstGeom prst="rect">
            <a:avLst/>
          </a:prstGeom>
          <a:noFill/>
        </p:spPr>
        <p:txBody>
          <a:bodyPr wrap="square" rtlCol="0">
            <a:spAutoFit/>
          </a:bodyPr>
          <a:lstStyle/>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Secure data transmission and controlled data access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Easy and versatile data access options for users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Provide a data viewing interface for users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Provide a first estimation of the impact of emissions at IMS stations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DE" dirty="0"/>
          </a:p>
        </p:txBody>
      </p:sp>
      <p:sp>
        <p:nvSpPr>
          <p:cNvPr id="7" name="TextBox 6">
            <a:extLst>
              <a:ext uri="{FF2B5EF4-FFF2-40B4-BE49-F238E27FC236}">
                <a16:creationId xmlns:a16="http://schemas.microsoft.com/office/drawing/2014/main" id="{102EB4B5-A223-34B0-50B3-CB526B281A1D}"/>
              </a:ext>
            </a:extLst>
          </p:cNvPr>
          <p:cNvSpPr txBox="1"/>
          <p:nvPr/>
        </p:nvSpPr>
        <p:spPr>
          <a:xfrm>
            <a:off x="3799379" y="1437715"/>
            <a:ext cx="6496914" cy="4770537"/>
          </a:xfrm>
          <a:prstGeom prst="rect">
            <a:avLst/>
          </a:prstGeom>
          <a:noFill/>
        </p:spPr>
        <p:txBody>
          <a:bodyPr wrap="square">
            <a:spAutoFit/>
          </a:bodyPr>
          <a:lstStyle/>
          <a:p>
            <a:pPr marL="457200" indent="-457200">
              <a:buFont typeface="Arial" panose="020B0604020202020204" pitchFamily="34" charset="0"/>
              <a:buChar char="•"/>
            </a:pPr>
            <a:r>
              <a:rPr lang="de-DE" sz="1600" dirty="0">
                <a:solidFill>
                  <a:schemeClr val="tx1"/>
                </a:solidFill>
              </a:rPr>
              <a:t>Data  </a:t>
            </a:r>
            <a:r>
              <a:rPr lang="de-DE" sz="1600" dirty="0" err="1">
                <a:solidFill>
                  <a:schemeClr val="tx1"/>
                </a:solidFill>
              </a:rPr>
              <a:t>sent</a:t>
            </a:r>
            <a:r>
              <a:rPr lang="de-DE" sz="1600" dirty="0">
                <a:solidFill>
                  <a:schemeClr val="tx1"/>
                </a:solidFill>
              </a:rPr>
              <a:t> </a:t>
            </a:r>
            <a:r>
              <a:rPr lang="de-DE" sz="1600" dirty="0" err="1">
                <a:solidFill>
                  <a:schemeClr val="tx1"/>
                </a:solidFill>
              </a:rPr>
              <a:t>from</a:t>
            </a:r>
            <a:r>
              <a:rPr lang="de-DE" sz="1600" dirty="0">
                <a:solidFill>
                  <a:schemeClr val="tx1"/>
                </a:solidFill>
              </a:rPr>
              <a:t> </a:t>
            </a:r>
            <a:r>
              <a:rPr lang="de-DE" sz="1600" dirty="0" err="1">
                <a:solidFill>
                  <a:schemeClr val="tx1"/>
                </a:solidFill>
              </a:rPr>
              <a:t>monitoring</a:t>
            </a:r>
            <a:r>
              <a:rPr lang="de-DE" sz="1600" dirty="0">
                <a:solidFill>
                  <a:schemeClr val="tx1"/>
                </a:solidFill>
              </a:rPr>
              <a:t> </a:t>
            </a:r>
            <a:r>
              <a:rPr lang="de-DE" sz="1600" dirty="0" err="1">
                <a:solidFill>
                  <a:schemeClr val="tx1"/>
                </a:solidFill>
              </a:rPr>
              <a:t>facilities</a:t>
            </a:r>
            <a:r>
              <a:rPr lang="de-DE" sz="1600" dirty="0">
                <a:solidFill>
                  <a:schemeClr val="tx1"/>
                </a:solidFill>
              </a:rPr>
              <a:t> </a:t>
            </a:r>
            <a:r>
              <a:rPr lang="de-DE" sz="1600" dirty="0" err="1">
                <a:solidFill>
                  <a:schemeClr val="tx1"/>
                </a:solidFill>
              </a:rPr>
              <a:t>to</a:t>
            </a:r>
            <a:r>
              <a:rPr lang="de-DE" sz="1600" dirty="0">
                <a:solidFill>
                  <a:schemeClr val="tx1"/>
                </a:solidFill>
              </a:rPr>
              <a:t> </a:t>
            </a:r>
            <a:r>
              <a:rPr lang="de-DE" sz="1600" dirty="0" err="1">
                <a:solidFill>
                  <a:schemeClr val="tx1"/>
                </a:solidFill>
              </a:rPr>
              <a:t>data</a:t>
            </a:r>
            <a:r>
              <a:rPr lang="de-DE" sz="1600" dirty="0">
                <a:solidFill>
                  <a:schemeClr val="tx1"/>
                </a:solidFill>
              </a:rPr>
              <a:t> </a:t>
            </a:r>
            <a:r>
              <a:rPr lang="de-DE" sz="1600" dirty="0" err="1">
                <a:solidFill>
                  <a:schemeClr val="tx1"/>
                </a:solidFill>
              </a:rPr>
              <a:t>server</a:t>
            </a:r>
            <a:r>
              <a:rPr lang="de-DE" sz="1600" dirty="0">
                <a:solidFill>
                  <a:schemeClr val="tx1"/>
                </a:solidFill>
              </a:rPr>
              <a:t> via </a:t>
            </a:r>
            <a:r>
              <a:rPr lang="de-DE" sz="1600" dirty="0" err="1">
                <a:solidFill>
                  <a:schemeClr val="tx1"/>
                </a:solidFill>
              </a:rPr>
              <a:t>authenticated</a:t>
            </a:r>
            <a:r>
              <a:rPr lang="de-DE" sz="1600" dirty="0">
                <a:solidFill>
                  <a:schemeClr val="tx1"/>
                </a:solidFill>
              </a:rPr>
              <a:t> and </a:t>
            </a:r>
            <a:r>
              <a:rPr lang="de-DE" sz="1600" dirty="0" err="1">
                <a:solidFill>
                  <a:schemeClr val="tx1"/>
                </a:solidFill>
              </a:rPr>
              <a:t>encrypted</a:t>
            </a:r>
            <a:r>
              <a:rPr lang="de-DE" sz="1600" dirty="0">
                <a:solidFill>
                  <a:schemeClr val="tx1"/>
                </a:solidFill>
              </a:rPr>
              <a:t> </a:t>
            </a:r>
            <a:r>
              <a:rPr lang="de-DE" sz="1600" dirty="0" err="1">
                <a:solidFill>
                  <a:schemeClr val="tx1"/>
                </a:solidFill>
              </a:rPr>
              <a:t>e-mail</a:t>
            </a:r>
            <a:r>
              <a:rPr lang="de-DE" sz="1600" dirty="0">
                <a:solidFill>
                  <a:schemeClr val="tx1"/>
                </a:solidFill>
              </a:rPr>
              <a:t> </a:t>
            </a:r>
            <a:r>
              <a:rPr lang="de-DE" sz="1600" dirty="0" err="1">
                <a:solidFill>
                  <a:schemeClr val="tx1"/>
                </a:solidFill>
              </a:rPr>
              <a:t>messages</a:t>
            </a:r>
            <a:r>
              <a:rPr lang="de-DE" sz="1600" dirty="0"/>
              <a:t> </a:t>
            </a:r>
            <a:r>
              <a:rPr lang="de-DE" sz="1600" dirty="0" err="1"/>
              <a:t>or</a:t>
            </a:r>
            <a:r>
              <a:rPr lang="de-DE" sz="1600" dirty="0"/>
              <a:t> https</a:t>
            </a:r>
            <a:endParaRPr lang="de-DE" sz="1600" dirty="0">
              <a:solidFill>
                <a:schemeClr val="tx1"/>
              </a:solidFill>
            </a:endParaRPr>
          </a:p>
          <a:p>
            <a:pPr marL="457200" indent="-457200">
              <a:buFont typeface="Arial" panose="020B0604020202020204" pitchFamily="34" charset="0"/>
              <a:buChar char="•"/>
            </a:pPr>
            <a:r>
              <a:rPr lang="de-DE" sz="1600" dirty="0"/>
              <a:t>Data only accessible to authorized users and access is given per facility, so that a user only has access to their assigned facilities</a:t>
            </a:r>
          </a:p>
          <a:p>
            <a:pPr marL="457200" indent="-457200">
              <a:buFont typeface="Arial" panose="020B0604020202020204" pitchFamily="34" charset="0"/>
              <a:buChar char="•"/>
            </a:pPr>
            <a:r>
              <a:rPr lang="de-DE" sz="1600" dirty="0">
                <a:solidFill>
                  <a:schemeClr val="tx1"/>
                </a:solidFill>
              </a:rPr>
              <a:t>Facility </a:t>
            </a:r>
            <a:r>
              <a:rPr lang="de-DE" sz="1600" dirty="0" err="1">
                <a:solidFill>
                  <a:schemeClr val="tx1"/>
                </a:solidFill>
              </a:rPr>
              <a:t>operators</a:t>
            </a:r>
            <a:r>
              <a:rPr lang="de-DE" sz="1600" dirty="0">
                <a:solidFill>
                  <a:schemeClr val="tx1"/>
                </a:solidFill>
              </a:rPr>
              <a:t> </a:t>
            </a:r>
            <a:r>
              <a:rPr lang="de-DE" sz="1600" dirty="0" err="1">
                <a:solidFill>
                  <a:schemeClr val="tx1"/>
                </a:solidFill>
              </a:rPr>
              <a:t>can</a:t>
            </a:r>
            <a:r>
              <a:rPr lang="de-DE" sz="1600" dirty="0">
                <a:solidFill>
                  <a:schemeClr val="tx1"/>
                </a:solidFill>
              </a:rPr>
              <a:t> </a:t>
            </a:r>
            <a:r>
              <a:rPr lang="de-DE" sz="1600" dirty="0" err="1">
                <a:solidFill>
                  <a:schemeClr val="tx1"/>
                </a:solidFill>
              </a:rPr>
              <a:t>set</a:t>
            </a:r>
            <a:r>
              <a:rPr lang="de-DE" sz="1600" dirty="0">
                <a:solidFill>
                  <a:schemeClr val="tx1"/>
                </a:solidFill>
              </a:rPr>
              <a:t> </a:t>
            </a:r>
            <a:r>
              <a:rPr lang="de-DE" sz="1600" dirty="0" err="1">
                <a:solidFill>
                  <a:schemeClr val="tx1"/>
                </a:solidFill>
              </a:rPr>
              <a:t>delays</a:t>
            </a:r>
            <a:r>
              <a:rPr lang="de-DE" sz="1600" dirty="0">
                <a:solidFill>
                  <a:schemeClr val="tx1"/>
                </a:solidFill>
              </a:rPr>
              <a:t> </a:t>
            </a:r>
            <a:r>
              <a:rPr lang="de-DE" sz="1600" dirty="0" err="1">
                <a:solidFill>
                  <a:schemeClr val="tx1"/>
                </a:solidFill>
              </a:rPr>
              <a:t>for</a:t>
            </a:r>
            <a:r>
              <a:rPr lang="de-DE" sz="1600" dirty="0">
                <a:solidFill>
                  <a:schemeClr val="tx1"/>
                </a:solidFill>
              </a:rPr>
              <a:t> </a:t>
            </a:r>
            <a:r>
              <a:rPr lang="de-DE" sz="1600" dirty="0" err="1">
                <a:solidFill>
                  <a:schemeClr val="tx1"/>
                </a:solidFill>
              </a:rPr>
              <a:t>sending</a:t>
            </a:r>
            <a:r>
              <a:rPr lang="de-DE" sz="1600" dirty="0">
                <a:solidFill>
                  <a:schemeClr val="tx1"/>
                </a:solidFill>
              </a:rPr>
              <a:t> </a:t>
            </a:r>
            <a:r>
              <a:rPr lang="de-DE" sz="1600" dirty="0" err="1">
                <a:solidFill>
                  <a:schemeClr val="tx1"/>
                </a:solidFill>
              </a:rPr>
              <a:t>of</a:t>
            </a:r>
            <a:r>
              <a:rPr lang="de-DE" sz="1600" dirty="0">
                <a:solidFill>
                  <a:schemeClr val="tx1"/>
                </a:solidFill>
              </a:rPr>
              <a:t> </a:t>
            </a:r>
            <a:r>
              <a:rPr lang="de-DE" sz="1600" dirty="0" err="1">
                <a:solidFill>
                  <a:schemeClr val="tx1"/>
                </a:solidFill>
              </a:rPr>
              <a:t>data</a:t>
            </a:r>
            <a:r>
              <a:rPr lang="de-DE" sz="1600" dirty="0">
                <a:solidFill>
                  <a:schemeClr val="tx1"/>
                </a:solidFill>
              </a:rPr>
              <a:t>, in </a:t>
            </a:r>
            <a:r>
              <a:rPr lang="de-DE" sz="1600" dirty="0" err="1">
                <a:solidFill>
                  <a:schemeClr val="tx1"/>
                </a:solidFill>
              </a:rPr>
              <a:t>order</a:t>
            </a:r>
            <a:r>
              <a:rPr lang="de-DE" sz="1600" dirty="0">
                <a:solidFill>
                  <a:schemeClr val="tx1"/>
                </a:solidFill>
              </a:rPr>
              <a:t> </a:t>
            </a:r>
            <a:r>
              <a:rPr lang="de-DE" sz="1600" dirty="0" err="1">
                <a:solidFill>
                  <a:schemeClr val="tx1"/>
                </a:solidFill>
              </a:rPr>
              <a:t>to</a:t>
            </a:r>
            <a:r>
              <a:rPr lang="de-DE" sz="1600" dirty="0">
                <a:solidFill>
                  <a:schemeClr val="tx1"/>
                </a:solidFill>
              </a:rPr>
              <a:t> </a:t>
            </a:r>
            <a:r>
              <a:rPr lang="de-DE" sz="1600" dirty="0" err="1">
                <a:solidFill>
                  <a:schemeClr val="tx1"/>
                </a:solidFill>
              </a:rPr>
              <a:t>allow</a:t>
            </a:r>
            <a:r>
              <a:rPr lang="de-DE" sz="1600" dirty="0">
                <a:solidFill>
                  <a:schemeClr val="tx1"/>
                </a:solidFill>
              </a:rPr>
              <a:t> </a:t>
            </a:r>
            <a:r>
              <a:rPr lang="de-DE" sz="1600" dirty="0" err="1">
                <a:solidFill>
                  <a:schemeClr val="tx1"/>
                </a:solidFill>
              </a:rPr>
              <a:t>for</a:t>
            </a:r>
            <a:r>
              <a:rPr lang="de-DE" sz="1600" dirty="0">
                <a:solidFill>
                  <a:schemeClr val="tx1"/>
                </a:solidFill>
              </a:rPr>
              <a:t> </a:t>
            </a:r>
            <a:r>
              <a:rPr lang="de-DE" sz="1600" dirty="0" err="1">
                <a:solidFill>
                  <a:schemeClr val="tx1"/>
                </a:solidFill>
              </a:rPr>
              <a:t>reviewing</a:t>
            </a:r>
            <a:r>
              <a:rPr lang="de-DE" sz="1600" dirty="0">
                <a:solidFill>
                  <a:schemeClr val="tx1"/>
                </a:solidFill>
              </a:rPr>
              <a:t> </a:t>
            </a:r>
            <a:r>
              <a:rPr lang="de-DE" sz="1600" dirty="0" err="1">
                <a:solidFill>
                  <a:schemeClr val="tx1"/>
                </a:solidFill>
              </a:rPr>
              <a:t>of</a:t>
            </a:r>
            <a:r>
              <a:rPr lang="de-DE" sz="1600" dirty="0">
                <a:solidFill>
                  <a:schemeClr val="tx1"/>
                </a:solidFill>
              </a:rPr>
              <a:t> </a:t>
            </a:r>
            <a:r>
              <a:rPr lang="de-DE" sz="1600" dirty="0" err="1">
                <a:solidFill>
                  <a:schemeClr val="tx1"/>
                </a:solidFill>
              </a:rPr>
              <a:t>data</a:t>
            </a:r>
            <a:r>
              <a:rPr lang="de-DE" sz="1600" dirty="0">
                <a:solidFill>
                  <a:schemeClr val="tx1"/>
                </a:solidFill>
              </a:rPr>
              <a:t> </a:t>
            </a:r>
            <a:r>
              <a:rPr lang="de-DE" sz="1600" dirty="0" err="1">
                <a:solidFill>
                  <a:schemeClr val="tx1"/>
                </a:solidFill>
              </a:rPr>
              <a:t>prior</a:t>
            </a:r>
            <a:r>
              <a:rPr lang="de-DE" sz="1600" dirty="0">
                <a:solidFill>
                  <a:schemeClr val="tx1"/>
                </a:solidFill>
              </a:rPr>
              <a:t> </a:t>
            </a:r>
            <a:r>
              <a:rPr lang="de-DE" sz="1600" dirty="0" err="1">
                <a:solidFill>
                  <a:schemeClr val="tx1"/>
                </a:solidFill>
              </a:rPr>
              <a:t>to</a:t>
            </a:r>
            <a:r>
              <a:rPr lang="de-DE" sz="1600" dirty="0">
                <a:solidFill>
                  <a:schemeClr val="tx1"/>
                </a:solidFill>
              </a:rPr>
              <a:t> </a:t>
            </a:r>
            <a:r>
              <a:rPr lang="de-DE" sz="1600" dirty="0" err="1"/>
              <a:t>distribution</a:t>
            </a:r>
            <a:endParaRPr lang="de-DE" sz="1600" dirty="0">
              <a:solidFill>
                <a:schemeClr val="tx1"/>
              </a:solidFill>
            </a:endParaRPr>
          </a:p>
          <a:p>
            <a:pPr marL="457200" indent="-457200">
              <a:buFont typeface="Arial" panose="020B0604020202020204" pitchFamily="34" charset="0"/>
              <a:buChar char="•"/>
            </a:pPr>
            <a:endParaRPr lang="de-DE" sz="1600" dirty="0">
              <a:solidFill>
                <a:schemeClr val="tx1"/>
              </a:solidFill>
            </a:endParaRPr>
          </a:p>
          <a:p>
            <a:pPr marL="457200" indent="-457200">
              <a:buFont typeface="Arial" panose="020B0604020202020204" pitchFamily="34" charset="0"/>
              <a:buChar char="•"/>
            </a:pPr>
            <a:endParaRPr lang="de-DE" sz="1600" dirty="0">
              <a:solidFill>
                <a:schemeClr val="tx1"/>
              </a:solidFill>
            </a:endParaRPr>
          </a:p>
          <a:p>
            <a:pPr marL="457200" indent="-457200">
              <a:buFont typeface="Arial" panose="020B0604020202020204" pitchFamily="34" charset="0"/>
              <a:buChar char="•"/>
            </a:pPr>
            <a:r>
              <a:rPr lang="de-DE" sz="1600" dirty="0">
                <a:solidFill>
                  <a:schemeClr val="tx1"/>
                </a:solidFill>
              </a:rPr>
              <a:t>Data are accessible via email, direct download (bash script) or can be viewed through the STAX GUI</a:t>
            </a:r>
          </a:p>
          <a:p>
            <a:pPr marL="457200" indent="-457200">
              <a:buFont typeface="Arial" panose="020B0604020202020204" pitchFamily="34" charset="0"/>
              <a:buChar char="•"/>
            </a:pPr>
            <a:endParaRPr lang="de-DE" sz="1600" dirty="0"/>
          </a:p>
          <a:p>
            <a:pPr marL="457200" indent="-457200">
              <a:buFont typeface="Arial" panose="020B0604020202020204" pitchFamily="34" charset="0"/>
              <a:buChar char="•"/>
            </a:pPr>
            <a:r>
              <a:rPr lang="de-DE" sz="1600" dirty="0">
                <a:solidFill>
                  <a:schemeClr val="tx1"/>
                </a:solidFill>
              </a:rPr>
              <a:t>A suite of charts is available to view emission data time series, isotopic ratios charts, impact charts, spectra and network status</a:t>
            </a:r>
          </a:p>
          <a:p>
            <a:pPr marL="457200" indent="-457200">
              <a:buFont typeface="Arial" panose="020B0604020202020204" pitchFamily="34" charset="0"/>
              <a:buChar char="•"/>
            </a:pPr>
            <a:endParaRPr lang="de-DE" sz="1600" dirty="0"/>
          </a:p>
          <a:p>
            <a:pPr marL="457200" indent="-457200">
              <a:buFont typeface="Arial" panose="020B0604020202020204" pitchFamily="34" charset="0"/>
              <a:buChar char="•"/>
            </a:pPr>
            <a:endParaRPr lang="de-DE" sz="1600" dirty="0">
              <a:solidFill>
                <a:schemeClr val="tx1"/>
              </a:solidFill>
            </a:endParaRPr>
          </a:p>
          <a:p>
            <a:pPr marL="457200" indent="-457200">
              <a:buFont typeface="Arial" panose="020B0604020202020204" pitchFamily="34" charset="0"/>
              <a:buChar char="•"/>
            </a:pPr>
            <a:r>
              <a:rPr lang="de-DE" sz="1600" dirty="0" err="1"/>
              <a:t>Based</a:t>
            </a:r>
            <a:r>
              <a:rPr lang="de-DE" sz="1600" dirty="0"/>
              <a:t> on </a:t>
            </a:r>
            <a:r>
              <a:rPr lang="de-DE" sz="1600" dirty="0" err="1"/>
              <a:t>forward</a:t>
            </a:r>
            <a:r>
              <a:rPr lang="de-DE" sz="1600" dirty="0"/>
              <a:t> </a:t>
            </a:r>
            <a:r>
              <a:rPr lang="de-DE" sz="1600" dirty="0" err="1"/>
              <a:t>or</a:t>
            </a:r>
            <a:r>
              <a:rPr lang="de-DE" sz="1600" dirty="0"/>
              <a:t> </a:t>
            </a:r>
            <a:r>
              <a:rPr lang="de-DE" sz="1600" dirty="0" err="1"/>
              <a:t>optionally</a:t>
            </a:r>
            <a:r>
              <a:rPr lang="de-DE" sz="1600" dirty="0"/>
              <a:t> </a:t>
            </a:r>
            <a:r>
              <a:rPr lang="de-DE" sz="1600" dirty="0" err="1"/>
              <a:t>backward</a:t>
            </a:r>
            <a:r>
              <a:rPr lang="de-DE" sz="1600" dirty="0"/>
              <a:t> </a:t>
            </a:r>
            <a:r>
              <a:rPr lang="de-DE" sz="1600" dirty="0" err="1"/>
              <a:t>Atmospheric</a:t>
            </a:r>
            <a:r>
              <a:rPr lang="de-DE" sz="1600" dirty="0"/>
              <a:t> Transport Model (ATM) </a:t>
            </a:r>
            <a:r>
              <a:rPr lang="de-DE" sz="1600" dirty="0" err="1"/>
              <a:t>data</a:t>
            </a:r>
            <a:r>
              <a:rPr lang="de-DE" sz="1600" dirty="0"/>
              <a:t>, </a:t>
            </a:r>
            <a:r>
              <a:rPr lang="de-DE" sz="1600" dirty="0" err="1"/>
              <a:t>impact</a:t>
            </a:r>
            <a:r>
              <a:rPr lang="de-DE" sz="1600" dirty="0"/>
              <a:t> </a:t>
            </a:r>
            <a:r>
              <a:rPr lang="de-DE" sz="1600" dirty="0" err="1"/>
              <a:t>of</a:t>
            </a:r>
            <a:r>
              <a:rPr lang="de-DE" sz="1600" dirty="0"/>
              <a:t> </a:t>
            </a:r>
            <a:r>
              <a:rPr lang="de-DE" sz="1600" dirty="0" err="1"/>
              <a:t>emissions</a:t>
            </a:r>
            <a:r>
              <a:rPr lang="de-DE" sz="1600" dirty="0"/>
              <a:t> on </a:t>
            </a:r>
            <a:r>
              <a:rPr lang="de-DE" sz="1600" dirty="0" err="1"/>
              <a:t>concentrations</a:t>
            </a:r>
            <a:r>
              <a:rPr lang="de-DE" sz="1600" dirty="0"/>
              <a:t> at IMS </a:t>
            </a:r>
            <a:r>
              <a:rPr lang="de-DE" sz="1600" dirty="0" err="1"/>
              <a:t>stations</a:t>
            </a:r>
            <a:r>
              <a:rPr lang="de-DE" sz="1600" dirty="0"/>
              <a:t> </a:t>
            </a:r>
            <a:r>
              <a:rPr lang="de-DE" sz="1600" dirty="0" err="1"/>
              <a:t>is</a:t>
            </a:r>
            <a:r>
              <a:rPr lang="de-DE" sz="1600" dirty="0"/>
              <a:t> </a:t>
            </a:r>
            <a:r>
              <a:rPr lang="de-DE" sz="1600" dirty="0" err="1"/>
              <a:t>calculated</a:t>
            </a:r>
            <a:endParaRPr lang="de-DE" sz="1600" dirty="0">
              <a:solidFill>
                <a:schemeClr val="tx1"/>
              </a:solidFill>
            </a:endParaRPr>
          </a:p>
          <a:p>
            <a:pPr marL="457200" indent="-457200">
              <a:buFont typeface="Arial" panose="020B0604020202020204" pitchFamily="34" charset="0"/>
              <a:buChar char="•"/>
            </a:pPr>
            <a:endParaRPr lang="de-DE" sz="1600" dirty="0">
              <a:solidFill>
                <a:schemeClr val="tx1"/>
              </a:solidFill>
            </a:endParaRPr>
          </a:p>
        </p:txBody>
      </p:sp>
      <p:sp>
        <p:nvSpPr>
          <p:cNvPr id="9" name="Rectangle 8">
            <a:extLst>
              <a:ext uri="{FF2B5EF4-FFF2-40B4-BE49-F238E27FC236}">
                <a16:creationId xmlns:a16="http://schemas.microsoft.com/office/drawing/2014/main" id="{FEE89299-C2DD-841E-71AF-041E341F2B56}"/>
              </a:ext>
            </a:extLst>
          </p:cNvPr>
          <p:cNvSpPr/>
          <p:nvPr/>
        </p:nvSpPr>
        <p:spPr>
          <a:xfrm>
            <a:off x="3799379" y="3355675"/>
            <a:ext cx="6569572" cy="638355"/>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0" name="Rectangle 9">
            <a:extLst>
              <a:ext uri="{FF2B5EF4-FFF2-40B4-BE49-F238E27FC236}">
                <a16:creationId xmlns:a16="http://schemas.microsoft.com/office/drawing/2014/main" id="{E49CE83A-B0ED-330D-EFA3-4BFF78CB81E4}"/>
              </a:ext>
            </a:extLst>
          </p:cNvPr>
          <p:cNvSpPr/>
          <p:nvPr/>
        </p:nvSpPr>
        <p:spPr>
          <a:xfrm>
            <a:off x="3799379" y="4163683"/>
            <a:ext cx="6569572" cy="638355"/>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1" name="Rectangle 10">
            <a:extLst>
              <a:ext uri="{FF2B5EF4-FFF2-40B4-BE49-F238E27FC236}">
                <a16:creationId xmlns:a16="http://schemas.microsoft.com/office/drawing/2014/main" id="{02C16F50-CEE2-FC12-CF24-9A5DD830745E}"/>
              </a:ext>
            </a:extLst>
          </p:cNvPr>
          <p:cNvSpPr/>
          <p:nvPr/>
        </p:nvSpPr>
        <p:spPr>
          <a:xfrm>
            <a:off x="3799379" y="5020677"/>
            <a:ext cx="6569572" cy="879791"/>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2" name="Arrow: Left-Right 11">
            <a:extLst>
              <a:ext uri="{FF2B5EF4-FFF2-40B4-BE49-F238E27FC236}">
                <a16:creationId xmlns:a16="http://schemas.microsoft.com/office/drawing/2014/main" id="{BC6D68ED-527F-9A48-0205-F3487666540B}"/>
              </a:ext>
            </a:extLst>
          </p:cNvPr>
          <p:cNvSpPr/>
          <p:nvPr/>
        </p:nvSpPr>
        <p:spPr>
          <a:xfrm>
            <a:off x="3312543" y="2078966"/>
            <a:ext cx="486836" cy="24154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4" name="Rectangle 13">
            <a:extLst>
              <a:ext uri="{FF2B5EF4-FFF2-40B4-BE49-F238E27FC236}">
                <a16:creationId xmlns:a16="http://schemas.microsoft.com/office/drawing/2014/main" id="{43F912FC-594E-8653-4D3C-F0C5FA885CDE}"/>
              </a:ext>
            </a:extLst>
          </p:cNvPr>
          <p:cNvSpPr/>
          <p:nvPr/>
        </p:nvSpPr>
        <p:spPr>
          <a:xfrm>
            <a:off x="271175" y="1437715"/>
            <a:ext cx="3041368" cy="1659168"/>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5" name="Rectangle 14">
            <a:extLst>
              <a:ext uri="{FF2B5EF4-FFF2-40B4-BE49-F238E27FC236}">
                <a16:creationId xmlns:a16="http://schemas.microsoft.com/office/drawing/2014/main" id="{8692AAF1-666F-12AA-1665-EA04E84A4616}"/>
              </a:ext>
            </a:extLst>
          </p:cNvPr>
          <p:cNvSpPr/>
          <p:nvPr/>
        </p:nvSpPr>
        <p:spPr>
          <a:xfrm>
            <a:off x="271175" y="3355675"/>
            <a:ext cx="3041368" cy="638355"/>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6" name="Rectangle 15">
            <a:extLst>
              <a:ext uri="{FF2B5EF4-FFF2-40B4-BE49-F238E27FC236}">
                <a16:creationId xmlns:a16="http://schemas.microsoft.com/office/drawing/2014/main" id="{03C3A140-E835-6F13-827C-C326E6B2E4A2}"/>
              </a:ext>
            </a:extLst>
          </p:cNvPr>
          <p:cNvSpPr/>
          <p:nvPr/>
        </p:nvSpPr>
        <p:spPr>
          <a:xfrm>
            <a:off x="271175" y="4163683"/>
            <a:ext cx="3041368" cy="638355"/>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7" name="Rectangle 16">
            <a:extLst>
              <a:ext uri="{FF2B5EF4-FFF2-40B4-BE49-F238E27FC236}">
                <a16:creationId xmlns:a16="http://schemas.microsoft.com/office/drawing/2014/main" id="{4875D180-7A9F-42EC-156A-F60B77AE8812}"/>
              </a:ext>
            </a:extLst>
          </p:cNvPr>
          <p:cNvSpPr/>
          <p:nvPr/>
        </p:nvSpPr>
        <p:spPr>
          <a:xfrm>
            <a:off x="271175" y="5020677"/>
            <a:ext cx="3041368" cy="879791"/>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8" name="Arrow: Left-Right 17">
            <a:extLst>
              <a:ext uri="{FF2B5EF4-FFF2-40B4-BE49-F238E27FC236}">
                <a16:creationId xmlns:a16="http://schemas.microsoft.com/office/drawing/2014/main" id="{B3059715-2C19-E1FB-8D11-EEA2694D11CE}"/>
              </a:ext>
            </a:extLst>
          </p:cNvPr>
          <p:cNvSpPr/>
          <p:nvPr/>
        </p:nvSpPr>
        <p:spPr>
          <a:xfrm>
            <a:off x="3312543" y="3513618"/>
            <a:ext cx="486836" cy="24154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9" name="Arrow: Left-Right 18">
            <a:extLst>
              <a:ext uri="{FF2B5EF4-FFF2-40B4-BE49-F238E27FC236}">
                <a16:creationId xmlns:a16="http://schemas.microsoft.com/office/drawing/2014/main" id="{FAC7192D-CF01-5E4D-151B-336417C316B6}"/>
              </a:ext>
            </a:extLst>
          </p:cNvPr>
          <p:cNvSpPr/>
          <p:nvPr/>
        </p:nvSpPr>
        <p:spPr>
          <a:xfrm>
            <a:off x="3312543" y="4321729"/>
            <a:ext cx="486836" cy="24154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0" name="Arrow: Left-Right 19">
            <a:extLst>
              <a:ext uri="{FF2B5EF4-FFF2-40B4-BE49-F238E27FC236}">
                <a16:creationId xmlns:a16="http://schemas.microsoft.com/office/drawing/2014/main" id="{C2934904-9275-37EF-BD51-5B9FFBF7BE80}"/>
              </a:ext>
            </a:extLst>
          </p:cNvPr>
          <p:cNvSpPr/>
          <p:nvPr/>
        </p:nvSpPr>
        <p:spPr>
          <a:xfrm>
            <a:off x="3312543" y="5339802"/>
            <a:ext cx="486836" cy="24154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pic>
        <p:nvPicPr>
          <p:cNvPr id="3" name="Picture 2" descr="A blue and white logo&#10;&#10;Description automatically generated with medium confidence">
            <a:extLst>
              <a:ext uri="{FF2B5EF4-FFF2-40B4-BE49-F238E27FC236}">
                <a16:creationId xmlns:a16="http://schemas.microsoft.com/office/drawing/2014/main" id="{15F5A6DD-ED72-C6BD-FF57-A5D5FA280123}"/>
              </a:ext>
            </a:extLst>
          </p:cNvPr>
          <p:cNvPicPr>
            <a:picLocks noChangeAspect="1"/>
          </p:cNvPicPr>
          <p:nvPr/>
        </p:nvPicPr>
        <p:blipFill>
          <a:blip r:embed="rId2"/>
          <a:stretch>
            <a:fillRect/>
          </a:stretch>
        </p:blipFill>
        <p:spPr>
          <a:xfrm>
            <a:off x="10705005" y="52310"/>
            <a:ext cx="1486995" cy="777465"/>
          </a:xfrm>
          <a:prstGeom prst="rect">
            <a:avLst/>
          </a:prstGeom>
        </p:spPr>
      </p:pic>
    </p:spTree>
    <p:extLst>
      <p:ext uri="{BB962C8B-B14F-4D97-AF65-F5344CB8AC3E}">
        <p14:creationId xmlns:p14="http://schemas.microsoft.com/office/powerpoint/2010/main" val="22297055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2000" dirty="0">
                <a:solidFill>
                  <a:schemeClr val="bg1"/>
                </a:solidFill>
                <a:latin typeface="Arial" panose="020B0604020202020204" pitchFamily="34" charset="0"/>
                <a:cs typeface="Arial" panose="020B0604020202020204" pitchFamily="34" charset="0"/>
              </a:rPr>
              <a:t>Data viewing – time series chart</a:t>
            </a:r>
            <a:endParaRPr lang="en-AT" sz="2000" dirty="0">
              <a:solidFill>
                <a:schemeClr val="bg1"/>
              </a:solidFill>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9EED6A32-E9F5-68EA-1A82-B384270F05A8}"/>
              </a:ext>
            </a:extLst>
          </p:cNvPr>
          <p:cNvSpPr txBox="1">
            <a:spLocks/>
          </p:cNvSpPr>
          <p:nvPr/>
        </p:nvSpPr>
        <p:spPr>
          <a:xfrm>
            <a:off x="11117766" y="5464031"/>
            <a:ext cx="817757" cy="741356"/>
          </a:xfrm>
          <a:prstGeom prst="rect">
            <a:avLst/>
          </a:prstGeom>
        </p:spPr>
        <p:txBody>
          <a:bodyPr anchor="ctr" anchorCtr="0">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900" b="1" dirty="0">
                <a:solidFill>
                  <a:schemeClr val="bg1"/>
                </a:solidFill>
                <a:latin typeface="Arial" panose="020B0604020202020204" pitchFamily="34" charset="0"/>
                <a:cs typeface="Arial" panose="020B0604020202020204" pitchFamily="34" charset="0"/>
              </a:rPr>
              <a:t>Place your QR Code here after removing this text box!</a:t>
            </a:r>
            <a:endParaRPr lang="en-AT" sz="20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620C3FEC-AF81-EEC4-F7C2-4B2A92E24063}"/>
              </a:ext>
            </a:extLst>
          </p:cNvPr>
          <p:cNvSpPr txBox="1">
            <a:spLocks/>
          </p:cNvSpPr>
          <p:nvPr/>
        </p:nvSpPr>
        <p:spPr>
          <a:xfrm>
            <a:off x="10770878" y="6283209"/>
            <a:ext cx="1531435" cy="448574"/>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P3.6-658</a:t>
            </a:r>
            <a:endParaRPr lang="en-AT" sz="2400" b="1" dirty="0">
              <a:solidFill>
                <a:schemeClr val="bg1"/>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EF28C87B-70DB-F76C-42A3-612E026A73BD}"/>
              </a:ext>
            </a:extLst>
          </p:cNvPr>
          <p:cNvPicPr>
            <a:picLocks noChangeAspect="1"/>
          </p:cNvPicPr>
          <p:nvPr/>
        </p:nvPicPr>
        <p:blipFill>
          <a:blip r:embed="rId2"/>
          <a:stretch>
            <a:fillRect/>
          </a:stretch>
        </p:blipFill>
        <p:spPr>
          <a:xfrm>
            <a:off x="653240" y="4736146"/>
            <a:ext cx="3728725" cy="2007774"/>
          </a:xfrm>
          <a:prstGeom prst="rect">
            <a:avLst/>
          </a:prstGeom>
        </p:spPr>
      </p:pic>
      <p:grpSp>
        <p:nvGrpSpPr>
          <p:cNvPr id="17" name="Group 16">
            <a:extLst>
              <a:ext uri="{FF2B5EF4-FFF2-40B4-BE49-F238E27FC236}">
                <a16:creationId xmlns:a16="http://schemas.microsoft.com/office/drawing/2014/main" id="{3CB62476-08CD-24F7-DD95-940DA61B32FD}"/>
              </a:ext>
            </a:extLst>
          </p:cNvPr>
          <p:cNvGrpSpPr/>
          <p:nvPr/>
        </p:nvGrpSpPr>
        <p:grpSpPr>
          <a:xfrm>
            <a:off x="517585" y="2740387"/>
            <a:ext cx="3901700" cy="1882041"/>
            <a:chOff x="158699" y="2703449"/>
            <a:chExt cx="4068619" cy="1988284"/>
          </a:xfrm>
        </p:grpSpPr>
        <p:pic>
          <p:nvPicPr>
            <p:cNvPr id="6" name="Picture 5">
              <a:extLst>
                <a:ext uri="{FF2B5EF4-FFF2-40B4-BE49-F238E27FC236}">
                  <a16:creationId xmlns:a16="http://schemas.microsoft.com/office/drawing/2014/main" id="{23046421-E8CB-8964-F62D-0467873F924E}"/>
                </a:ext>
              </a:extLst>
            </p:cNvPr>
            <p:cNvPicPr>
              <a:picLocks noChangeAspect="1"/>
            </p:cNvPicPr>
            <p:nvPr/>
          </p:nvPicPr>
          <p:blipFill>
            <a:blip r:embed="rId3"/>
            <a:stretch>
              <a:fillRect/>
            </a:stretch>
          </p:blipFill>
          <p:spPr>
            <a:xfrm>
              <a:off x="158699" y="2703449"/>
              <a:ext cx="4068619" cy="1988284"/>
            </a:xfrm>
            <a:prstGeom prst="rect">
              <a:avLst/>
            </a:prstGeom>
          </p:spPr>
        </p:pic>
        <p:grpSp>
          <p:nvGrpSpPr>
            <p:cNvPr id="12" name="Group 11">
              <a:extLst>
                <a:ext uri="{FF2B5EF4-FFF2-40B4-BE49-F238E27FC236}">
                  <a16:creationId xmlns:a16="http://schemas.microsoft.com/office/drawing/2014/main" id="{E1E7BFC3-471F-454B-DA0B-82325858769B}"/>
                </a:ext>
              </a:extLst>
            </p:cNvPr>
            <p:cNvGrpSpPr/>
            <p:nvPr/>
          </p:nvGrpSpPr>
          <p:grpSpPr>
            <a:xfrm>
              <a:off x="519568" y="3022013"/>
              <a:ext cx="2842849" cy="534566"/>
              <a:chOff x="903083" y="1705747"/>
              <a:chExt cx="2842849" cy="534566"/>
            </a:xfrm>
          </p:grpSpPr>
          <p:grpSp>
            <p:nvGrpSpPr>
              <p:cNvPr id="8" name="Group 7">
                <a:extLst>
                  <a:ext uri="{FF2B5EF4-FFF2-40B4-BE49-F238E27FC236}">
                    <a16:creationId xmlns:a16="http://schemas.microsoft.com/office/drawing/2014/main" id="{3868E5C7-3295-CA2E-F5F6-1BE0EDA27BC5}"/>
                  </a:ext>
                </a:extLst>
              </p:cNvPr>
              <p:cNvGrpSpPr/>
              <p:nvPr/>
            </p:nvGrpSpPr>
            <p:grpSpPr>
              <a:xfrm>
                <a:off x="1877241" y="1705747"/>
                <a:ext cx="1868691" cy="534566"/>
                <a:chOff x="2633710" y="1511300"/>
                <a:chExt cx="2989401" cy="534566"/>
              </a:xfrm>
            </p:grpSpPr>
            <p:sp>
              <p:nvSpPr>
                <p:cNvPr id="9" name="TextBox 8">
                  <a:extLst>
                    <a:ext uri="{FF2B5EF4-FFF2-40B4-BE49-F238E27FC236}">
                      <a16:creationId xmlns:a16="http://schemas.microsoft.com/office/drawing/2014/main" id="{E02BEBA3-7E3D-2FA3-BD35-17B9BB0F9100}"/>
                    </a:ext>
                  </a:extLst>
                </p:cNvPr>
                <p:cNvSpPr txBox="1"/>
                <p:nvPr/>
              </p:nvSpPr>
              <p:spPr>
                <a:xfrm>
                  <a:off x="2793654" y="1609306"/>
                  <a:ext cx="2829457" cy="357665"/>
                </a:xfrm>
                <a:prstGeom prst="rect">
                  <a:avLst/>
                </a:prstGeom>
                <a:noFill/>
              </p:spPr>
              <p:txBody>
                <a:bodyPr wrap="square" rtlCol="0">
                  <a:spAutoFit/>
                </a:bodyPr>
                <a:lstStyle/>
                <a:p>
                  <a:r>
                    <a:rPr lang="de-DE" sz="800" dirty="0"/>
                    <a:t>Data are initially analyzed by the STAX measurement systems</a:t>
                  </a:r>
                </a:p>
              </p:txBody>
            </p:sp>
            <p:sp>
              <p:nvSpPr>
                <p:cNvPr id="10" name="Oval 9">
                  <a:extLst>
                    <a:ext uri="{FF2B5EF4-FFF2-40B4-BE49-F238E27FC236}">
                      <a16:creationId xmlns:a16="http://schemas.microsoft.com/office/drawing/2014/main" id="{176BF974-81EE-BE9A-B6F1-B124628EC1C9}"/>
                    </a:ext>
                  </a:extLst>
                </p:cNvPr>
                <p:cNvSpPr/>
                <p:nvPr/>
              </p:nvSpPr>
              <p:spPr>
                <a:xfrm>
                  <a:off x="2633710" y="1511300"/>
                  <a:ext cx="2662190" cy="534566"/>
                </a:xfrm>
                <a:prstGeom prst="ellipse">
                  <a:avLst/>
                </a:prstGeom>
                <a:noFill/>
                <a:ln w="38100">
                  <a:solidFill>
                    <a:srgbClr val="6FAD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cxnSp>
            <p:nvCxnSpPr>
              <p:cNvPr id="13" name="Straight Arrow Connector 12">
                <a:extLst>
                  <a:ext uri="{FF2B5EF4-FFF2-40B4-BE49-F238E27FC236}">
                    <a16:creationId xmlns:a16="http://schemas.microsoft.com/office/drawing/2014/main" id="{836D3FE2-D249-F748-90E3-79A5BFE50C64}"/>
                  </a:ext>
                </a:extLst>
              </p:cNvPr>
              <p:cNvCxnSpPr>
                <a:cxnSpLocks/>
              </p:cNvCxnSpPr>
              <p:nvPr/>
            </p:nvCxnSpPr>
            <p:spPr>
              <a:xfrm flipH="1">
                <a:off x="903083" y="1996991"/>
                <a:ext cx="974158" cy="1880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grpSp>
        <p:nvGrpSpPr>
          <p:cNvPr id="14" name="Group 13">
            <a:extLst>
              <a:ext uri="{FF2B5EF4-FFF2-40B4-BE49-F238E27FC236}">
                <a16:creationId xmlns:a16="http://schemas.microsoft.com/office/drawing/2014/main" id="{D3E90922-1505-8B37-6986-601C52BC106C}"/>
              </a:ext>
            </a:extLst>
          </p:cNvPr>
          <p:cNvGrpSpPr/>
          <p:nvPr/>
        </p:nvGrpSpPr>
        <p:grpSpPr>
          <a:xfrm>
            <a:off x="2741794" y="4828389"/>
            <a:ext cx="1456504" cy="534566"/>
            <a:chOff x="2633710" y="1511300"/>
            <a:chExt cx="2662190" cy="534566"/>
          </a:xfrm>
        </p:grpSpPr>
        <p:sp>
          <p:nvSpPr>
            <p:cNvPr id="15" name="TextBox 14">
              <a:extLst>
                <a:ext uri="{FF2B5EF4-FFF2-40B4-BE49-F238E27FC236}">
                  <a16:creationId xmlns:a16="http://schemas.microsoft.com/office/drawing/2014/main" id="{7DC0B2B8-45D0-0F96-7381-1E5BF6DE391D}"/>
                </a:ext>
              </a:extLst>
            </p:cNvPr>
            <p:cNvSpPr txBox="1"/>
            <p:nvPr/>
          </p:nvSpPr>
          <p:spPr>
            <a:xfrm>
              <a:off x="2793655" y="1609306"/>
              <a:ext cx="2218179" cy="338554"/>
            </a:xfrm>
            <a:prstGeom prst="rect">
              <a:avLst/>
            </a:prstGeom>
            <a:noFill/>
          </p:spPr>
          <p:txBody>
            <a:bodyPr wrap="square" rtlCol="0">
              <a:spAutoFit/>
            </a:bodyPr>
            <a:lstStyle/>
            <a:p>
              <a:r>
                <a:rPr lang="de-DE" sz="800" dirty="0" err="1"/>
                <a:t>Spectra</a:t>
              </a:r>
              <a:r>
                <a:rPr lang="de-DE" sz="800" dirty="0"/>
                <a:t> </a:t>
              </a:r>
              <a:r>
                <a:rPr lang="de-DE" sz="800" dirty="0" err="1"/>
                <a:t>can</a:t>
              </a:r>
              <a:r>
                <a:rPr lang="de-DE" sz="800" dirty="0"/>
                <a:t> </a:t>
              </a:r>
              <a:r>
                <a:rPr lang="de-DE" sz="800" dirty="0" err="1"/>
                <a:t>be</a:t>
              </a:r>
              <a:r>
                <a:rPr lang="de-DE" sz="800" dirty="0"/>
                <a:t> </a:t>
              </a:r>
              <a:r>
                <a:rPr lang="de-DE" sz="800" dirty="0" err="1"/>
                <a:t>accessed</a:t>
              </a:r>
              <a:r>
                <a:rPr lang="de-DE" sz="800" dirty="0"/>
                <a:t> via </a:t>
              </a:r>
              <a:r>
                <a:rPr lang="de-DE" sz="800" dirty="0" err="1"/>
                <a:t>the</a:t>
              </a:r>
              <a:r>
                <a:rPr lang="de-DE" sz="800" dirty="0"/>
                <a:t> </a:t>
              </a:r>
              <a:r>
                <a:rPr lang="de-DE" sz="800" dirty="0" err="1"/>
                <a:t>data</a:t>
              </a:r>
              <a:r>
                <a:rPr lang="de-DE" sz="800" dirty="0"/>
                <a:t> </a:t>
              </a:r>
              <a:r>
                <a:rPr lang="de-DE" sz="800" dirty="0" err="1"/>
                <a:t>points</a:t>
              </a:r>
              <a:endParaRPr lang="de-DE" sz="800" dirty="0"/>
            </a:p>
          </p:txBody>
        </p:sp>
        <p:sp>
          <p:nvSpPr>
            <p:cNvPr id="19" name="Oval 18">
              <a:extLst>
                <a:ext uri="{FF2B5EF4-FFF2-40B4-BE49-F238E27FC236}">
                  <a16:creationId xmlns:a16="http://schemas.microsoft.com/office/drawing/2014/main" id="{17D2F1E7-000B-FCD7-FCD2-88E98D45153E}"/>
                </a:ext>
              </a:extLst>
            </p:cNvPr>
            <p:cNvSpPr/>
            <p:nvPr/>
          </p:nvSpPr>
          <p:spPr>
            <a:xfrm>
              <a:off x="2633710" y="1511300"/>
              <a:ext cx="2662190" cy="534566"/>
            </a:xfrm>
            <a:prstGeom prst="ellipse">
              <a:avLst/>
            </a:prstGeom>
            <a:noFill/>
            <a:ln w="38100">
              <a:solidFill>
                <a:srgbClr val="6FAD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cxnSp>
        <p:nvCxnSpPr>
          <p:cNvPr id="20" name="Straight Arrow Connector 19">
            <a:extLst>
              <a:ext uri="{FF2B5EF4-FFF2-40B4-BE49-F238E27FC236}">
                <a16:creationId xmlns:a16="http://schemas.microsoft.com/office/drawing/2014/main" id="{DD836468-462C-7D12-89DA-722DFBD221E4}"/>
              </a:ext>
            </a:extLst>
          </p:cNvPr>
          <p:cNvCxnSpPr>
            <a:cxnSpLocks/>
          </p:cNvCxnSpPr>
          <p:nvPr/>
        </p:nvCxnSpPr>
        <p:spPr>
          <a:xfrm flipH="1">
            <a:off x="2222801" y="5259458"/>
            <a:ext cx="684991" cy="4077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1A13D8F3-4C49-9B95-6578-DC8D8042C430}"/>
              </a:ext>
            </a:extLst>
          </p:cNvPr>
          <p:cNvCxnSpPr>
            <a:cxnSpLocks/>
            <a:stCxn id="19" idx="0"/>
          </p:cNvCxnSpPr>
          <p:nvPr/>
        </p:nvCxnSpPr>
        <p:spPr>
          <a:xfrm flipV="1">
            <a:off x="3470046" y="4144940"/>
            <a:ext cx="119821" cy="6834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95CDA7C8-7EA3-E295-FCDB-8ACF95C724D3}"/>
              </a:ext>
            </a:extLst>
          </p:cNvPr>
          <p:cNvPicPr>
            <a:picLocks noChangeAspect="1"/>
          </p:cNvPicPr>
          <p:nvPr/>
        </p:nvPicPr>
        <p:blipFill>
          <a:blip r:embed="rId4"/>
          <a:stretch>
            <a:fillRect/>
          </a:stretch>
        </p:blipFill>
        <p:spPr>
          <a:xfrm>
            <a:off x="6751023" y="2761016"/>
            <a:ext cx="3547255" cy="1882042"/>
          </a:xfrm>
          <a:prstGeom prst="rect">
            <a:avLst/>
          </a:prstGeom>
        </p:spPr>
      </p:pic>
      <p:sp>
        <p:nvSpPr>
          <p:cNvPr id="11" name="Content Placeholder 2">
            <a:extLst>
              <a:ext uri="{FF2B5EF4-FFF2-40B4-BE49-F238E27FC236}">
                <a16:creationId xmlns:a16="http://schemas.microsoft.com/office/drawing/2014/main" id="{491253DE-96E7-DC5D-36E0-E7EB91447671}"/>
              </a:ext>
            </a:extLst>
          </p:cNvPr>
          <p:cNvSpPr txBox="1">
            <a:spLocks/>
          </p:cNvSpPr>
          <p:nvPr/>
        </p:nvSpPr>
        <p:spPr>
          <a:xfrm>
            <a:off x="247917" y="1201066"/>
            <a:ext cx="10515600" cy="1539322"/>
          </a:xfrm>
          <a:prstGeom prst="rect">
            <a:avLst/>
          </a:prstGeom>
        </p:spPr>
        <p:txBody>
          <a:bodyPr>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de-DE" sz="1600" dirty="0"/>
              <a:t>Emission data can be viewed as time series of released amounts in Bq/h, in 15 minutes time resolution</a:t>
            </a:r>
          </a:p>
          <a:p>
            <a:pPr marL="342900" indent="-342900" algn="l">
              <a:buFont typeface="Arial" panose="020B0604020202020204" pitchFamily="34" charset="0"/>
              <a:buChar char="•"/>
            </a:pPr>
            <a:r>
              <a:rPr lang="de-DE" sz="1600" dirty="0"/>
              <a:t>Data </a:t>
            </a:r>
            <a:r>
              <a:rPr lang="de-DE" sz="1600" dirty="0" err="1"/>
              <a:t>analysis</a:t>
            </a:r>
            <a:r>
              <a:rPr lang="de-DE" sz="1600" dirty="0"/>
              <a:t> </a:t>
            </a:r>
            <a:r>
              <a:rPr lang="de-DE" sz="1600" dirty="0" err="1"/>
              <a:t>is</a:t>
            </a:r>
            <a:r>
              <a:rPr lang="de-DE" sz="1600" dirty="0"/>
              <a:t> </a:t>
            </a:r>
            <a:r>
              <a:rPr lang="de-DE" sz="1600" dirty="0" err="1"/>
              <a:t>automated</a:t>
            </a:r>
            <a:r>
              <a:rPr lang="de-DE" sz="1600" dirty="0"/>
              <a:t>. </a:t>
            </a:r>
            <a:r>
              <a:rPr lang="de-DE" sz="1600" dirty="0" err="1"/>
              <a:t>For</a:t>
            </a:r>
            <a:r>
              <a:rPr lang="de-DE" sz="1600" dirty="0"/>
              <a:t> </a:t>
            </a:r>
            <a:r>
              <a:rPr lang="de-DE" sz="1600" dirty="0" err="1"/>
              <a:t>quality</a:t>
            </a:r>
            <a:r>
              <a:rPr lang="de-DE" sz="1600" dirty="0"/>
              <a:t> </a:t>
            </a:r>
            <a:r>
              <a:rPr lang="de-DE" sz="1600" dirty="0" err="1"/>
              <a:t>control</a:t>
            </a:r>
            <a:r>
              <a:rPr lang="de-DE" sz="1600" dirty="0"/>
              <a:t>, </a:t>
            </a:r>
            <a:r>
              <a:rPr lang="de-DE" sz="1600" dirty="0" err="1"/>
              <a:t>data</a:t>
            </a:r>
            <a:r>
              <a:rPr lang="de-DE" sz="1600" dirty="0"/>
              <a:t> </a:t>
            </a:r>
            <a:r>
              <a:rPr lang="de-DE" sz="1600" dirty="0" err="1"/>
              <a:t>are</a:t>
            </a:r>
            <a:r>
              <a:rPr lang="de-DE" sz="1600" dirty="0"/>
              <a:t> </a:t>
            </a:r>
            <a:r>
              <a:rPr lang="de-DE" sz="1600" dirty="0" err="1"/>
              <a:t>analyzed</a:t>
            </a:r>
            <a:r>
              <a:rPr lang="de-DE" sz="1600" dirty="0"/>
              <a:t> </a:t>
            </a:r>
            <a:r>
              <a:rPr lang="de-DE" sz="1600" dirty="0" err="1"/>
              <a:t>twice</a:t>
            </a:r>
            <a:r>
              <a:rPr lang="de-DE" sz="1600" dirty="0"/>
              <a:t>: At </a:t>
            </a:r>
            <a:r>
              <a:rPr lang="de-DE" sz="1600" dirty="0" err="1"/>
              <a:t>the</a:t>
            </a:r>
            <a:r>
              <a:rPr lang="de-DE" sz="1600" dirty="0"/>
              <a:t> STAX </a:t>
            </a:r>
            <a:r>
              <a:rPr lang="de-DE" sz="1600" dirty="0" err="1"/>
              <a:t>system</a:t>
            </a:r>
            <a:r>
              <a:rPr lang="de-DE" sz="1600" dirty="0"/>
              <a:t> </a:t>
            </a:r>
            <a:r>
              <a:rPr lang="de-DE" sz="1600" dirty="0" err="1"/>
              <a:t>using</a:t>
            </a:r>
            <a:r>
              <a:rPr lang="de-DE" sz="1600" dirty="0"/>
              <a:t> </a:t>
            </a:r>
            <a:r>
              <a:rPr lang="de-DE" sz="1600" dirty="0" err="1"/>
              <a:t>the</a:t>
            </a:r>
            <a:r>
              <a:rPr lang="de-DE" sz="1600" dirty="0"/>
              <a:t> </a:t>
            </a:r>
            <a:r>
              <a:rPr lang="de-DE" sz="1600" dirty="0" err="1"/>
              <a:t>system‘s</a:t>
            </a:r>
            <a:r>
              <a:rPr lang="de-DE" sz="1600" dirty="0"/>
              <a:t> </a:t>
            </a:r>
            <a:r>
              <a:rPr lang="de-DE" sz="1600" dirty="0" err="1"/>
              <a:t>proprietary</a:t>
            </a:r>
            <a:r>
              <a:rPr lang="de-DE" sz="1600" dirty="0"/>
              <a:t> </a:t>
            </a:r>
            <a:r>
              <a:rPr lang="de-DE" sz="1600" dirty="0" err="1"/>
              <a:t>software</a:t>
            </a:r>
            <a:r>
              <a:rPr lang="de-DE" sz="1600" dirty="0"/>
              <a:t> and on </a:t>
            </a:r>
            <a:r>
              <a:rPr lang="de-DE" sz="1600" dirty="0" err="1"/>
              <a:t>the</a:t>
            </a:r>
            <a:r>
              <a:rPr lang="de-DE" sz="1600" dirty="0"/>
              <a:t> </a:t>
            </a:r>
            <a:r>
              <a:rPr lang="de-DE" sz="1600" dirty="0" err="1"/>
              <a:t>central</a:t>
            </a:r>
            <a:r>
              <a:rPr lang="de-DE" sz="1600" dirty="0"/>
              <a:t> STAX </a:t>
            </a:r>
            <a:r>
              <a:rPr lang="de-DE" sz="1600" dirty="0" err="1"/>
              <a:t>server</a:t>
            </a:r>
            <a:r>
              <a:rPr lang="de-DE" sz="1600" dirty="0"/>
              <a:t> </a:t>
            </a:r>
            <a:r>
              <a:rPr lang="de-DE" sz="1600" dirty="0" err="1"/>
              <a:t>using</a:t>
            </a:r>
            <a:r>
              <a:rPr lang="de-DE" sz="1600" dirty="0"/>
              <a:t> </a:t>
            </a:r>
            <a:r>
              <a:rPr lang="de-DE" sz="1600" dirty="0" err="1"/>
              <a:t>the</a:t>
            </a:r>
            <a:r>
              <a:rPr lang="de-DE" sz="1600" dirty="0"/>
              <a:t> </a:t>
            </a:r>
            <a:r>
              <a:rPr lang="de-DE" sz="1600" dirty="0" err="1"/>
              <a:t>autosaint</a:t>
            </a:r>
            <a:r>
              <a:rPr lang="de-DE" sz="1600" dirty="0"/>
              <a:t> </a:t>
            </a:r>
            <a:r>
              <a:rPr lang="de-DE" sz="1600" dirty="0" err="1"/>
              <a:t>software</a:t>
            </a:r>
            <a:endParaRPr lang="de-DE" sz="1600" dirty="0"/>
          </a:p>
          <a:p>
            <a:pPr marL="342900" indent="-342900" algn="l">
              <a:buFont typeface="Arial" panose="020B0604020202020204" pitchFamily="34" charset="0"/>
              <a:buChar char="•"/>
            </a:pPr>
            <a:r>
              <a:rPr lang="de-DE" sz="1600" dirty="0" err="1"/>
              <a:t>Spectra</a:t>
            </a:r>
            <a:r>
              <a:rPr lang="de-DE" sz="1600" dirty="0"/>
              <a:t> </a:t>
            </a:r>
            <a:r>
              <a:rPr lang="de-DE" sz="1600" dirty="0" err="1"/>
              <a:t>can</a:t>
            </a:r>
            <a:r>
              <a:rPr lang="de-DE" sz="1600" dirty="0"/>
              <a:t> </a:t>
            </a:r>
            <a:r>
              <a:rPr lang="de-DE" sz="1600" dirty="0" err="1"/>
              <a:t>be</a:t>
            </a:r>
            <a:r>
              <a:rPr lang="de-DE" sz="1600" dirty="0"/>
              <a:t> </a:t>
            </a:r>
            <a:r>
              <a:rPr lang="de-DE" sz="1600" dirty="0" err="1"/>
              <a:t>viewed</a:t>
            </a:r>
            <a:r>
              <a:rPr lang="de-DE" sz="1600" dirty="0"/>
              <a:t> </a:t>
            </a:r>
            <a:r>
              <a:rPr lang="de-DE" sz="1600" dirty="0" err="1"/>
              <a:t>for</a:t>
            </a:r>
            <a:r>
              <a:rPr lang="de-DE" sz="1600" dirty="0"/>
              <a:t> </a:t>
            </a:r>
            <a:r>
              <a:rPr lang="de-DE" sz="1600" dirty="0" err="1"/>
              <a:t>each</a:t>
            </a:r>
            <a:r>
              <a:rPr lang="de-DE" sz="1600" dirty="0"/>
              <a:t> </a:t>
            </a:r>
            <a:r>
              <a:rPr lang="de-DE" sz="1600" dirty="0" err="1"/>
              <a:t>data</a:t>
            </a:r>
            <a:r>
              <a:rPr lang="de-DE" sz="1600" dirty="0"/>
              <a:t> </a:t>
            </a:r>
            <a:r>
              <a:rPr lang="de-DE" sz="1600" dirty="0" err="1"/>
              <a:t>point</a:t>
            </a:r>
            <a:endParaRPr lang="de-DE" sz="1600" dirty="0"/>
          </a:p>
          <a:p>
            <a:pPr marL="342900" indent="-342900" algn="l">
              <a:buFont typeface="Arial" panose="020B0604020202020204" pitchFamily="34" charset="0"/>
              <a:buChar char="•"/>
            </a:pPr>
            <a:r>
              <a:rPr lang="de-DE" sz="1600" dirty="0"/>
              <a:t>Integral </a:t>
            </a:r>
            <a:r>
              <a:rPr lang="de-DE" sz="1600" dirty="0" err="1"/>
              <a:t>emission</a:t>
            </a:r>
            <a:r>
              <a:rPr lang="de-DE" sz="1600" dirty="0"/>
              <a:t> </a:t>
            </a:r>
            <a:r>
              <a:rPr lang="de-DE" sz="1600" dirty="0" err="1"/>
              <a:t>values</a:t>
            </a:r>
            <a:r>
              <a:rPr lang="de-DE" sz="1600" dirty="0"/>
              <a:t> </a:t>
            </a:r>
            <a:r>
              <a:rPr lang="de-DE" sz="1600" dirty="0" err="1"/>
              <a:t>for</a:t>
            </a:r>
            <a:r>
              <a:rPr lang="de-DE" sz="1600" dirty="0"/>
              <a:t> </a:t>
            </a:r>
            <a:r>
              <a:rPr lang="de-DE" sz="1600" dirty="0" err="1"/>
              <a:t>user</a:t>
            </a:r>
            <a:r>
              <a:rPr lang="de-DE" sz="1600" dirty="0"/>
              <a:t> </a:t>
            </a:r>
            <a:r>
              <a:rPr lang="de-DE" sz="1600" dirty="0" err="1"/>
              <a:t>selected</a:t>
            </a:r>
            <a:r>
              <a:rPr lang="de-DE" sz="1600" dirty="0"/>
              <a:t> time </a:t>
            </a:r>
            <a:r>
              <a:rPr lang="de-DE" sz="1600" dirty="0" err="1"/>
              <a:t>periods</a:t>
            </a:r>
            <a:r>
              <a:rPr lang="de-DE" sz="1600" dirty="0"/>
              <a:t> </a:t>
            </a:r>
            <a:r>
              <a:rPr lang="de-DE" sz="1600" dirty="0" err="1"/>
              <a:t>can</a:t>
            </a:r>
            <a:r>
              <a:rPr lang="de-DE" sz="1600" dirty="0"/>
              <a:t> </a:t>
            </a:r>
            <a:r>
              <a:rPr lang="de-DE" sz="1600" dirty="0" err="1"/>
              <a:t>be</a:t>
            </a:r>
            <a:r>
              <a:rPr lang="de-DE" sz="1600" dirty="0"/>
              <a:t> </a:t>
            </a:r>
            <a:r>
              <a:rPr lang="de-DE" sz="1600" dirty="0" err="1"/>
              <a:t>calculated</a:t>
            </a:r>
            <a:r>
              <a:rPr lang="de-DE" sz="1600" dirty="0"/>
              <a:t> </a:t>
            </a:r>
          </a:p>
          <a:p>
            <a:endParaRPr lang="de-DE" sz="1600" dirty="0"/>
          </a:p>
          <a:p>
            <a:endParaRPr lang="de-DE" sz="1600" dirty="0"/>
          </a:p>
        </p:txBody>
      </p:sp>
      <p:grpSp>
        <p:nvGrpSpPr>
          <p:cNvPr id="27" name="Group 26">
            <a:extLst>
              <a:ext uri="{FF2B5EF4-FFF2-40B4-BE49-F238E27FC236}">
                <a16:creationId xmlns:a16="http://schemas.microsoft.com/office/drawing/2014/main" id="{B640443E-8546-819E-FB7E-D48C9A61F4EE}"/>
              </a:ext>
            </a:extLst>
          </p:cNvPr>
          <p:cNvGrpSpPr/>
          <p:nvPr/>
        </p:nvGrpSpPr>
        <p:grpSpPr>
          <a:xfrm>
            <a:off x="6751024" y="4793877"/>
            <a:ext cx="3574645" cy="1882042"/>
            <a:chOff x="6584812" y="4639970"/>
            <a:chExt cx="3574645" cy="1882042"/>
          </a:xfrm>
        </p:grpSpPr>
        <p:pic>
          <p:nvPicPr>
            <p:cNvPr id="23" name="Picture 22">
              <a:extLst>
                <a:ext uri="{FF2B5EF4-FFF2-40B4-BE49-F238E27FC236}">
                  <a16:creationId xmlns:a16="http://schemas.microsoft.com/office/drawing/2014/main" id="{D25551F6-0525-3AD0-EEF1-E90495BB0C17}"/>
                </a:ext>
              </a:extLst>
            </p:cNvPr>
            <p:cNvPicPr>
              <a:picLocks noChangeAspect="1"/>
            </p:cNvPicPr>
            <p:nvPr/>
          </p:nvPicPr>
          <p:blipFill>
            <a:blip r:embed="rId5"/>
            <a:stretch>
              <a:fillRect/>
            </a:stretch>
          </p:blipFill>
          <p:spPr>
            <a:xfrm>
              <a:off x="6584812" y="4639970"/>
              <a:ext cx="3574645" cy="1882042"/>
            </a:xfrm>
            <a:prstGeom prst="rect">
              <a:avLst/>
            </a:prstGeom>
          </p:spPr>
        </p:pic>
        <p:sp>
          <p:nvSpPr>
            <p:cNvPr id="26" name="Oval 25">
              <a:extLst>
                <a:ext uri="{FF2B5EF4-FFF2-40B4-BE49-F238E27FC236}">
                  <a16:creationId xmlns:a16="http://schemas.microsoft.com/office/drawing/2014/main" id="{C9B1B41A-9700-9D76-6FFB-6E04FCE54C2F}"/>
                </a:ext>
              </a:extLst>
            </p:cNvPr>
            <p:cNvSpPr/>
            <p:nvPr/>
          </p:nvSpPr>
          <p:spPr>
            <a:xfrm>
              <a:off x="7582619" y="4736146"/>
              <a:ext cx="1897811" cy="698010"/>
            </a:xfrm>
            <a:prstGeom prst="ellipse">
              <a:avLst/>
            </a:prstGeom>
            <a:noFill/>
            <a:ln w="38100">
              <a:solidFill>
                <a:srgbClr val="6FAD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28" name="TextBox 27">
            <a:extLst>
              <a:ext uri="{FF2B5EF4-FFF2-40B4-BE49-F238E27FC236}">
                <a16:creationId xmlns:a16="http://schemas.microsoft.com/office/drawing/2014/main" id="{7828D6DF-BA2B-FBC4-FDBC-B14E46502316}"/>
              </a:ext>
            </a:extLst>
          </p:cNvPr>
          <p:cNvSpPr txBox="1"/>
          <p:nvPr/>
        </p:nvSpPr>
        <p:spPr>
          <a:xfrm>
            <a:off x="5365769" y="5384043"/>
            <a:ext cx="1273632" cy="584775"/>
          </a:xfrm>
          <a:prstGeom prst="rect">
            <a:avLst/>
          </a:prstGeom>
          <a:noFill/>
        </p:spPr>
        <p:txBody>
          <a:bodyPr wrap="square" rtlCol="0">
            <a:spAutoFit/>
          </a:bodyPr>
          <a:lstStyle/>
          <a:p>
            <a:pPr algn="ctr"/>
            <a:r>
              <a:rPr lang="en-GB" sz="800" dirty="0"/>
              <a:t>By selecting a time interval on the data chart, integral emission values are computed</a:t>
            </a:r>
            <a:endParaRPr lang="en-DE" sz="800" dirty="0"/>
          </a:p>
        </p:txBody>
      </p:sp>
      <p:cxnSp>
        <p:nvCxnSpPr>
          <p:cNvPr id="29" name="Straight Arrow Connector 28">
            <a:extLst>
              <a:ext uri="{FF2B5EF4-FFF2-40B4-BE49-F238E27FC236}">
                <a16:creationId xmlns:a16="http://schemas.microsoft.com/office/drawing/2014/main" id="{678B9248-7D44-19CC-1B17-436334862F5D}"/>
              </a:ext>
            </a:extLst>
          </p:cNvPr>
          <p:cNvCxnSpPr>
            <a:cxnSpLocks/>
          </p:cNvCxnSpPr>
          <p:nvPr/>
        </p:nvCxnSpPr>
        <p:spPr>
          <a:xfrm flipV="1">
            <a:off x="6551403" y="5384043"/>
            <a:ext cx="1197428" cy="2429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C4E2008B-2371-872E-79EF-D4520854B284}"/>
              </a:ext>
            </a:extLst>
          </p:cNvPr>
          <p:cNvSpPr txBox="1"/>
          <p:nvPr/>
        </p:nvSpPr>
        <p:spPr>
          <a:xfrm>
            <a:off x="5272533" y="3330554"/>
            <a:ext cx="1273632" cy="1200329"/>
          </a:xfrm>
          <a:prstGeom prst="rect">
            <a:avLst/>
          </a:prstGeom>
          <a:noFill/>
        </p:spPr>
        <p:txBody>
          <a:bodyPr wrap="square" rtlCol="0">
            <a:spAutoFit/>
          </a:bodyPr>
          <a:lstStyle/>
          <a:p>
            <a:pPr algn="ctr"/>
            <a:r>
              <a:rPr lang="en-GB" sz="800" dirty="0"/>
              <a:t>Emission values are calculated independently by the STAX measurement system and on the STAX server. Significant deviations between the results are indicated by vertical bars for quality control</a:t>
            </a:r>
            <a:endParaRPr lang="en-DE" sz="800" dirty="0"/>
          </a:p>
        </p:txBody>
      </p:sp>
      <p:cxnSp>
        <p:nvCxnSpPr>
          <p:cNvPr id="33" name="Straight Arrow Connector 32">
            <a:extLst>
              <a:ext uri="{FF2B5EF4-FFF2-40B4-BE49-F238E27FC236}">
                <a16:creationId xmlns:a16="http://schemas.microsoft.com/office/drawing/2014/main" id="{9837F7C0-C088-8A8E-8802-C8F57618720D}"/>
              </a:ext>
            </a:extLst>
          </p:cNvPr>
          <p:cNvCxnSpPr>
            <a:cxnSpLocks/>
          </p:cNvCxnSpPr>
          <p:nvPr/>
        </p:nvCxnSpPr>
        <p:spPr>
          <a:xfrm>
            <a:off x="6479516" y="3987993"/>
            <a:ext cx="919897" cy="3138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6" name="Picture 15" descr="A blue and white logo&#10;&#10;Description automatically generated with medium confidence">
            <a:extLst>
              <a:ext uri="{FF2B5EF4-FFF2-40B4-BE49-F238E27FC236}">
                <a16:creationId xmlns:a16="http://schemas.microsoft.com/office/drawing/2014/main" id="{3FFE81B5-25B8-46A3-253D-3C66D7C3AF87}"/>
              </a:ext>
            </a:extLst>
          </p:cNvPr>
          <p:cNvPicPr>
            <a:picLocks noChangeAspect="1"/>
          </p:cNvPicPr>
          <p:nvPr/>
        </p:nvPicPr>
        <p:blipFill>
          <a:blip r:embed="rId6"/>
          <a:stretch>
            <a:fillRect/>
          </a:stretch>
        </p:blipFill>
        <p:spPr>
          <a:xfrm>
            <a:off x="10705005" y="52310"/>
            <a:ext cx="1486995" cy="777465"/>
          </a:xfrm>
          <a:prstGeom prst="rect">
            <a:avLst/>
          </a:prstGeom>
        </p:spPr>
      </p:pic>
    </p:spTree>
    <p:extLst>
      <p:ext uri="{BB962C8B-B14F-4D97-AF65-F5344CB8AC3E}">
        <p14:creationId xmlns:p14="http://schemas.microsoft.com/office/powerpoint/2010/main" val="2377979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2000" dirty="0">
                <a:solidFill>
                  <a:schemeClr val="bg1"/>
                </a:solidFill>
                <a:latin typeface="Arial" panose="020B0604020202020204" pitchFamily="34" charset="0"/>
                <a:cs typeface="Arial" panose="020B0604020202020204" pitchFamily="34" charset="0"/>
              </a:rPr>
              <a:t>Data viewing – isotopic ratios chart</a:t>
            </a:r>
            <a:endParaRPr lang="en-AT" sz="2000" dirty="0">
              <a:solidFill>
                <a:schemeClr val="bg1"/>
              </a:solidFill>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9EED6A32-E9F5-68EA-1A82-B384270F05A8}"/>
              </a:ext>
            </a:extLst>
          </p:cNvPr>
          <p:cNvSpPr txBox="1">
            <a:spLocks/>
          </p:cNvSpPr>
          <p:nvPr/>
        </p:nvSpPr>
        <p:spPr>
          <a:xfrm>
            <a:off x="11117766" y="5464031"/>
            <a:ext cx="817757" cy="741356"/>
          </a:xfrm>
          <a:prstGeom prst="rect">
            <a:avLst/>
          </a:prstGeom>
        </p:spPr>
        <p:txBody>
          <a:bodyPr anchor="ctr" anchorCtr="0">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900" b="1" dirty="0">
                <a:solidFill>
                  <a:schemeClr val="bg1"/>
                </a:solidFill>
                <a:latin typeface="Arial" panose="020B0604020202020204" pitchFamily="34" charset="0"/>
                <a:cs typeface="Arial" panose="020B0604020202020204" pitchFamily="34" charset="0"/>
              </a:rPr>
              <a:t>Place your QR Code here after removing this text box!</a:t>
            </a:r>
            <a:endParaRPr lang="en-AT" sz="20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620C3FEC-AF81-EEC4-F7C2-4B2A92E24063}"/>
              </a:ext>
            </a:extLst>
          </p:cNvPr>
          <p:cNvSpPr txBox="1">
            <a:spLocks/>
          </p:cNvSpPr>
          <p:nvPr/>
        </p:nvSpPr>
        <p:spPr>
          <a:xfrm>
            <a:off x="10770878" y="6283209"/>
            <a:ext cx="1531435" cy="448574"/>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P3.6-658</a:t>
            </a:r>
            <a:endParaRPr lang="en-AT" sz="2400" b="1" dirty="0">
              <a:solidFill>
                <a:schemeClr val="bg1"/>
              </a:solidFill>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F545E3D1-7719-FDC8-E4B1-1AD42839E590}"/>
              </a:ext>
            </a:extLst>
          </p:cNvPr>
          <p:cNvPicPr>
            <a:picLocks noChangeAspect="1"/>
          </p:cNvPicPr>
          <p:nvPr/>
        </p:nvPicPr>
        <p:blipFill>
          <a:blip r:embed="rId2"/>
          <a:stretch>
            <a:fillRect/>
          </a:stretch>
        </p:blipFill>
        <p:spPr>
          <a:xfrm>
            <a:off x="914400" y="2754343"/>
            <a:ext cx="3762661" cy="3370887"/>
          </a:xfrm>
          <a:prstGeom prst="rect">
            <a:avLst/>
          </a:prstGeom>
        </p:spPr>
      </p:pic>
      <p:sp>
        <p:nvSpPr>
          <p:cNvPr id="12" name="Content Placeholder 2">
            <a:extLst>
              <a:ext uri="{FF2B5EF4-FFF2-40B4-BE49-F238E27FC236}">
                <a16:creationId xmlns:a16="http://schemas.microsoft.com/office/drawing/2014/main" id="{AD47B9FC-AEA8-DE5A-484C-A9CA7DCD68BF}"/>
              </a:ext>
            </a:extLst>
          </p:cNvPr>
          <p:cNvSpPr txBox="1">
            <a:spLocks/>
          </p:cNvSpPr>
          <p:nvPr/>
        </p:nvSpPr>
        <p:spPr>
          <a:xfrm>
            <a:off x="165050" y="1218800"/>
            <a:ext cx="10515600" cy="1895336"/>
          </a:xfrm>
          <a:prstGeom prst="rect">
            <a:avLst/>
          </a:prstGeom>
        </p:spPr>
        <p:txBody>
          <a:bodyP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de-DE" sz="1600" dirty="0" err="1"/>
              <a:t>Isotopic</a:t>
            </a:r>
            <a:r>
              <a:rPr lang="de-DE" sz="1600" dirty="0"/>
              <a:t> </a:t>
            </a:r>
            <a:r>
              <a:rPr lang="de-DE" sz="1600" dirty="0" err="1"/>
              <a:t>ratios</a:t>
            </a:r>
            <a:r>
              <a:rPr lang="de-DE" sz="1600" dirty="0"/>
              <a:t> </a:t>
            </a:r>
            <a:r>
              <a:rPr lang="de-DE" sz="1600" dirty="0" err="1"/>
              <a:t>charts</a:t>
            </a:r>
            <a:r>
              <a:rPr lang="de-DE" sz="1600" dirty="0"/>
              <a:t> </a:t>
            </a:r>
            <a:r>
              <a:rPr lang="de-DE" sz="1600" dirty="0" err="1"/>
              <a:t>can</a:t>
            </a:r>
            <a:r>
              <a:rPr lang="de-DE" sz="1600" dirty="0"/>
              <a:t> </a:t>
            </a:r>
            <a:r>
              <a:rPr lang="de-DE" sz="1600" dirty="0" err="1"/>
              <a:t>be</a:t>
            </a:r>
            <a:r>
              <a:rPr lang="de-DE" sz="1600" dirty="0"/>
              <a:t> </a:t>
            </a:r>
            <a:r>
              <a:rPr lang="de-DE" sz="1600" dirty="0" err="1"/>
              <a:t>viewed</a:t>
            </a:r>
            <a:r>
              <a:rPr lang="de-DE" sz="1600" dirty="0"/>
              <a:t> </a:t>
            </a:r>
            <a:r>
              <a:rPr lang="de-DE" sz="1600" dirty="0" err="1"/>
              <a:t>with</a:t>
            </a:r>
            <a:r>
              <a:rPr lang="de-DE" sz="1600" dirty="0"/>
              <a:t> </a:t>
            </a:r>
            <a:r>
              <a:rPr lang="de-DE" sz="1600" dirty="0" err="1"/>
              <a:t>any</a:t>
            </a:r>
            <a:r>
              <a:rPr lang="de-DE" sz="1600" dirty="0"/>
              <a:t> isotope </a:t>
            </a:r>
            <a:r>
              <a:rPr lang="de-DE" sz="1600" dirty="0" err="1"/>
              <a:t>combination</a:t>
            </a:r>
            <a:r>
              <a:rPr lang="de-DE" sz="1600" dirty="0"/>
              <a:t> </a:t>
            </a:r>
            <a:r>
              <a:rPr lang="de-DE" sz="1600" dirty="0" err="1"/>
              <a:t>selected</a:t>
            </a:r>
            <a:r>
              <a:rPr lang="de-DE" sz="1600" dirty="0"/>
              <a:t> </a:t>
            </a:r>
            <a:r>
              <a:rPr lang="de-DE" sz="1600" dirty="0" err="1"/>
              <a:t>by</a:t>
            </a:r>
            <a:r>
              <a:rPr lang="de-DE" sz="1600" dirty="0"/>
              <a:t> </a:t>
            </a:r>
            <a:r>
              <a:rPr lang="de-DE" sz="1600" dirty="0" err="1"/>
              <a:t>the</a:t>
            </a:r>
            <a:r>
              <a:rPr lang="de-DE" sz="1600" dirty="0"/>
              <a:t> </a:t>
            </a:r>
            <a:r>
              <a:rPr lang="de-DE" sz="1600" dirty="0" err="1"/>
              <a:t>user</a:t>
            </a:r>
            <a:endParaRPr lang="de-DE" sz="1600" dirty="0"/>
          </a:p>
          <a:p>
            <a:pPr marL="342900" indent="-342900" algn="l">
              <a:buFont typeface="Arial" panose="020B0604020202020204" pitchFamily="34" charset="0"/>
              <a:buChar char="•"/>
            </a:pPr>
            <a:r>
              <a:rPr lang="de-DE" sz="1600" dirty="0"/>
              <a:t>Color </a:t>
            </a:r>
            <a:r>
              <a:rPr lang="de-DE" sz="1600" dirty="0" err="1"/>
              <a:t>scheme</a:t>
            </a:r>
            <a:r>
              <a:rPr lang="de-DE" sz="1600" dirty="0"/>
              <a:t> </a:t>
            </a:r>
            <a:r>
              <a:rPr lang="de-DE" sz="1600" dirty="0" err="1"/>
              <a:t>can</a:t>
            </a:r>
            <a:r>
              <a:rPr lang="de-DE" sz="1600" dirty="0"/>
              <a:t> </a:t>
            </a:r>
            <a:r>
              <a:rPr lang="de-DE" sz="1600" dirty="0" err="1"/>
              <a:t>be</a:t>
            </a:r>
            <a:r>
              <a:rPr lang="de-DE" sz="1600" dirty="0"/>
              <a:t> </a:t>
            </a:r>
            <a:r>
              <a:rPr lang="de-DE" sz="1600" dirty="0" err="1"/>
              <a:t>selected</a:t>
            </a:r>
            <a:r>
              <a:rPr lang="de-DE" sz="1600" dirty="0"/>
              <a:t> </a:t>
            </a:r>
            <a:r>
              <a:rPr lang="de-DE" sz="1600" dirty="0" err="1"/>
              <a:t>to</a:t>
            </a:r>
            <a:r>
              <a:rPr lang="de-DE" sz="1600" dirty="0"/>
              <a:t> </a:t>
            </a:r>
            <a:r>
              <a:rPr lang="de-DE" sz="1600" dirty="0" err="1"/>
              <a:t>illustrate</a:t>
            </a:r>
            <a:r>
              <a:rPr lang="de-DE" sz="1600" dirty="0"/>
              <a:t> </a:t>
            </a:r>
            <a:r>
              <a:rPr lang="de-DE" sz="1600" dirty="0" err="1"/>
              <a:t>either</a:t>
            </a:r>
            <a:r>
              <a:rPr lang="de-DE" sz="1600" dirty="0"/>
              <a:t> temporal </a:t>
            </a:r>
            <a:r>
              <a:rPr lang="de-DE" sz="1600" dirty="0" err="1"/>
              <a:t>evolution</a:t>
            </a:r>
            <a:r>
              <a:rPr lang="de-DE" sz="1600" dirty="0"/>
              <a:t> </a:t>
            </a:r>
            <a:r>
              <a:rPr lang="de-DE" sz="1600" dirty="0" err="1"/>
              <a:t>of</a:t>
            </a:r>
            <a:r>
              <a:rPr lang="de-DE" sz="1600" dirty="0"/>
              <a:t> </a:t>
            </a:r>
            <a:r>
              <a:rPr lang="de-DE" sz="1600" dirty="0" err="1"/>
              <a:t>the</a:t>
            </a:r>
            <a:r>
              <a:rPr lang="de-DE" sz="1600" dirty="0"/>
              <a:t> </a:t>
            </a:r>
            <a:r>
              <a:rPr lang="de-DE" sz="1600" dirty="0" err="1"/>
              <a:t>ratio</a:t>
            </a:r>
            <a:r>
              <a:rPr lang="de-DE" sz="1600" dirty="0"/>
              <a:t> </a:t>
            </a:r>
            <a:r>
              <a:rPr lang="de-DE" sz="1600" dirty="0" err="1"/>
              <a:t>or</a:t>
            </a:r>
            <a:r>
              <a:rPr lang="de-DE" sz="1600" dirty="0"/>
              <a:t> </a:t>
            </a:r>
            <a:r>
              <a:rPr lang="de-DE" sz="1600" dirty="0" err="1"/>
              <a:t>to</a:t>
            </a:r>
            <a:r>
              <a:rPr lang="de-DE" sz="1600" dirty="0"/>
              <a:t> </a:t>
            </a:r>
            <a:r>
              <a:rPr lang="de-DE" sz="1600" dirty="0" err="1"/>
              <a:t>indicate</a:t>
            </a:r>
            <a:r>
              <a:rPr lang="de-DE" sz="1600" dirty="0"/>
              <a:t> </a:t>
            </a:r>
            <a:r>
              <a:rPr lang="de-DE" sz="1600" dirty="0" err="1"/>
              <a:t>the</a:t>
            </a:r>
            <a:r>
              <a:rPr lang="de-DE" sz="1600" dirty="0"/>
              <a:t> release </a:t>
            </a:r>
            <a:r>
              <a:rPr lang="de-DE" sz="1600" dirty="0" err="1"/>
              <a:t>value</a:t>
            </a:r>
            <a:r>
              <a:rPr lang="de-DE" sz="1600" dirty="0"/>
              <a:t> </a:t>
            </a:r>
            <a:r>
              <a:rPr lang="de-DE" sz="1600" dirty="0" err="1"/>
              <a:t>for</a:t>
            </a:r>
            <a:r>
              <a:rPr lang="de-DE" sz="1600" dirty="0"/>
              <a:t> a </a:t>
            </a:r>
            <a:r>
              <a:rPr lang="de-DE" sz="1600" dirty="0" err="1"/>
              <a:t>selected</a:t>
            </a:r>
            <a:r>
              <a:rPr lang="de-DE" sz="1600" dirty="0"/>
              <a:t> isotope</a:t>
            </a:r>
          </a:p>
          <a:p>
            <a:endParaRPr lang="de-DE" sz="1600" dirty="0"/>
          </a:p>
          <a:p>
            <a:endParaRPr lang="de-DE" sz="1600" dirty="0"/>
          </a:p>
        </p:txBody>
      </p:sp>
      <p:pic>
        <p:nvPicPr>
          <p:cNvPr id="16" name="Picture 15">
            <a:extLst>
              <a:ext uri="{FF2B5EF4-FFF2-40B4-BE49-F238E27FC236}">
                <a16:creationId xmlns:a16="http://schemas.microsoft.com/office/drawing/2014/main" id="{BF56FF5D-E5FD-583D-19BB-242C39FD329D}"/>
              </a:ext>
            </a:extLst>
          </p:cNvPr>
          <p:cNvPicPr>
            <a:picLocks noChangeAspect="1"/>
          </p:cNvPicPr>
          <p:nvPr/>
        </p:nvPicPr>
        <p:blipFill>
          <a:blip r:embed="rId3"/>
          <a:stretch>
            <a:fillRect/>
          </a:stretch>
        </p:blipFill>
        <p:spPr>
          <a:xfrm>
            <a:off x="5250611" y="2754343"/>
            <a:ext cx="4234380" cy="3347784"/>
          </a:xfrm>
          <a:prstGeom prst="rect">
            <a:avLst/>
          </a:prstGeom>
        </p:spPr>
      </p:pic>
      <p:sp>
        <p:nvSpPr>
          <p:cNvPr id="17" name="TextBox 16">
            <a:extLst>
              <a:ext uri="{FF2B5EF4-FFF2-40B4-BE49-F238E27FC236}">
                <a16:creationId xmlns:a16="http://schemas.microsoft.com/office/drawing/2014/main" id="{46407A6F-9425-D97A-E296-BAD36A12A6BD}"/>
              </a:ext>
            </a:extLst>
          </p:cNvPr>
          <p:cNvSpPr txBox="1"/>
          <p:nvPr/>
        </p:nvSpPr>
        <p:spPr>
          <a:xfrm>
            <a:off x="915608" y="2385011"/>
            <a:ext cx="2782428" cy="369332"/>
          </a:xfrm>
          <a:prstGeom prst="rect">
            <a:avLst/>
          </a:prstGeom>
          <a:noFill/>
        </p:spPr>
        <p:txBody>
          <a:bodyPr wrap="none" rtlCol="0">
            <a:spAutoFit/>
          </a:bodyPr>
          <a:lstStyle/>
          <a:p>
            <a:r>
              <a:rPr lang="en-GB" dirty="0"/>
              <a:t>Display by evolution in time</a:t>
            </a:r>
            <a:endParaRPr lang="en-DE" dirty="0"/>
          </a:p>
        </p:txBody>
      </p:sp>
      <p:sp>
        <p:nvSpPr>
          <p:cNvPr id="18" name="TextBox 17">
            <a:extLst>
              <a:ext uri="{FF2B5EF4-FFF2-40B4-BE49-F238E27FC236}">
                <a16:creationId xmlns:a16="http://schemas.microsoft.com/office/drawing/2014/main" id="{47F9134F-8EC9-DAEC-CF15-A15B2A3F973E}"/>
              </a:ext>
            </a:extLst>
          </p:cNvPr>
          <p:cNvSpPr txBox="1"/>
          <p:nvPr/>
        </p:nvSpPr>
        <p:spPr>
          <a:xfrm>
            <a:off x="5385940" y="2409896"/>
            <a:ext cx="2850396" cy="369332"/>
          </a:xfrm>
          <a:prstGeom prst="rect">
            <a:avLst/>
          </a:prstGeom>
          <a:noFill/>
        </p:spPr>
        <p:txBody>
          <a:bodyPr wrap="none" rtlCol="0">
            <a:spAutoFit/>
          </a:bodyPr>
          <a:lstStyle/>
          <a:p>
            <a:r>
              <a:rPr lang="en-GB" dirty="0"/>
              <a:t>Display by emission strength</a:t>
            </a:r>
            <a:endParaRPr lang="en-DE" dirty="0"/>
          </a:p>
        </p:txBody>
      </p:sp>
      <p:pic>
        <p:nvPicPr>
          <p:cNvPr id="6" name="Picture 5" descr="A blue and white logo&#10;&#10;Description automatically generated with medium confidence">
            <a:extLst>
              <a:ext uri="{FF2B5EF4-FFF2-40B4-BE49-F238E27FC236}">
                <a16:creationId xmlns:a16="http://schemas.microsoft.com/office/drawing/2014/main" id="{6A1ACBE6-738C-2E92-0CBC-FC3B06AAF8CA}"/>
              </a:ext>
            </a:extLst>
          </p:cNvPr>
          <p:cNvPicPr>
            <a:picLocks noChangeAspect="1"/>
          </p:cNvPicPr>
          <p:nvPr/>
        </p:nvPicPr>
        <p:blipFill>
          <a:blip r:embed="rId4"/>
          <a:stretch>
            <a:fillRect/>
          </a:stretch>
        </p:blipFill>
        <p:spPr>
          <a:xfrm>
            <a:off x="10705005" y="52310"/>
            <a:ext cx="1486995" cy="777465"/>
          </a:xfrm>
          <a:prstGeom prst="rect">
            <a:avLst/>
          </a:prstGeom>
        </p:spPr>
      </p:pic>
    </p:spTree>
    <p:extLst>
      <p:ext uri="{BB962C8B-B14F-4D97-AF65-F5344CB8AC3E}">
        <p14:creationId xmlns:p14="http://schemas.microsoft.com/office/powerpoint/2010/main" val="15835850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2000" dirty="0">
                <a:solidFill>
                  <a:schemeClr val="bg1"/>
                </a:solidFill>
                <a:latin typeface="Arial" panose="020B0604020202020204" pitchFamily="34" charset="0"/>
                <a:cs typeface="Arial" panose="020B0604020202020204" pitchFamily="34" charset="0"/>
              </a:rPr>
              <a:t>Data viewing – Facilities operational status</a:t>
            </a:r>
            <a:endParaRPr lang="en-AT" sz="2000" dirty="0">
              <a:solidFill>
                <a:schemeClr val="bg1"/>
              </a:solidFill>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9EED6A32-E9F5-68EA-1A82-B384270F05A8}"/>
              </a:ext>
            </a:extLst>
          </p:cNvPr>
          <p:cNvSpPr txBox="1">
            <a:spLocks/>
          </p:cNvSpPr>
          <p:nvPr/>
        </p:nvSpPr>
        <p:spPr>
          <a:xfrm>
            <a:off x="11117766" y="5464031"/>
            <a:ext cx="817757" cy="741356"/>
          </a:xfrm>
          <a:prstGeom prst="rect">
            <a:avLst/>
          </a:prstGeom>
        </p:spPr>
        <p:txBody>
          <a:bodyPr anchor="ctr" anchorCtr="0">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900" b="1" dirty="0">
                <a:solidFill>
                  <a:schemeClr val="bg1"/>
                </a:solidFill>
                <a:latin typeface="Arial" panose="020B0604020202020204" pitchFamily="34" charset="0"/>
                <a:cs typeface="Arial" panose="020B0604020202020204" pitchFamily="34" charset="0"/>
              </a:rPr>
              <a:t>Place your QR Code here after removing this text box!</a:t>
            </a:r>
            <a:endParaRPr lang="en-AT" sz="20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620C3FEC-AF81-EEC4-F7C2-4B2A92E24063}"/>
              </a:ext>
            </a:extLst>
          </p:cNvPr>
          <p:cNvSpPr txBox="1">
            <a:spLocks/>
          </p:cNvSpPr>
          <p:nvPr/>
        </p:nvSpPr>
        <p:spPr>
          <a:xfrm>
            <a:off x="10770878" y="6283209"/>
            <a:ext cx="1531435" cy="448574"/>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P3.6-658</a:t>
            </a:r>
            <a:endParaRPr lang="en-AT" sz="2400" b="1" dirty="0">
              <a:solidFill>
                <a:schemeClr val="bg1"/>
              </a:solidFill>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B2813975-5543-8242-C84F-672E118D7E81}"/>
              </a:ext>
            </a:extLst>
          </p:cNvPr>
          <p:cNvPicPr>
            <a:picLocks noChangeAspect="1"/>
          </p:cNvPicPr>
          <p:nvPr/>
        </p:nvPicPr>
        <p:blipFill>
          <a:blip r:embed="rId2"/>
          <a:stretch>
            <a:fillRect/>
          </a:stretch>
        </p:blipFill>
        <p:spPr>
          <a:xfrm>
            <a:off x="580869" y="2820505"/>
            <a:ext cx="4428863" cy="2409302"/>
          </a:xfrm>
          <a:prstGeom prst="rect">
            <a:avLst/>
          </a:prstGeom>
        </p:spPr>
      </p:pic>
      <p:pic>
        <p:nvPicPr>
          <p:cNvPr id="10" name="Picture 9">
            <a:extLst>
              <a:ext uri="{FF2B5EF4-FFF2-40B4-BE49-F238E27FC236}">
                <a16:creationId xmlns:a16="http://schemas.microsoft.com/office/drawing/2014/main" id="{32C57AE1-CF2C-6BF4-4996-BB0EC62BFDDB}"/>
              </a:ext>
            </a:extLst>
          </p:cNvPr>
          <p:cNvPicPr>
            <a:picLocks noChangeAspect="1"/>
          </p:cNvPicPr>
          <p:nvPr/>
        </p:nvPicPr>
        <p:blipFill>
          <a:blip r:embed="rId3"/>
          <a:stretch>
            <a:fillRect/>
          </a:stretch>
        </p:blipFill>
        <p:spPr>
          <a:xfrm>
            <a:off x="5533897" y="2820505"/>
            <a:ext cx="4573571" cy="2320838"/>
          </a:xfrm>
          <a:prstGeom prst="rect">
            <a:avLst/>
          </a:prstGeom>
        </p:spPr>
      </p:pic>
      <p:sp>
        <p:nvSpPr>
          <p:cNvPr id="11" name="Content Placeholder 2">
            <a:extLst>
              <a:ext uri="{FF2B5EF4-FFF2-40B4-BE49-F238E27FC236}">
                <a16:creationId xmlns:a16="http://schemas.microsoft.com/office/drawing/2014/main" id="{A4BE48E5-A342-E48E-8FC3-BED9B60F02FB}"/>
              </a:ext>
            </a:extLst>
          </p:cNvPr>
          <p:cNvSpPr txBox="1">
            <a:spLocks/>
          </p:cNvSpPr>
          <p:nvPr/>
        </p:nvSpPr>
        <p:spPr>
          <a:xfrm>
            <a:off x="580869" y="2085588"/>
            <a:ext cx="4428863" cy="559293"/>
          </a:xfrm>
          <a:prstGeom prst="rect">
            <a:avLst/>
          </a:prstGeom>
        </p:spPr>
        <p:txBody>
          <a:bodyP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de-DE" sz="1600" dirty="0"/>
              <a:t>A </a:t>
            </a:r>
            <a:r>
              <a:rPr lang="de-DE" sz="1600" dirty="0" err="1"/>
              <a:t>dashboard</a:t>
            </a:r>
            <a:r>
              <a:rPr lang="de-DE" sz="1600" dirty="0"/>
              <a:t> </a:t>
            </a:r>
            <a:r>
              <a:rPr lang="de-DE" sz="1600" dirty="0" err="1"/>
              <a:t>view</a:t>
            </a:r>
            <a:r>
              <a:rPr lang="de-DE" sz="1600" dirty="0"/>
              <a:t> </a:t>
            </a:r>
            <a:r>
              <a:rPr lang="de-DE" sz="1600" dirty="0" err="1"/>
              <a:t>provides</a:t>
            </a:r>
            <a:r>
              <a:rPr lang="de-DE" sz="1600" dirty="0"/>
              <a:t> an </a:t>
            </a:r>
            <a:r>
              <a:rPr lang="de-DE" sz="1600" dirty="0" err="1"/>
              <a:t>overview</a:t>
            </a:r>
            <a:r>
              <a:rPr lang="de-DE" sz="1600" dirty="0"/>
              <a:t> </a:t>
            </a:r>
            <a:r>
              <a:rPr lang="de-DE" sz="1600" dirty="0" err="1"/>
              <a:t>of</a:t>
            </a:r>
            <a:r>
              <a:rPr lang="de-DE" sz="1600" dirty="0"/>
              <a:t> </a:t>
            </a:r>
            <a:r>
              <a:rPr lang="de-DE" sz="1600" dirty="0" err="1"/>
              <a:t>the</a:t>
            </a:r>
            <a:r>
              <a:rPr lang="de-DE" sz="1600" dirty="0"/>
              <a:t> operational </a:t>
            </a:r>
            <a:r>
              <a:rPr lang="de-DE" sz="1600" dirty="0" err="1"/>
              <a:t>status</a:t>
            </a:r>
            <a:r>
              <a:rPr lang="de-DE" sz="1600" dirty="0"/>
              <a:t> (</a:t>
            </a:r>
            <a:r>
              <a:rPr lang="de-DE" sz="1600" dirty="0" err="1"/>
              <a:t>data</a:t>
            </a:r>
            <a:r>
              <a:rPr lang="de-DE" sz="1600" dirty="0"/>
              <a:t> </a:t>
            </a:r>
            <a:r>
              <a:rPr lang="de-DE" sz="1600" dirty="0" err="1"/>
              <a:t>availability</a:t>
            </a:r>
            <a:r>
              <a:rPr lang="de-DE" sz="1600" dirty="0"/>
              <a:t>) </a:t>
            </a:r>
            <a:r>
              <a:rPr lang="de-DE" sz="1600" dirty="0" err="1"/>
              <a:t>for</a:t>
            </a:r>
            <a:r>
              <a:rPr lang="de-DE" sz="1600" dirty="0"/>
              <a:t> all </a:t>
            </a:r>
            <a:r>
              <a:rPr lang="de-DE" sz="1600" dirty="0" err="1"/>
              <a:t>facilities</a:t>
            </a:r>
            <a:r>
              <a:rPr lang="de-DE" sz="1600" dirty="0"/>
              <a:t> </a:t>
            </a:r>
          </a:p>
        </p:txBody>
      </p:sp>
      <p:sp>
        <p:nvSpPr>
          <p:cNvPr id="12" name="Content Placeholder 2">
            <a:extLst>
              <a:ext uri="{FF2B5EF4-FFF2-40B4-BE49-F238E27FC236}">
                <a16:creationId xmlns:a16="http://schemas.microsoft.com/office/drawing/2014/main" id="{FD5B9554-CC5B-C9BB-ECA4-195361C6A23F}"/>
              </a:ext>
            </a:extLst>
          </p:cNvPr>
          <p:cNvSpPr txBox="1">
            <a:spLocks/>
          </p:cNvSpPr>
          <p:nvPr/>
        </p:nvSpPr>
        <p:spPr>
          <a:xfrm>
            <a:off x="5606250" y="2085587"/>
            <a:ext cx="4428863" cy="559293"/>
          </a:xfrm>
          <a:prstGeom prst="rect">
            <a:avLst/>
          </a:prstGeom>
        </p:spPr>
        <p:txBody>
          <a:bodyP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de-DE" sz="1600" dirty="0" err="1"/>
              <a:t>Detailed</a:t>
            </a:r>
            <a:r>
              <a:rPr lang="de-DE" sz="1600" dirty="0"/>
              <a:t> </a:t>
            </a:r>
            <a:r>
              <a:rPr lang="de-DE" sz="1600" dirty="0" err="1"/>
              <a:t>SoH</a:t>
            </a:r>
            <a:r>
              <a:rPr lang="de-DE" sz="1600" dirty="0"/>
              <a:t> </a:t>
            </a:r>
            <a:r>
              <a:rPr lang="de-DE" sz="1600" dirty="0" err="1"/>
              <a:t>data</a:t>
            </a:r>
            <a:r>
              <a:rPr lang="de-DE" sz="1600" dirty="0"/>
              <a:t> </a:t>
            </a:r>
            <a:r>
              <a:rPr lang="de-DE" sz="1600" dirty="0" err="1"/>
              <a:t>can</a:t>
            </a:r>
            <a:r>
              <a:rPr lang="de-DE" sz="1600" dirty="0"/>
              <a:t> </a:t>
            </a:r>
            <a:r>
              <a:rPr lang="de-DE" sz="1600" dirty="0" err="1"/>
              <a:t>be</a:t>
            </a:r>
            <a:r>
              <a:rPr lang="de-DE" sz="1600" dirty="0"/>
              <a:t> </a:t>
            </a:r>
            <a:r>
              <a:rPr lang="de-DE" sz="1600" dirty="0" err="1"/>
              <a:t>viewed</a:t>
            </a:r>
            <a:r>
              <a:rPr lang="de-DE" sz="1600" dirty="0"/>
              <a:t> </a:t>
            </a:r>
            <a:r>
              <a:rPr lang="de-DE" sz="1600" dirty="0" err="1"/>
              <a:t>to</a:t>
            </a:r>
            <a:r>
              <a:rPr lang="de-DE" sz="1600" dirty="0"/>
              <a:t> </a:t>
            </a:r>
            <a:r>
              <a:rPr lang="de-DE" sz="1600" dirty="0" err="1"/>
              <a:t>diagnose</a:t>
            </a:r>
            <a:r>
              <a:rPr lang="de-DE" sz="1600" dirty="0"/>
              <a:t> </a:t>
            </a:r>
            <a:r>
              <a:rPr lang="de-DE" sz="1600" dirty="0" err="1"/>
              <a:t>issues</a:t>
            </a:r>
            <a:r>
              <a:rPr lang="de-DE" sz="1600" dirty="0"/>
              <a:t> at </a:t>
            </a:r>
            <a:r>
              <a:rPr lang="de-DE" sz="1600" dirty="0" err="1"/>
              <a:t>facilities</a:t>
            </a:r>
            <a:r>
              <a:rPr lang="de-DE" sz="1600" dirty="0"/>
              <a:t> and </a:t>
            </a:r>
            <a:r>
              <a:rPr lang="de-DE" sz="1600" dirty="0" err="1"/>
              <a:t>for</a:t>
            </a:r>
            <a:r>
              <a:rPr lang="de-DE" sz="1600" dirty="0"/>
              <a:t> </a:t>
            </a:r>
            <a:r>
              <a:rPr lang="de-DE" sz="1600" dirty="0" err="1"/>
              <a:t>data</a:t>
            </a:r>
            <a:r>
              <a:rPr lang="de-DE" sz="1600" dirty="0"/>
              <a:t> </a:t>
            </a:r>
            <a:r>
              <a:rPr lang="de-DE" sz="1600" dirty="0" err="1"/>
              <a:t>quality</a:t>
            </a:r>
            <a:r>
              <a:rPr lang="de-DE" sz="1600" dirty="0"/>
              <a:t> </a:t>
            </a:r>
            <a:r>
              <a:rPr lang="de-DE" sz="1600" dirty="0" err="1"/>
              <a:t>control</a:t>
            </a:r>
            <a:endParaRPr lang="de-DE" sz="1600" dirty="0"/>
          </a:p>
        </p:txBody>
      </p:sp>
      <p:pic>
        <p:nvPicPr>
          <p:cNvPr id="3" name="Picture 2" descr="A blue and white logo&#10;&#10;Description automatically generated with medium confidence">
            <a:extLst>
              <a:ext uri="{FF2B5EF4-FFF2-40B4-BE49-F238E27FC236}">
                <a16:creationId xmlns:a16="http://schemas.microsoft.com/office/drawing/2014/main" id="{943CCEC4-29F6-F4B7-8E60-D1FD87EA7C09}"/>
              </a:ext>
            </a:extLst>
          </p:cNvPr>
          <p:cNvPicPr>
            <a:picLocks noChangeAspect="1"/>
          </p:cNvPicPr>
          <p:nvPr/>
        </p:nvPicPr>
        <p:blipFill>
          <a:blip r:embed="rId4"/>
          <a:stretch>
            <a:fillRect/>
          </a:stretch>
        </p:blipFill>
        <p:spPr>
          <a:xfrm>
            <a:off x="10705005" y="52310"/>
            <a:ext cx="1486995" cy="777465"/>
          </a:xfrm>
          <a:prstGeom prst="rect">
            <a:avLst/>
          </a:prstGeom>
        </p:spPr>
      </p:pic>
    </p:spTree>
    <p:extLst>
      <p:ext uri="{BB962C8B-B14F-4D97-AF65-F5344CB8AC3E}">
        <p14:creationId xmlns:p14="http://schemas.microsoft.com/office/powerpoint/2010/main" val="34443464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4CDFAAA-3B57-5824-3F5E-C6F00D38ACC0}"/>
              </a:ext>
            </a:extLst>
          </p:cNvPr>
          <p:cNvSpPr/>
          <p:nvPr/>
        </p:nvSpPr>
        <p:spPr>
          <a:xfrm>
            <a:off x="5564037" y="3429000"/>
            <a:ext cx="4803765" cy="32659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2" name="Rectangle 11">
            <a:extLst>
              <a:ext uri="{FF2B5EF4-FFF2-40B4-BE49-F238E27FC236}">
                <a16:creationId xmlns:a16="http://schemas.microsoft.com/office/drawing/2014/main" id="{39DB9829-D2D7-8E40-133C-6818C93C6095}"/>
              </a:ext>
            </a:extLst>
          </p:cNvPr>
          <p:cNvSpPr/>
          <p:nvPr/>
        </p:nvSpPr>
        <p:spPr>
          <a:xfrm>
            <a:off x="449721" y="3429000"/>
            <a:ext cx="4803765" cy="32659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2000" dirty="0">
                <a:solidFill>
                  <a:schemeClr val="bg1"/>
                </a:solidFill>
                <a:latin typeface="Arial" panose="020B0604020202020204" pitchFamily="34" charset="0"/>
                <a:cs typeface="Arial" panose="020B0604020202020204" pitchFamily="34" charset="0"/>
              </a:rPr>
              <a:t>IMS Station concentration simulations</a:t>
            </a:r>
            <a:endParaRPr lang="en-AT" sz="2000" dirty="0">
              <a:solidFill>
                <a:schemeClr val="bg1"/>
              </a:solidFill>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9EED6A32-E9F5-68EA-1A82-B384270F05A8}"/>
              </a:ext>
            </a:extLst>
          </p:cNvPr>
          <p:cNvSpPr txBox="1">
            <a:spLocks/>
          </p:cNvSpPr>
          <p:nvPr/>
        </p:nvSpPr>
        <p:spPr>
          <a:xfrm>
            <a:off x="11117766" y="5464031"/>
            <a:ext cx="817757" cy="741356"/>
          </a:xfrm>
          <a:prstGeom prst="rect">
            <a:avLst/>
          </a:prstGeom>
        </p:spPr>
        <p:txBody>
          <a:bodyPr anchor="ctr" anchorCtr="0">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900" b="1" dirty="0">
                <a:solidFill>
                  <a:schemeClr val="bg1"/>
                </a:solidFill>
                <a:latin typeface="Arial" panose="020B0604020202020204" pitchFamily="34" charset="0"/>
                <a:cs typeface="Arial" panose="020B0604020202020204" pitchFamily="34" charset="0"/>
              </a:rPr>
              <a:t>Place your QR Code here after removing this text box!</a:t>
            </a:r>
            <a:endParaRPr lang="en-AT" sz="20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620C3FEC-AF81-EEC4-F7C2-4B2A92E24063}"/>
              </a:ext>
            </a:extLst>
          </p:cNvPr>
          <p:cNvSpPr txBox="1">
            <a:spLocks/>
          </p:cNvSpPr>
          <p:nvPr/>
        </p:nvSpPr>
        <p:spPr>
          <a:xfrm>
            <a:off x="10770878" y="6283209"/>
            <a:ext cx="1531435" cy="448574"/>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P3.6-658</a:t>
            </a:r>
            <a:endParaRPr lang="en-AT" sz="2400" b="1" dirty="0">
              <a:solidFill>
                <a:schemeClr val="bg1"/>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14CC1757-7D5F-A432-A6DB-92967B31711D}"/>
              </a:ext>
            </a:extLst>
          </p:cNvPr>
          <p:cNvPicPr>
            <a:picLocks noChangeAspect="1"/>
          </p:cNvPicPr>
          <p:nvPr/>
        </p:nvPicPr>
        <p:blipFill>
          <a:blip r:embed="rId2"/>
          <a:stretch>
            <a:fillRect/>
          </a:stretch>
        </p:blipFill>
        <p:spPr>
          <a:xfrm>
            <a:off x="569344" y="4075332"/>
            <a:ext cx="4433976" cy="2494112"/>
          </a:xfrm>
          <a:prstGeom prst="rect">
            <a:avLst/>
          </a:prstGeom>
        </p:spPr>
      </p:pic>
      <p:sp>
        <p:nvSpPr>
          <p:cNvPr id="7" name="Content Placeholder 2">
            <a:extLst>
              <a:ext uri="{FF2B5EF4-FFF2-40B4-BE49-F238E27FC236}">
                <a16:creationId xmlns:a16="http://schemas.microsoft.com/office/drawing/2014/main" id="{05D3ABD8-F492-A542-3D94-D80738840829}"/>
              </a:ext>
            </a:extLst>
          </p:cNvPr>
          <p:cNvSpPr txBox="1">
            <a:spLocks/>
          </p:cNvSpPr>
          <p:nvPr/>
        </p:nvSpPr>
        <p:spPr>
          <a:xfrm>
            <a:off x="328952" y="1356822"/>
            <a:ext cx="10515600" cy="1895336"/>
          </a:xfrm>
          <a:prstGeom prst="rect">
            <a:avLst/>
          </a:prstGeom>
        </p:spPr>
        <p:txBody>
          <a:bodyPr>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de-DE" sz="1600" dirty="0"/>
              <a:t>The </a:t>
            </a:r>
            <a:r>
              <a:rPr lang="de-DE" sz="1600" dirty="0" err="1"/>
              <a:t>impact</a:t>
            </a:r>
            <a:r>
              <a:rPr lang="de-DE" sz="1600" dirty="0"/>
              <a:t> </a:t>
            </a:r>
            <a:r>
              <a:rPr lang="de-DE" sz="1600" dirty="0" err="1"/>
              <a:t>of</a:t>
            </a:r>
            <a:r>
              <a:rPr lang="de-DE" sz="1600" dirty="0"/>
              <a:t> </a:t>
            </a:r>
            <a:r>
              <a:rPr lang="de-DE" sz="1600" dirty="0" err="1"/>
              <a:t>emission</a:t>
            </a:r>
            <a:r>
              <a:rPr lang="de-DE" sz="1600" dirty="0"/>
              <a:t> </a:t>
            </a:r>
            <a:r>
              <a:rPr lang="de-DE" sz="1600" dirty="0" err="1"/>
              <a:t>values</a:t>
            </a:r>
            <a:r>
              <a:rPr lang="de-DE" sz="1600" dirty="0"/>
              <a:t> on </a:t>
            </a:r>
            <a:r>
              <a:rPr lang="de-DE" sz="1600" dirty="0" err="1"/>
              <a:t>each</a:t>
            </a:r>
            <a:r>
              <a:rPr lang="de-DE" sz="1600" dirty="0"/>
              <a:t> IMS </a:t>
            </a:r>
            <a:r>
              <a:rPr lang="de-DE" sz="1600" dirty="0" err="1"/>
              <a:t>site</a:t>
            </a:r>
            <a:r>
              <a:rPr lang="de-DE" sz="1600" dirty="0"/>
              <a:t> </a:t>
            </a:r>
            <a:r>
              <a:rPr lang="de-DE" sz="1600" dirty="0" err="1"/>
              <a:t>is</a:t>
            </a:r>
            <a:r>
              <a:rPr lang="de-DE" sz="1600" dirty="0"/>
              <a:t> </a:t>
            </a:r>
            <a:r>
              <a:rPr lang="de-DE" sz="1600" dirty="0" err="1"/>
              <a:t>calculated</a:t>
            </a:r>
            <a:r>
              <a:rPr lang="de-DE" sz="1600" dirty="0"/>
              <a:t> </a:t>
            </a:r>
            <a:r>
              <a:rPr lang="de-DE" sz="1600" dirty="0" err="1"/>
              <a:t>based</a:t>
            </a:r>
            <a:r>
              <a:rPr lang="de-DE" sz="1600" dirty="0"/>
              <a:t> on </a:t>
            </a:r>
            <a:r>
              <a:rPr lang="de-DE" sz="1600" dirty="0" err="1"/>
              <a:t>atmospheric</a:t>
            </a:r>
            <a:r>
              <a:rPr lang="de-DE" sz="1600" dirty="0"/>
              <a:t> </a:t>
            </a:r>
            <a:r>
              <a:rPr lang="de-DE" sz="1600" dirty="0" err="1"/>
              <a:t>transport</a:t>
            </a:r>
            <a:r>
              <a:rPr lang="de-DE" sz="1600" dirty="0"/>
              <a:t> </a:t>
            </a:r>
            <a:r>
              <a:rPr lang="de-DE" sz="1600" dirty="0" err="1"/>
              <a:t>model</a:t>
            </a:r>
            <a:r>
              <a:rPr lang="de-DE" sz="1600" dirty="0"/>
              <a:t> (ATM) </a:t>
            </a:r>
            <a:r>
              <a:rPr lang="de-DE" sz="1600" dirty="0" err="1"/>
              <a:t>data</a:t>
            </a:r>
            <a:r>
              <a:rPr lang="de-DE" sz="1600" dirty="0"/>
              <a:t>, </a:t>
            </a:r>
            <a:r>
              <a:rPr lang="de-DE" sz="1600" dirty="0" err="1"/>
              <a:t>either</a:t>
            </a:r>
            <a:r>
              <a:rPr lang="de-DE" sz="1600" dirty="0"/>
              <a:t> in </a:t>
            </a:r>
            <a:r>
              <a:rPr lang="de-DE" sz="1600" dirty="0" err="1"/>
              <a:t>forward</a:t>
            </a:r>
            <a:r>
              <a:rPr lang="de-DE" sz="1600" dirty="0"/>
              <a:t> </a:t>
            </a:r>
            <a:r>
              <a:rPr lang="de-DE" sz="1600" dirty="0" err="1"/>
              <a:t>or</a:t>
            </a:r>
            <a:r>
              <a:rPr lang="de-DE" sz="1600" dirty="0"/>
              <a:t> </a:t>
            </a:r>
            <a:r>
              <a:rPr lang="de-DE" sz="1600" dirty="0" err="1"/>
              <a:t>backward</a:t>
            </a:r>
            <a:r>
              <a:rPr lang="de-DE" sz="1600" dirty="0"/>
              <a:t> </a:t>
            </a:r>
            <a:r>
              <a:rPr lang="de-DE" sz="1600" dirty="0" err="1"/>
              <a:t>transport</a:t>
            </a:r>
            <a:r>
              <a:rPr lang="de-DE" sz="1600" dirty="0"/>
              <a:t> </a:t>
            </a:r>
            <a:r>
              <a:rPr lang="de-DE" sz="1600" dirty="0" err="1"/>
              <a:t>mode</a:t>
            </a:r>
            <a:endParaRPr lang="de-DE" sz="1600" dirty="0"/>
          </a:p>
          <a:p>
            <a:pPr marL="342900" indent="-342900" algn="l">
              <a:buFont typeface="Arial" panose="020B0604020202020204" pitchFamily="34" charset="0"/>
              <a:buChar char="•"/>
            </a:pPr>
            <a:r>
              <a:rPr lang="de-DE" sz="1600" dirty="0"/>
              <a:t>Forward </a:t>
            </a:r>
            <a:r>
              <a:rPr lang="de-DE" sz="1600" dirty="0" err="1"/>
              <a:t>modelling</a:t>
            </a:r>
            <a:r>
              <a:rPr lang="de-DE" sz="1600" dirty="0"/>
              <a:t> </a:t>
            </a:r>
            <a:r>
              <a:rPr lang="de-DE" sz="1600" dirty="0" err="1"/>
              <a:t>is</a:t>
            </a:r>
            <a:r>
              <a:rPr lang="de-DE" sz="1600" dirty="0"/>
              <a:t> </a:t>
            </a:r>
            <a:r>
              <a:rPr lang="de-DE" sz="1600" dirty="0" err="1"/>
              <a:t>based</a:t>
            </a:r>
            <a:r>
              <a:rPr lang="de-DE" sz="1600" dirty="0"/>
              <a:t> on </a:t>
            </a:r>
            <a:r>
              <a:rPr lang="de-DE" sz="1600" dirty="0" err="1"/>
              <a:t>hysplit</a:t>
            </a:r>
            <a:r>
              <a:rPr lang="de-DE" sz="1600" dirty="0"/>
              <a:t> </a:t>
            </a:r>
            <a:r>
              <a:rPr lang="de-DE" sz="1600" dirty="0" err="1"/>
              <a:t>calculations</a:t>
            </a:r>
            <a:endParaRPr lang="de-DE" sz="1600" dirty="0"/>
          </a:p>
          <a:p>
            <a:pPr marL="342900" indent="-342900" algn="l">
              <a:buFont typeface="Arial" panose="020B0604020202020204" pitchFamily="34" charset="0"/>
              <a:buChar char="•"/>
            </a:pPr>
            <a:r>
              <a:rPr lang="de-DE" sz="1600" dirty="0" err="1"/>
              <a:t>For</a:t>
            </a:r>
            <a:r>
              <a:rPr lang="de-DE" sz="1600" dirty="0"/>
              <a:t> </a:t>
            </a:r>
            <a:r>
              <a:rPr lang="de-DE" sz="1600" dirty="0" err="1"/>
              <a:t>backward</a:t>
            </a:r>
            <a:r>
              <a:rPr lang="de-DE" sz="1600" dirty="0"/>
              <a:t> </a:t>
            </a:r>
            <a:r>
              <a:rPr lang="de-DE" sz="1600" dirty="0" err="1"/>
              <a:t>modelling</a:t>
            </a:r>
            <a:r>
              <a:rPr lang="de-DE" sz="1600" dirty="0"/>
              <a:t>, source </a:t>
            </a:r>
            <a:r>
              <a:rPr lang="de-DE" sz="1600" dirty="0" err="1"/>
              <a:t>receptor</a:t>
            </a:r>
            <a:r>
              <a:rPr lang="de-DE" sz="1600" dirty="0"/>
              <a:t> </a:t>
            </a:r>
            <a:r>
              <a:rPr lang="de-DE" sz="1600" dirty="0" err="1"/>
              <a:t>sensitivity</a:t>
            </a:r>
            <a:r>
              <a:rPr lang="de-DE" sz="1600" dirty="0"/>
              <a:t> (SRS) </a:t>
            </a:r>
            <a:r>
              <a:rPr lang="de-DE" sz="1600" dirty="0" err="1"/>
              <a:t>values</a:t>
            </a:r>
            <a:r>
              <a:rPr lang="de-DE" sz="1600" dirty="0"/>
              <a:t> </a:t>
            </a:r>
            <a:r>
              <a:rPr lang="de-DE" sz="1600" dirty="0" err="1"/>
              <a:t>calculated</a:t>
            </a:r>
            <a:r>
              <a:rPr lang="de-DE" sz="1600" dirty="0"/>
              <a:t> </a:t>
            </a:r>
            <a:r>
              <a:rPr lang="de-DE" sz="1600" dirty="0" err="1"/>
              <a:t>by</a:t>
            </a:r>
            <a:r>
              <a:rPr lang="de-DE" sz="1600" dirty="0"/>
              <a:t> ATM </a:t>
            </a:r>
            <a:r>
              <a:rPr lang="de-DE" sz="1600" dirty="0" err="1"/>
              <a:t>models</a:t>
            </a:r>
            <a:r>
              <a:rPr lang="de-DE" sz="1600" dirty="0"/>
              <a:t> </a:t>
            </a:r>
            <a:r>
              <a:rPr lang="de-DE" sz="1600" dirty="0" err="1"/>
              <a:t>can</a:t>
            </a:r>
            <a:r>
              <a:rPr lang="de-DE" sz="1600" dirty="0"/>
              <a:t> </a:t>
            </a:r>
            <a:r>
              <a:rPr lang="de-DE" sz="1600" dirty="0" err="1"/>
              <a:t>be</a:t>
            </a:r>
            <a:r>
              <a:rPr lang="de-DE" sz="1600" dirty="0"/>
              <a:t> </a:t>
            </a:r>
            <a:r>
              <a:rPr lang="de-DE" sz="1600" dirty="0" err="1"/>
              <a:t>used</a:t>
            </a:r>
            <a:r>
              <a:rPr lang="de-DE" sz="1600" dirty="0"/>
              <a:t> </a:t>
            </a:r>
            <a:r>
              <a:rPr lang="de-DE" sz="1600" dirty="0" err="1"/>
              <a:t>to</a:t>
            </a:r>
            <a:r>
              <a:rPr lang="de-DE" sz="1600" dirty="0"/>
              <a:t> </a:t>
            </a:r>
            <a:r>
              <a:rPr lang="de-DE" sz="1600" dirty="0" err="1"/>
              <a:t>estimate</a:t>
            </a:r>
            <a:r>
              <a:rPr lang="de-DE" sz="1600" dirty="0"/>
              <a:t> IMS </a:t>
            </a:r>
            <a:r>
              <a:rPr lang="de-DE" sz="1600" dirty="0" err="1"/>
              <a:t>concentrations</a:t>
            </a:r>
            <a:endParaRPr lang="de-DE" sz="1600" dirty="0"/>
          </a:p>
          <a:p>
            <a:pPr marL="342900" indent="-342900" algn="l">
              <a:buFont typeface="Arial" panose="020B0604020202020204" pitchFamily="34" charset="0"/>
              <a:buChar char="•"/>
            </a:pPr>
            <a:r>
              <a:rPr lang="de-DE" sz="1600" dirty="0" err="1"/>
              <a:t>Concentrations</a:t>
            </a:r>
            <a:r>
              <a:rPr lang="de-DE" sz="1600" dirty="0"/>
              <a:t> </a:t>
            </a:r>
            <a:r>
              <a:rPr lang="de-DE" sz="1600" dirty="0" err="1"/>
              <a:t>are</a:t>
            </a:r>
            <a:r>
              <a:rPr lang="de-DE" sz="1600" dirty="0"/>
              <a:t> </a:t>
            </a:r>
            <a:r>
              <a:rPr lang="de-DE" sz="1600" dirty="0" err="1"/>
              <a:t>shown</a:t>
            </a:r>
            <a:r>
              <a:rPr lang="de-DE" sz="1600" dirty="0"/>
              <a:t> in time </a:t>
            </a:r>
            <a:r>
              <a:rPr lang="de-DE" sz="1600" dirty="0" err="1"/>
              <a:t>resolution</a:t>
            </a:r>
            <a:r>
              <a:rPr lang="de-DE" sz="1600" dirty="0"/>
              <a:t> </a:t>
            </a:r>
            <a:r>
              <a:rPr lang="de-DE" sz="1600" dirty="0" err="1"/>
              <a:t>of</a:t>
            </a:r>
            <a:r>
              <a:rPr lang="de-DE" sz="1600" dirty="0"/>
              <a:t> IMS </a:t>
            </a:r>
            <a:r>
              <a:rPr lang="de-DE" sz="1600" dirty="0" err="1"/>
              <a:t>station</a:t>
            </a:r>
            <a:r>
              <a:rPr lang="de-DE" sz="1600" dirty="0"/>
              <a:t> </a:t>
            </a:r>
            <a:r>
              <a:rPr lang="de-DE" sz="1600" dirty="0" err="1"/>
              <a:t>sampling</a:t>
            </a:r>
            <a:r>
              <a:rPr lang="de-DE" sz="1600" dirty="0"/>
              <a:t> </a:t>
            </a:r>
            <a:r>
              <a:rPr lang="de-DE" sz="1600" dirty="0" err="1"/>
              <a:t>times</a:t>
            </a:r>
            <a:r>
              <a:rPr lang="de-DE" sz="1600" dirty="0"/>
              <a:t> and </a:t>
            </a:r>
            <a:r>
              <a:rPr lang="de-DE" sz="1600" dirty="0" err="1"/>
              <a:t>are</a:t>
            </a:r>
            <a:r>
              <a:rPr lang="de-DE" sz="1600" dirty="0"/>
              <a:t> </a:t>
            </a:r>
            <a:r>
              <a:rPr lang="de-DE" sz="1600" dirty="0" err="1"/>
              <a:t>synchronized</a:t>
            </a:r>
            <a:r>
              <a:rPr lang="de-DE" sz="1600" dirty="0"/>
              <a:t> </a:t>
            </a:r>
            <a:r>
              <a:rPr lang="de-DE" sz="1600" dirty="0" err="1"/>
              <a:t>with</a:t>
            </a:r>
            <a:r>
              <a:rPr lang="de-DE" sz="1600" dirty="0"/>
              <a:t> </a:t>
            </a:r>
            <a:r>
              <a:rPr lang="de-DE" sz="1600" dirty="0" err="1"/>
              <a:t>sampling</a:t>
            </a:r>
            <a:r>
              <a:rPr lang="de-DE" sz="1600" dirty="0"/>
              <a:t> </a:t>
            </a:r>
            <a:r>
              <a:rPr lang="de-DE" sz="1600" dirty="0" err="1"/>
              <a:t>start</a:t>
            </a:r>
            <a:r>
              <a:rPr lang="de-DE" sz="1600" dirty="0"/>
              <a:t>/</a:t>
            </a:r>
            <a:r>
              <a:rPr lang="de-DE" sz="1600" dirty="0" err="1"/>
              <a:t>stop</a:t>
            </a:r>
            <a:r>
              <a:rPr lang="de-DE" sz="1600" dirty="0"/>
              <a:t> </a:t>
            </a:r>
            <a:r>
              <a:rPr lang="de-DE" sz="1600" dirty="0" err="1"/>
              <a:t>times</a:t>
            </a:r>
            <a:endParaRPr lang="de-DE" sz="1600" dirty="0"/>
          </a:p>
          <a:p>
            <a:endParaRPr lang="de-DE" sz="1600" dirty="0"/>
          </a:p>
          <a:p>
            <a:endParaRPr lang="de-DE" sz="1600" dirty="0"/>
          </a:p>
        </p:txBody>
      </p:sp>
      <p:pic>
        <p:nvPicPr>
          <p:cNvPr id="9" name="Picture 8">
            <a:extLst>
              <a:ext uri="{FF2B5EF4-FFF2-40B4-BE49-F238E27FC236}">
                <a16:creationId xmlns:a16="http://schemas.microsoft.com/office/drawing/2014/main" id="{655278B4-9A78-5A88-C021-5164BA159922}"/>
              </a:ext>
            </a:extLst>
          </p:cNvPr>
          <p:cNvPicPr>
            <a:picLocks noChangeAspect="1"/>
          </p:cNvPicPr>
          <p:nvPr/>
        </p:nvPicPr>
        <p:blipFill>
          <a:blip r:embed="rId3"/>
          <a:stretch>
            <a:fillRect/>
          </a:stretch>
        </p:blipFill>
        <p:spPr>
          <a:xfrm>
            <a:off x="5659832" y="4088867"/>
            <a:ext cx="4409911" cy="2480575"/>
          </a:xfrm>
          <a:prstGeom prst="rect">
            <a:avLst/>
          </a:prstGeom>
        </p:spPr>
      </p:pic>
      <p:sp>
        <p:nvSpPr>
          <p:cNvPr id="10" name="TextBox 9">
            <a:extLst>
              <a:ext uri="{FF2B5EF4-FFF2-40B4-BE49-F238E27FC236}">
                <a16:creationId xmlns:a16="http://schemas.microsoft.com/office/drawing/2014/main" id="{8DDF2125-0C8A-1047-B583-7237722C8309}"/>
              </a:ext>
            </a:extLst>
          </p:cNvPr>
          <p:cNvSpPr txBox="1"/>
          <p:nvPr/>
        </p:nvSpPr>
        <p:spPr>
          <a:xfrm>
            <a:off x="449721" y="3407956"/>
            <a:ext cx="5010799" cy="646331"/>
          </a:xfrm>
          <a:prstGeom prst="rect">
            <a:avLst/>
          </a:prstGeom>
          <a:noFill/>
        </p:spPr>
        <p:txBody>
          <a:bodyPr wrap="square" rtlCol="0">
            <a:spAutoFit/>
          </a:bodyPr>
          <a:lstStyle/>
          <a:p>
            <a:r>
              <a:rPr lang="en-GB" dirty="0">
                <a:solidFill>
                  <a:schemeClr val="bg1"/>
                </a:solidFill>
              </a:rPr>
              <a:t>Total impact chart: displays the concentration based on the sum of all measured STAX emissions</a:t>
            </a:r>
            <a:endParaRPr lang="en-DE" dirty="0">
              <a:solidFill>
                <a:schemeClr val="bg1"/>
              </a:solidFill>
            </a:endParaRPr>
          </a:p>
        </p:txBody>
      </p:sp>
      <p:sp>
        <p:nvSpPr>
          <p:cNvPr id="11" name="TextBox 10">
            <a:extLst>
              <a:ext uri="{FF2B5EF4-FFF2-40B4-BE49-F238E27FC236}">
                <a16:creationId xmlns:a16="http://schemas.microsoft.com/office/drawing/2014/main" id="{8E9FD081-0B33-53E6-2498-0094DD5D3A10}"/>
              </a:ext>
            </a:extLst>
          </p:cNvPr>
          <p:cNvSpPr txBox="1"/>
          <p:nvPr/>
        </p:nvSpPr>
        <p:spPr>
          <a:xfrm>
            <a:off x="5748376" y="3429000"/>
            <a:ext cx="4483393" cy="646331"/>
          </a:xfrm>
          <a:prstGeom prst="rect">
            <a:avLst/>
          </a:prstGeom>
          <a:noFill/>
        </p:spPr>
        <p:txBody>
          <a:bodyPr wrap="square" rtlCol="0">
            <a:spAutoFit/>
          </a:bodyPr>
          <a:lstStyle/>
          <a:p>
            <a:r>
              <a:rPr lang="en-GB" dirty="0">
                <a:solidFill>
                  <a:schemeClr val="bg1"/>
                </a:solidFill>
              </a:rPr>
              <a:t>Emitters impact chart: displays concentrations caused by individual emitters</a:t>
            </a:r>
            <a:endParaRPr lang="en-DE" dirty="0">
              <a:solidFill>
                <a:schemeClr val="bg1"/>
              </a:solidFill>
            </a:endParaRPr>
          </a:p>
        </p:txBody>
      </p:sp>
      <p:pic>
        <p:nvPicPr>
          <p:cNvPr id="3" name="Picture 2" descr="A blue and white logo&#10;&#10;Description automatically generated with medium confidence">
            <a:extLst>
              <a:ext uri="{FF2B5EF4-FFF2-40B4-BE49-F238E27FC236}">
                <a16:creationId xmlns:a16="http://schemas.microsoft.com/office/drawing/2014/main" id="{77003C01-8076-1611-8B61-F26823A3B803}"/>
              </a:ext>
            </a:extLst>
          </p:cNvPr>
          <p:cNvPicPr>
            <a:picLocks noChangeAspect="1"/>
          </p:cNvPicPr>
          <p:nvPr/>
        </p:nvPicPr>
        <p:blipFill>
          <a:blip r:embed="rId4"/>
          <a:stretch>
            <a:fillRect/>
          </a:stretch>
        </p:blipFill>
        <p:spPr>
          <a:xfrm>
            <a:off x="10705005" y="52310"/>
            <a:ext cx="1486995" cy="777465"/>
          </a:xfrm>
          <a:prstGeom prst="rect">
            <a:avLst/>
          </a:prstGeom>
        </p:spPr>
      </p:pic>
    </p:spTree>
    <p:extLst>
      <p:ext uri="{BB962C8B-B14F-4D97-AF65-F5344CB8AC3E}">
        <p14:creationId xmlns:p14="http://schemas.microsoft.com/office/powerpoint/2010/main" val="15984455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2000" dirty="0">
                <a:solidFill>
                  <a:schemeClr val="bg1"/>
                </a:solidFill>
                <a:latin typeface="Arial" panose="020B0604020202020204" pitchFamily="34" charset="0"/>
                <a:cs typeface="Arial" panose="020B0604020202020204" pitchFamily="34" charset="0"/>
              </a:rPr>
              <a:t>Summary</a:t>
            </a:r>
            <a:endParaRPr lang="en-AT" sz="2000" dirty="0">
              <a:solidFill>
                <a:schemeClr val="bg1"/>
              </a:solidFill>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9EED6A32-E9F5-68EA-1A82-B384270F05A8}"/>
              </a:ext>
            </a:extLst>
          </p:cNvPr>
          <p:cNvSpPr txBox="1">
            <a:spLocks/>
          </p:cNvSpPr>
          <p:nvPr/>
        </p:nvSpPr>
        <p:spPr>
          <a:xfrm>
            <a:off x="11117766" y="5464031"/>
            <a:ext cx="817757" cy="741356"/>
          </a:xfrm>
          <a:prstGeom prst="rect">
            <a:avLst/>
          </a:prstGeom>
        </p:spPr>
        <p:txBody>
          <a:bodyPr anchor="ctr" anchorCtr="0">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900" b="1" dirty="0">
                <a:solidFill>
                  <a:schemeClr val="bg1"/>
                </a:solidFill>
                <a:latin typeface="Arial" panose="020B0604020202020204" pitchFamily="34" charset="0"/>
                <a:cs typeface="Arial" panose="020B0604020202020204" pitchFamily="34" charset="0"/>
              </a:rPr>
              <a:t>Place your QR Code here after removing this text box!</a:t>
            </a:r>
            <a:endParaRPr lang="en-AT" sz="20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620C3FEC-AF81-EEC4-F7C2-4B2A92E24063}"/>
              </a:ext>
            </a:extLst>
          </p:cNvPr>
          <p:cNvSpPr txBox="1">
            <a:spLocks/>
          </p:cNvSpPr>
          <p:nvPr/>
        </p:nvSpPr>
        <p:spPr>
          <a:xfrm>
            <a:off x="10770878" y="6283209"/>
            <a:ext cx="1531435" cy="448574"/>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P3.6-658</a:t>
            </a:r>
            <a:endParaRPr lang="en-AT" sz="2400" b="1" dirty="0">
              <a:solidFill>
                <a:schemeClr val="bg1"/>
              </a:solidFill>
              <a:latin typeface="Arial" panose="020B0604020202020204" pitchFamily="34" charset="0"/>
              <a:cs typeface="Arial" panose="020B0604020202020204" pitchFamily="34" charset="0"/>
            </a:endParaRPr>
          </a:p>
        </p:txBody>
      </p:sp>
      <p:sp>
        <p:nvSpPr>
          <p:cNvPr id="7" name="Oval 6">
            <a:extLst>
              <a:ext uri="{FF2B5EF4-FFF2-40B4-BE49-F238E27FC236}">
                <a16:creationId xmlns:a16="http://schemas.microsoft.com/office/drawing/2014/main" id="{CA7A6CBB-CEC4-1CCC-0408-50A43D5E7A34}"/>
              </a:ext>
            </a:extLst>
          </p:cNvPr>
          <p:cNvSpPr/>
          <p:nvPr/>
        </p:nvSpPr>
        <p:spPr>
          <a:xfrm>
            <a:off x="4442603" y="3295330"/>
            <a:ext cx="2104846" cy="11904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Web Based UI and central data server</a:t>
            </a:r>
            <a:endParaRPr lang="en-DE" dirty="0"/>
          </a:p>
        </p:txBody>
      </p:sp>
      <p:pic>
        <p:nvPicPr>
          <p:cNvPr id="8" name="Picture 7">
            <a:extLst>
              <a:ext uri="{FF2B5EF4-FFF2-40B4-BE49-F238E27FC236}">
                <a16:creationId xmlns:a16="http://schemas.microsoft.com/office/drawing/2014/main" id="{21D6B22F-F88A-CEC3-8314-956DC3352B24}"/>
              </a:ext>
            </a:extLst>
          </p:cNvPr>
          <p:cNvPicPr>
            <a:picLocks noChangeAspect="1"/>
          </p:cNvPicPr>
          <p:nvPr/>
        </p:nvPicPr>
        <p:blipFill>
          <a:blip r:embed="rId2"/>
          <a:stretch>
            <a:fillRect/>
          </a:stretch>
        </p:blipFill>
        <p:spPr>
          <a:xfrm>
            <a:off x="2820838" y="1883876"/>
            <a:ext cx="2350536" cy="1148678"/>
          </a:xfrm>
          <a:prstGeom prst="rect">
            <a:avLst/>
          </a:prstGeom>
        </p:spPr>
      </p:pic>
      <p:pic>
        <p:nvPicPr>
          <p:cNvPr id="9" name="Picture 8">
            <a:extLst>
              <a:ext uri="{FF2B5EF4-FFF2-40B4-BE49-F238E27FC236}">
                <a16:creationId xmlns:a16="http://schemas.microsoft.com/office/drawing/2014/main" id="{D288C74A-7BF1-8196-0C48-9CED294F4840}"/>
              </a:ext>
            </a:extLst>
          </p:cNvPr>
          <p:cNvPicPr>
            <a:picLocks noChangeAspect="1"/>
          </p:cNvPicPr>
          <p:nvPr/>
        </p:nvPicPr>
        <p:blipFill>
          <a:blip r:embed="rId3"/>
          <a:stretch>
            <a:fillRect/>
          </a:stretch>
        </p:blipFill>
        <p:spPr>
          <a:xfrm>
            <a:off x="2820837" y="4536698"/>
            <a:ext cx="1763940" cy="1580276"/>
          </a:xfrm>
          <a:prstGeom prst="rect">
            <a:avLst/>
          </a:prstGeom>
        </p:spPr>
      </p:pic>
      <p:pic>
        <p:nvPicPr>
          <p:cNvPr id="10" name="Picture 9">
            <a:extLst>
              <a:ext uri="{FF2B5EF4-FFF2-40B4-BE49-F238E27FC236}">
                <a16:creationId xmlns:a16="http://schemas.microsoft.com/office/drawing/2014/main" id="{14FAFB65-F7E4-8B33-80FD-775E211797CC}"/>
              </a:ext>
            </a:extLst>
          </p:cNvPr>
          <p:cNvPicPr>
            <a:picLocks noChangeAspect="1"/>
          </p:cNvPicPr>
          <p:nvPr/>
        </p:nvPicPr>
        <p:blipFill>
          <a:blip r:embed="rId4"/>
          <a:stretch>
            <a:fillRect/>
          </a:stretch>
        </p:blipFill>
        <p:spPr>
          <a:xfrm>
            <a:off x="5936899" y="1968608"/>
            <a:ext cx="1767513" cy="961527"/>
          </a:xfrm>
          <a:prstGeom prst="rect">
            <a:avLst/>
          </a:prstGeom>
        </p:spPr>
      </p:pic>
      <p:pic>
        <p:nvPicPr>
          <p:cNvPr id="11" name="Picture 10">
            <a:extLst>
              <a:ext uri="{FF2B5EF4-FFF2-40B4-BE49-F238E27FC236}">
                <a16:creationId xmlns:a16="http://schemas.microsoft.com/office/drawing/2014/main" id="{6E341A5C-95A8-16F9-708B-2E79717C14B3}"/>
              </a:ext>
            </a:extLst>
          </p:cNvPr>
          <p:cNvPicPr>
            <a:picLocks noChangeAspect="1"/>
          </p:cNvPicPr>
          <p:nvPr/>
        </p:nvPicPr>
        <p:blipFill>
          <a:blip r:embed="rId5"/>
          <a:stretch>
            <a:fillRect/>
          </a:stretch>
        </p:blipFill>
        <p:spPr>
          <a:xfrm>
            <a:off x="6820655" y="3184786"/>
            <a:ext cx="2236386" cy="1134844"/>
          </a:xfrm>
          <a:prstGeom prst="rect">
            <a:avLst/>
          </a:prstGeom>
        </p:spPr>
      </p:pic>
      <p:pic>
        <p:nvPicPr>
          <p:cNvPr id="12" name="Picture 11">
            <a:extLst>
              <a:ext uri="{FF2B5EF4-FFF2-40B4-BE49-F238E27FC236}">
                <a16:creationId xmlns:a16="http://schemas.microsoft.com/office/drawing/2014/main" id="{0D5ECFCF-5028-D599-8B87-E79DF359441B}"/>
              </a:ext>
            </a:extLst>
          </p:cNvPr>
          <p:cNvPicPr>
            <a:picLocks noChangeAspect="1"/>
          </p:cNvPicPr>
          <p:nvPr/>
        </p:nvPicPr>
        <p:blipFill>
          <a:blip r:embed="rId6"/>
          <a:stretch>
            <a:fillRect/>
          </a:stretch>
        </p:blipFill>
        <p:spPr>
          <a:xfrm>
            <a:off x="6547449" y="4675312"/>
            <a:ext cx="1706312" cy="959801"/>
          </a:xfrm>
          <a:prstGeom prst="rect">
            <a:avLst/>
          </a:prstGeom>
        </p:spPr>
      </p:pic>
      <p:pic>
        <p:nvPicPr>
          <p:cNvPr id="13" name="Picture 12">
            <a:extLst>
              <a:ext uri="{FF2B5EF4-FFF2-40B4-BE49-F238E27FC236}">
                <a16:creationId xmlns:a16="http://schemas.microsoft.com/office/drawing/2014/main" id="{E2A36175-5BFD-072E-82D3-9FE7F20CBF99}"/>
              </a:ext>
            </a:extLst>
          </p:cNvPr>
          <p:cNvPicPr>
            <a:picLocks noChangeAspect="1"/>
          </p:cNvPicPr>
          <p:nvPr/>
        </p:nvPicPr>
        <p:blipFill>
          <a:blip r:embed="rId7"/>
          <a:stretch>
            <a:fillRect/>
          </a:stretch>
        </p:blipFill>
        <p:spPr>
          <a:xfrm>
            <a:off x="1821127" y="3270550"/>
            <a:ext cx="1999421" cy="1076611"/>
          </a:xfrm>
          <a:prstGeom prst="rect">
            <a:avLst/>
          </a:prstGeom>
        </p:spPr>
      </p:pic>
      <p:sp>
        <p:nvSpPr>
          <p:cNvPr id="14" name="Content Placeholder 2">
            <a:extLst>
              <a:ext uri="{FF2B5EF4-FFF2-40B4-BE49-F238E27FC236}">
                <a16:creationId xmlns:a16="http://schemas.microsoft.com/office/drawing/2014/main" id="{4D5DC010-6464-D665-E9E9-AA37CD3BD0F4}"/>
              </a:ext>
            </a:extLst>
          </p:cNvPr>
          <p:cNvSpPr txBox="1">
            <a:spLocks/>
          </p:cNvSpPr>
          <p:nvPr/>
        </p:nvSpPr>
        <p:spPr>
          <a:xfrm>
            <a:off x="237226" y="1210457"/>
            <a:ext cx="10515600" cy="1895336"/>
          </a:xfrm>
          <a:prstGeom prst="rect">
            <a:avLst/>
          </a:prstGeom>
        </p:spPr>
        <p:txBody>
          <a:bodyP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de-DE" sz="1600" dirty="0"/>
              <a:t>A </a:t>
            </a:r>
            <a:r>
              <a:rPr lang="de-DE" sz="1600" dirty="0" err="1"/>
              <a:t>central</a:t>
            </a:r>
            <a:r>
              <a:rPr lang="de-DE" sz="1600" dirty="0"/>
              <a:t> </a:t>
            </a:r>
            <a:r>
              <a:rPr lang="de-DE" sz="1600" dirty="0" err="1"/>
              <a:t>data</a:t>
            </a:r>
            <a:r>
              <a:rPr lang="de-DE" sz="1600" dirty="0"/>
              <a:t> </a:t>
            </a:r>
            <a:r>
              <a:rPr lang="de-DE" sz="1600" dirty="0" err="1"/>
              <a:t>server</a:t>
            </a:r>
            <a:r>
              <a:rPr lang="de-DE" sz="1600" dirty="0"/>
              <a:t> and web-</a:t>
            </a:r>
            <a:r>
              <a:rPr lang="de-DE" sz="1600" dirty="0" err="1"/>
              <a:t>based</a:t>
            </a:r>
            <a:r>
              <a:rPr lang="de-DE" sz="1600" dirty="0"/>
              <a:t> </a:t>
            </a:r>
            <a:r>
              <a:rPr lang="de-DE" sz="1600" dirty="0" err="1"/>
              <a:t>user</a:t>
            </a:r>
            <a:r>
              <a:rPr lang="de-DE" sz="1600"/>
              <a:t> interface </a:t>
            </a:r>
            <a:r>
              <a:rPr lang="de-DE" sz="1600" dirty="0" err="1"/>
              <a:t>has</a:t>
            </a:r>
            <a:r>
              <a:rPr lang="de-DE" sz="1600" dirty="0"/>
              <a:t> </a:t>
            </a:r>
            <a:r>
              <a:rPr lang="de-DE" sz="1600" dirty="0" err="1"/>
              <a:t>been</a:t>
            </a:r>
            <a:r>
              <a:rPr lang="de-DE" sz="1600" dirty="0"/>
              <a:t> </a:t>
            </a:r>
            <a:r>
              <a:rPr lang="de-DE" sz="1600" dirty="0" err="1"/>
              <a:t>developed</a:t>
            </a:r>
            <a:r>
              <a:rPr lang="de-DE" sz="1600" dirty="0"/>
              <a:t> </a:t>
            </a:r>
            <a:r>
              <a:rPr lang="de-DE" sz="1600" dirty="0" err="1"/>
              <a:t>to</a:t>
            </a:r>
            <a:r>
              <a:rPr lang="de-DE" sz="1600" dirty="0"/>
              <a:t> </a:t>
            </a:r>
            <a:r>
              <a:rPr lang="de-DE" sz="1600" dirty="0" err="1"/>
              <a:t>provide</a:t>
            </a:r>
            <a:r>
              <a:rPr lang="de-DE" sz="1600" dirty="0"/>
              <a:t> </a:t>
            </a:r>
            <a:r>
              <a:rPr lang="de-DE" sz="1600" dirty="0" err="1"/>
              <a:t>access</a:t>
            </a:r>
            <a:r>
              <a:rPr lang="de-DE" sz="1600" dirty="0"/>
              <a:t> </a:t>
            </a:r>
            <a:r>
              <a:rPr lang="de-DE" sz="1600" dirty="0" err="1"/>
              <a:t>to</a:t>
            </a:r>
            <a:r>
              <a:rPr lang="de-DE" sz="1600" dirty="0"/>
              <a:t> all </a:t>
            </a:r>
            <a:r>
              <a:rPr lang="de-DE" sz="1600" dirty="0" err="1"/>
              <a:t>data</a:t>
            </a:r>
            <a:r>
              <a:rPr lang="de-DE" sz="1600" dirty="0"/>
              <a:t> </a:t>
            </a:r>
            <a:r>
              <a:rPr lang="de-DE" sz="1600" dirty="0" err="1"/>
              <a:t>of</a:t>
            </a:r>
            <a:r>
              <a:rPr lang="de-DE" sz="1600" dirty="0"/>
              <a:t> </a:t>
            </a:r>
            <a:r>
              <a:rPr lang="de-DE" sz="1600" dirty="0" err="1"/>
              <a:t>the</a:t>
            </a:r>
            <a:r>
              <a:rPr lang="de-DE" sz="1600" dirty="0"/>
              <a:t> STAX network </a:t>
            </a:r>
            <a:r>
              <a:rPr lang="de-DE" sz="1600" dirty="0" err="1"/>
              <a:t>either</a:t>
            </a:r>
            <a:r>
              <a:rPr lang="de-DE" sz="1600" dirty="0"/>
              <a:t> via </a:t>
            </a:r>
            <a:r>
              <a:rPr lang="de-DE" sz="1600" dirty="0" err="1"/>
              <a:t>interactive</a:t>
            </a:r>
            <a:r>
              <a:rPr lang="de-DE" sz="1600" dirty="0"/>
              <a:t> </a:t>
            </a:r>
            <a:r>
              <a:rPr lang="de-DE" sz="1600" dirty="0" err="1"/>
              <a:t>charts</a:t>
            </a:r>
            <a:r>
              <a:rPr lang="de-DE" sz="1600" dirty="0"/>
              <a:t> </a:t>
            </a:r>
            <a:r>
              <a:rPr lang="de-DE" sz="1600" dirty="0" err="1"/>
              <a:t>for</a:t>
            </a:r>
            <a:r>
              <a:rPr lang="de-DE" sz="1600" dirty="0"/>
              <a:t> </a:t>
            </a:r>
            <a:r>
              <a:rPr lang="de-DE" sz="1600" dirty="0" err="1"/>
              <a:t>data</a:t>
            </a:r>
            <a:r>
              <a:rPr lang="de-DE" sz="1600" dirty="0"/>
              <a:t> </a:t>
            </a:r>
            <a:r>
              <a:rPr lang="de-DE" sz="1600" dirty="0" err="1"/>
              <a:t>viewing</a:t>
            </a:r>
            <a:r>
              <a:rPr lang="de-DE" sz="1600" dirty="0"/>
              <a:t> </a:t>
            </a:r>
            <a:r>
              <a:rPr lang="de-DE" sz="1600" dirty="0" err="1"/>
              <a:t>or</a:t>
            </a:r>
            <a:r>
              <a:rPr lang="de-DE" sz="1600" dirty="0"/>
              <a:t> </a:t>
            </a:r>
            <a:r>
              <a:rPr lang="de-DE" sz="1600" dirty="0" err="1"/>
              <a:t>by</a:t>
            </a:r>
            <a:r>
              <a:rPr lang="de-DE" sz="1600" dirty="0"/>
              <a:t> </a:t>
            </a:r>
            <a:r>
              <a:rPr lang="de-DE" sz="1600" dirty="0" err="1"/>
              <a:t>various</a:t>
            </a:r>
            <a:r>
              <a:rPr lang="de-DE" sz="1600" dirty="0"/>
              <a:t> </a:t>
            </a:r>
            <a:r>
              <a:rPr lang="de-DE" sz="1600" dirty="0" err="1"/>
              <a:t>download</a:t>
            </a:r>
            <a:r>
              <a:rPr lang="de-DE" sz="1600" dirty="0"/>
              <a:t> </a:t>
            </a:r>
            <a:r>
              <a:rPr lang="de-DE" sz="1600" dirty="0" err="1"/>
              <a:t>options</a:t>
            </a:r>
            <a:r>
              <a:rPr lang="de-DE" sz="1600" dirty="0"/>
              <a:t> </a:t>
            </a:r>
          </a:p>
          <a:p>
            <a:endParaRPr lang="de-DE" sz="1600" dirty="0"/>
          </a:p>
          <a:p>
            <a:endParaRPr lang="de-DE" sz="1600" dirty="0"/>
          </a:p>
        </p:txBody>
      </p:sp>
      <p:pic>
        <p:nvPicPr>
          <p:cNvPr id="15" name="Picture 14">
            <a:extLst>
              <a:ext uri="{FF2B5EF4-FFF2-40B4-BE49-F238E27FC236}">
                <a16:creationId xmlns:a16="http://schemas.microsoft.com/office/drawing/2014/main" id="{420C327C-3BD7-B8C3-FF3A-A8E5ADF10912}"/>
              </a:ext>
            </a:extLst>
          </p:cNvPr>
          <p:cNvPicPr>
            <a:picLocks noChangeAspect="1"/>
          </p:cNvPicPr>
          <p:nvPr/>
        </p:nvPicPr>
        <p:blipFill>
          <a:blip r:embed="rId8"/>
          <a:stretch>
            <a:fillRect/>
          </a:stretch>
        </p:blipFill>
        <p:spPr>
          <a:xfrm>
            <a:off x="4938503" y="5119246"/>
            <a:ext cx="1113046" cy="1388250"/>
          </a:xfrm>
          <a:prstGeom prst="rect">
            <a:avLst/>
          </a:prstGeom>
        </p:spPr>
      </p:pic>
      <p:cxnSp>
        <p:nvCxnSpPr>
          <p:cNvPr id="17" name="Straight Arrow Connector 16">
            <a:extLst>
              <a:ext uri="{FF2B5EF4-FFF2-40B4-BE49-F238E27FC236}">
                <a16:creationId xmlns:a16="http://schemas.microsoft.com/office/drawing/2014/main" id="{FB5A9748-CB47-5977-909D-A4D33EBC7C17}"/>
              </a:ext>
            </a:extLst>
          </p:cNvPr>
          <p:cNvCxnSpPr/>
          <p:nvPr/>
        </p:nvCxnSpPr>
        <p:spPr>
          <a:xfrm flipH="1" flipV="1">
            <a:off x="5089585" y="3032554"/>
            <a:ext cx="81789" cy="2627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FA2DCBBC-3E29-D9DD-F2B9-1E8C2A0A9898}"/>
              </a:ext>
            </a:extLst>
          </p:cNvPr>
          <p:cNvCxnSpPr>
            <a:cxnSpLocks/>
          </p:cNvCxnSpPr>
          <p:nvPr/>
        </p:nvCxnSpPr>
        <p:spPr>
          <a:xfrm flipV="1">
            <a:off x="5996014" y="3013902"/>
            <a:ext cx="207749" cy="3257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80CB0324-D8A9-A2BB-D652-AD7463974502}"/>
              </a:ext>
            </a:extLst>
          </p:cNvPr>
          <p:cNvCxnSpPr>
            <a:cxnSpLocks/>
          </p:cNvCxnSpPr>
          <p:nvPr/>
        </p:nvCxnSpPr>
        <p:spPr>
          <a:xfrm flipH="1" flipV="1">
            <a:off x="4090681" y="3808855"/>
            <a:ext cx="319833" cy="123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90B08E5D-5CA3-42B7-4BCD-A0F8D0735C05}"/>
              </a:ext>
            </a:extLst>
          </p:cNvPr>
          <p:cNvCxnSpPr>
            <a:cxnSpLocks/>
          </p:cNvCxnSpPr>
          <p:nvPr/>
        </p:nvCxnSpPr>
        <p:spPr>
          <a:xfrm flipH="1">
            <a:off x="4385664" y="4320505"/>
            <a:ext cx="199113" cy="2161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9409F568-5803-5BBB-B25E-88B514BD57FC}"/>
              </a:ext>
            </a:extLst>
          </p:cNvPr>
          <p:cNvCxnSpPr>
            <a:cxnSpLocks/>
          </p:cNvCxnSpPr>
          <p:nvPr/>
        </p:nvCxnSpPr>
        <p:spPr>
          <a:xfrm>
            <a:off x="5495026" y="4560945"/>
            <a:ext cx="0" cy="2353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9A93A7D3-C98A-056D-E979-175712FCD577}"/>
              </a:ext>
            </a:extLst>
          </p:cNvPr>
          <p:cNvCxnSpPr>
            <a:cxnSpLocks/>
          </p:cNvCxnSpPr>
          <p:nvPr/>
        </p:nvCxnSpPr>
        <p:spPr>
          <a:xfrm>
            <a:off x="6348717" y="4295043"/>
            <a:ext cx="255671" cy="2416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7A3935EA-7F20-7725-5E1D-DE7B077876C2}"/>
              </a:ext>
            </a:extLst>
          </p:cNvPr>
          <p:cNvCxnSpPr>
            <a:cxnSpLocks/>
          </p:cNvCxnSpPr>
          <p:nvPr/>
        </p:nvCxnSpPr>
        <p:spPr>
          <a:xfrm flipV="1">
            <a:off x="6478096" y="3429000"/>
            <a:ext cx="342559" cy="1070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3" name="Picture 2" descr="A blue and white logo&#10;&#10;Description automatically generated with medium confidence">
            <a:extLst>
              <a:ext uri="{FF2B5EF4-FFF2-40B4-BE49-F238E27FC236}">
                <a16:creationId xmlns:a16="http://schemas.microsoft.com/office/drawing/2014/main" id="{B6E0B20C-CA3A-1D27-9707-5C9C0F5E185F}"/>
              </a:ext>
            </a:extLst>
          </p:cNvPr>
          <p:cNvPicPr>
            <a:picLocks noChangeAspect="1"/>
          </p:cNvPicPr>
          <p:nvPr/>
        </p:nvPicPr>
        <p:blipFill>
          <a:blip r:embed="rId9"/>
          <a:stretch>
            <a:fillRect/>
          </a:stretch>
        </p:blipFill>
        <p:spPr>
          <a:xfrm>
            <a:off x="10705005" y="52310"/>
            <a:ext cx="1486995" cy="777465"/>
          </a:xfrm>
          <a:prstGeom prst="rect">
            <a:avLst/>
          </a:prstGeom>
        </p:spPr>
      </p:pic>
    </p:spTree>
    <p:extLst>
      <p:ext uri="{BB962C8B-B14F-4D97-AF65-F5344CB8AC3E}">
        <p14:creationId xmlns:p14="http://schemas.microsoft.com/office/powerpoint/2010/main" val="6322053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Arial" panose="020B0604020202020204" pitchFamily="34" charset="0"/>
                <a:cs typeface="Arial" panose="020B0604020202020204" pitchFamily="34" charset="0"/>
              </a:rPr>
              <a:t>References</a:t>
            </a:r>
            <a:endParaRPr lang="en-AT" sz="4800" dirty="0">
              <a:solidFill>
                <a:schemeClr val="bg1"/>
              </a:solidFill>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9EED6A32-E9F5-68EA-1A82-B384270F05A8}"/>
              </a:ext>
            </a:extLst>
          </p:cNvPr>
          <p:cNvSpPr txBox="1">
            <a:spLocks/>
          </p:cNvSpPr>
          <p:nvPr/>
        </p:nvSpPr>
        <p:spPr>
          <a:xfrm>
            <a:off x="11117766" y="5464031"/>
            <a:ext cx="817757" cy="741356"/>
          </a:xfrm>
          <a:prstGeom prst="rect">
            <a:avLst/>
          </a:prstGeom>
        </p:spPr>
        <p:txBody>
          <a:bodyPr anchor="ctr" anchorCtr="0">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900" b="1" dirty="0">
                <a:solidFill>
                  <a:schemeClr val="bg1"/>
                </a:solidFill>
                <a:latin typeface="Arial" panose="020B0604020202020204" pitchFamily="34" charset="0"/>
                <a:cs typeface="Arial" panose="020B0604020202020204" pitchFamily="34" charset="0"/>
              </a:rPr>
              <a:t>Place your QR Code here after removing this text box!</a:t>
            </a:r>
            <a:endParaRPr lang="en-AT" sz="20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620C3FEC-AF81-EEC4-F7C2-4B2A92E24063}"/>
              </a:ext>
            </a:extLst>
          </p:cNvPr>
          <p:cNvSpPr txBox="1">
            <a:spLocks/>
          </p:cNvSpPr>
          <p:nvPr/>
        </p:nvSpPr>
        <p:spPr>
          <a:xfrm>
            <a:off x="10770878" y="6283209"/>
            <a:ext cx="1531435" cy="448574"/>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P3.6-658</a:t>
            </a:r>
            <a:endParaRPr lang="en-AT" sz="2400" b="1" dirty="0">
              <a:solidFill>
                <a:schemeClr val="bg1"/>
              </a:solidFill>
              <a:latin typeface="Arial" panose="020B0604020202020204" pitchFamily="34" charset="0"/>
              <a:cs typeface="Arial" panose="020B0604020202020204" pitchFamily="34" charset="0"/>
            </a:endParaRPr>
          </a:p>
        </p:txBody>
      </p:sp>
      <p:sp>
        <p:nvSpPr>
          <p:cNvPr id="7" name="Content Placeholder 2">
            <a:extLst>
              <a:ext uri="{FF2B5EF4-FFF2-40B4-BE49-F238E27FC236}">
                <a16:creationId xmlns:a16="http://schemas.microsoft.com/office/drawing/2014/main" id="{615CB732-5661-7F47-9FDA-711F755206B1}"/>
              </a:ext>
            </a:extLst>
          </p:cNvPr>
          <p:cNvSpPr txBox="1">
            <a:spLocks/>
          </p:cNvSpPr>
          <p:nvPr/>
        </p:nvSpPr>
        <p:spPr>
          <a:xfrm>
            <a:off x="462312" y="1744530"/>
            <a:ext cx="8888722" cy="1964828"/>
          </a:xfrm>
          <a:prstGeom prst="rect">
            <a:avLst/>
          </a:prstGeom>
        </p:spPr>
        <p:txBody>
          <a:bodyPr>
            <a:normAutofit fontScale="8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GB" sz="1800" b="0" i="0" u="none" strike="noStrike" baseline="0" dirty="0">
              <a:solidFill>
                <a:srgbClr val="000000"/>
              </a:solidFill>
              <a:latin typeface="Charis SIL"/>
            </a:endParaRPr>
          </a:p>
          <a:p>
            <a:pPr algn="l"/>
            <a:r>
              <a:rPr lang="en-GB" sz="1800" b="0" i="0" u="none" strike="noStrike" baseline="0" dirty="0">
                <a:solidFill>
                  <a:srgbClr val="000000"/>
                </a:solidFill>
                <a:latin typeface="Charis SIL"/>
              </a:rPr>
              <a:t>Doll, C., Auer, M., Friese, J., Bowyer, T., Burnett, J., </a:t>
            </a:r>
            <a:r>
              <a:rPr lang="en-GB" sz="1800" b="0" i="0" u="none" strike="noStrike" baseline="0" dirty="0" err="1">
                <a:solidFill>
                  <a:srgbClr val="000000"/>
                </a:solidFill>
                <a:latin typeface="Charis SIL"/>
              </a:rPr>
              <a:t>Deconninck</a:t>
            </a:r>
            <a:r>
              <a:rPr lang="en-GB" sz="1800" b="0" i="0" u="none" strike="noStrike" baseline="0" dirty="0">
                <a:solidFill>
                  <a:srgbClr val="000000"/>
                </a:solidFill>
                <a:latin typeface="Charis SIL"/>
              </a:rPr>
              <a:t>, B., </a:t>
            </a:r>
            <a:r>
              <a:rPr lang="en-GB" sz="1800" b="0" i="0" u="none" strike="noStrike" baseline="0" dirty="0" err="1">
                <a:solidFill>
                  <a:srgbClr val="000000"/>
                </a:solidFill>
                <a:latin typeface="Charis SIL"/>
              </a:rPr>
              <a:t>Maurissen</a:t>
            </a:r>
            <a:r>
              <a:rPr lang="en-GB" sz="1800" b="0" i="0" u="none" strike="noStrike" baseline="0" dirty="0">
                <a:solidFill>
                  <a:srgbClr val="000000"/>
                </a:solidFill>
                <a:latin typeface="Charis SIL"/>
              </a:rPr>
              <a:t>, N., Metz, L., </a:t>
            </a:r>
            <a:r>
              <a:rPr lang="en-GB" sz="1800" b="0" i="0" u="none" strike="noStrike" baseline="0" dirty="0" err="1">
                <a:solidFill>
                  <a:srgbClr val="000000"/>
                </a:solidFill>
                <a:latin typeface="Charis SIL"/>
              </a:rPr>
              <a:t>Schrom</a:t>
            </a:r>
            <a:r>
              <a:rPr lang="en-GB" sz="1800" b="0" i="0" u="none" strike="noStrike" baseline="0" dirty="0">
                <a:solidFill>
                  <a:srgbClr val="000000"/>
                </a:solidFill>
                <a:latin typeface="Charis SIL"/>
              </a:rPr>
              <a:t>, B., 2022. First STAX detector installation at the national institute for radioelements (IRE). J. Environ. </a:t>
            </a:r>
            <a:r>
              <a:rPr lang="en-GB" sz="1800" b="0" i="0" u="none" strike="noStrike" baseline="0" dirty="0" err="1">
                <a:solidFill>
                  <a:srgbClr val="000000"/>
                </a:solidFill>
                <a:latin typeface="Charis SIL"/>
              </a:rPr>
              <a:t>Radioact</a:t>
            </a:r>
            <a:r>
              <a:rPr lang="en-GB" sz="1800" b="0" i="0" u="none" strike="noStrike" baseline="0" dirty="0">
                <a:solidFill>
                  <a:srgbClr val="000000"/>
                </a:solidFill>
                <a:latin typeface="Charis SIL"/>
              </a:rPr>
              <a:t>. 255, 107036 </a:t>
            </a:r>
            <a:r>
              <a:rPr lang="en-GB" sz="1800" b="0" i="0" u="none" strike="noStrike" baseline="0" dirty="0">
                <a:solidFill>
                  <a:srgbClr val="2196D1"/>
                </a:solidFill>
                <a:latin typeface="Charis SIL"/>
              </a:rPr>
              <a:t>https://doi.org/ 10.1016/j.jenvrad.2022.107036</a:t>
            </a:r>
            <a:r>
              <a:rPr lang="en-GB" sz="1800" b="0" i="0" u="none" strike="noStrike" baseline="0" dirty="0">
                <a:solidFill>
                  <a:srgbClr val="000000"/>
                </a:solidFill>
                <a:latin typeface="Charis SIL"/>
              </a:rPr>
              <a:t>. </a:t>
            </a:r>
            <a:endParaRPr lang="en-GB" sz="1800" dirty="0">
              <a:solidFill>
                <a:srgbClr val="000000"/>
              </a:solidFill>
              <a:latin typeface="Charis SIL"/>
            </a:endParaRPr>
          </a:p>
          <a:p>
            <a:pPr algn="l"/>
            <a:endParaRPr lang="en-GB" sz="1800" b="0" i="0" u="none" strike="noStrike" baseline="0" dirty="0">
              <a:solidFill>
                <a:srgbClr val="000000"/>
              </a:solidFill>
              <a:latin typeface="Charis SIL"/>
            </a:endParaRPr>
          </a:p>
          <a:p>
            <a:pPr algn="l"/>
            <a:r>
              <a:rPr lang="en-GB" sz="1800" b="0" i="0" u="none" strike="noStrike" baseline="0" dirty="0">
                <a:solidFill>
                  <a:srgbClr val="000000"/>
                </a:solidFill>
                <a:latin typeface="Charis SIL"/>
              </a:rPr>
              <a:t>Metz, L., Bowyer, T., Burnett, J., Dion, M., Eslinger, P., Friese, J., Doll, C., McIntyre, J., </a:t>
            </a:r>
            <a:r>
              <a:rPr lang="en-GB" sz="1800" b="0" i="0" u="none" strike="noStrike" baseline="0" dirty="0" err="1">
                <a:solidFill>
                  <a:srgbClr val="000000"/>
                </a:solidFill>
                <a:latin typeface="Charis SIL"/>
              </a:rPr>
              <a:t>Schrom</a:t>
            </a:r>
            <a:r>
              <a:rPr lang="en-GB" sz="1800" b="0" i="0" u="none" strike="noStrike" baseline="0" dirty="0">
                <a:solidFill>
                  <a:srgbClr val="000000"/>
                </a:solidFill>
                <a:latin typeface="Charis SIL"/>
              </a:rPr>
              <a:t>, B., 2022. Source Term Analysis of Xenon (STAX): an effort focused on differentiating man-made isotope production from nuclear explosions via stack monitoring. J. Environ. </a:t>
            </a:r>
            <a:r>
              <a:rPr lang="en-GB" sz="1800" b="0" i="0" u="none" strike="noStrike" baseline="0" dirty="0" err="1">
                <a:solidFill>
                  <a:srgbClr val="000000"/>
                </a:solidFill>
                <a:latin typeface="Charis SIL"/>
              </a:rPr>
              <a:t>Radioact</a:t>
            </a:r>
            <a:r>
              <a:rPr lang="en-GB" sz="1800" b="0" i="0" u="none" strike="noStrike" baseline="0" dirty="0">
                <a:solidFill>
                  <a:srgbClr val="000000"/>
                </a:solidFill>
                <a:latin typeface="Charis SIL"/>
              </a:rPr>
              <a:t>. 255, 107037 </a:t>
            </a:r>
            <a:r>
              <a:rPr lang="en-GB" sz="1800" b="0" i="0" u="none" strike="noStrike" baseline="0" dirty="0">
                <a:solidFill>
                  <a:srgbClr val="2196D1"/>
                </a:solidFill>
                <a:latin typeface="Charis SIL"/>
              </a:rPr>
              <a:t>https://doi.org/10.1016/j. jenvrad.2022.107037</a:t>
            </a:r>
            <a:r>
              <a:rPr lang="en-GB" sz="1800" b="0" i="0" u="none" strike="noStrike" baseline="0" dirty="0">
                <a:solidFill>
                  <a:srgbClr val="000000"/>
                </a:solidFill>
                <a:latin typeface="Charis SIL"/>
              </a:rPr>
              <a:t>. </a:t>
            </a:r>
            <a:endParaRPr lang="de-DE" sz="1600" dirty="0"/>
          </a:p>
          <a:p>
            <a:endParaRPr lang="de-DE" sz="1600" dirty="0"/>
          </a:p>
        </p:txBody>
      </p:sp>
      <p:pic>
        <p:nvPicPr>
          <p:cNvPr id="3" name="Picture 2" descr="A blue and white logo&#10;&#10;Description automatically generated with medium confidence">
            <a:extLst>
              <a:ext uri="{FF2B5EF4-FFF2-40B4-BE49-F238E27FC236}">
                <a16:creationId xmlns:a16="http://schemas.microsoft.com/office/drawing/2014/main" id="{3224B37A-34F0-735A-95C1-6396F09985C0}"/>
              </a:ext>
            </a:extLst>
          </p:cNvPr>
          <p:cNvPicPr>
            <a:picLocks noChangeAspect="1"/>
          </p:cNvPicPr>
          <p:nvPr/>
        </p:nvPicPr>
        <p:blipFill>
          <a:blip r:embed="rId2"/>
          <a:stretch>
            <a:fillRect/>
          </a:stretch>
        </p:blipFill>
        <p:spPr>
          <a:xfrm>
            <a:off x="10705005" y="52310"/>
            <a:ext cx="1486995" cy="777465"/>
          </a:xfrm>
          <a:prstGeom prst="rect">
            <a:avLst/>
          </a:prstGeom>
        </p:spPr>
      </p:pic>
    </p:spTree>
    <p:extLst>
      <p:ext uri="{BB962C8B-B14F-4D97-AF65-F5344CB8AC3E}">
        <p14:creationId xmlns:p14="http://schemas.microsoft.com/office/powerpoint/2010/main" val="448056080"/>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1106</Words>
  <Application>Microsoft Office PowerPoint</Application>
  <PresentationFormat>Widescreen</PresentationFormat>
  <Paragraphs>115</Paragraphs>
  <Slides>9</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9</vt:i4>
      </vt:variant>
    </vt:vector>
  </HeadingPairs>
  <TitlesOfParts>
    <vt:vector size="15" baseType="lpstr">
      <vt:lpstr>Arial</vt:lpstr>
      <vt:lpstr>Calibri</vt:lpstr>
      <vt:lpstr>Calibri Light</vt:lpstr>
      <vt:lpstr>Charis SIL</vt:lpstr>
      <vt:lpstr>Custom Design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Moshir Kyrollos</dc:creator>
  <cp:lastModifiedBy>Matthias Auer</cp:lastModifiedBy>
  <cp:revision>53</cp:revision>
  <dcterms:created xsi:type="dcterms:W3CDTF">2023-04-18T13:25:54Z</dcterms:created>
  <dcterms:modified xsi:type="dcterms:W3CDTF">2023-06-09T05:13:51Z</dcterms:modified>
</cp:coreProperties>
</file>