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1"/>
  </p:notesMasterIdLst>
  <p:sldIdLst>
    <p:sldId id="261" r:id="rId3"/>
    <p:sldId id="256" r:id="rId4"/>
    <p:sldId id="263" r:id="rId5"/>
    <p:sldId id="275" r:id="rId6"/>
    <p:sldId id="278" r:id="rId7"/>
    <p:sldId id="277" r:id="rId8"/>
    <p:sldId id="276" r:id="rId9"/>
    <p:sldId id="265" r:id="rId10"/>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3"/>
            <p14:sldId id="275"/>
            <p14:sldId id="278"/>
            <p14:sldId id="277"/>
            <p14:sldId id="276"/>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73" autoAdjust="0"/>
    <p:restoredTop sz="83960" autoAdjust="0"/>
  </p:normalViewPr>
  <p:slideViewPr>
    <p:cSldViewPr snapToGrid="0">
      <p:cViewPr varScale="1">
        <p:scale>
          <a:sx n="86" d="100"/>
          <a:sy n="86" d="100"/>
        </p:scale>
        <p:origin x="1890"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6DA70-6572-4A6E-BAA7-8A69A0258FFB}" type="datetimeFigureOut">
              <a:rPr kumimoji="1" lang="ja-JP" altLang="en-US" smtClean="0"/>
              <a:t>2023/6/11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FC22C3-25BA-4E72-8158-74FB8B0E52E3}" type="slidenum">
              <a:rPr kumimoji="1" lang="ja-JP" altLang="en-US" smtClean="0"/>
              <a:t>‹#›</a:t>
            </a:fld>
            <a:endParaRPr kumimoji="1" lang="ja-JP" altLang="en-US"/>
          </a:p>
        </p:txBody>
      </p:sp>
    </p:spTree>
    <p:extLst>
      <p:ext uri="{BB962C8B-B14F-4D97-AF65-F5344CB8AC3E}">
        <p14:creationId xmlns:p14="http://schemas.microsoft.com/office/powerpoint/2010/main" val="2370838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FC22C3-25BA-4E72-8158-74FB8B0E52E3}" type="slidenum">
              <a:rPr kumimoji="1" lang="ja-JP" altLang="en-US" smtClean="0"/>
              <a:t>3</a:t>
            </a:fld>
            <a:endParaRPr kumimoji="1" lang="ja-JP" altLang="en-US"/>
          </a:p>
        </p:txBody>
      </p:sp>
    </p:spTree>
    <p:extLst>
      <p:ext uri="{BB962C8B-B14F-4D97-AF65-F5344CB8AC3E}">
        <p14:creationId xmlns:p14="http://schemas.microsoft.com/office/powerpoint/2010/main" val="117249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FC22C3-25BA-4E72-8158-74FB8B0E52E3}" type="slidenum">
              <a:rPr kumimoji="1" lang="ja-JP" altLang="en-US" smtClean="0"/>
              <a:t>4</a:t>
            </a:fld>
            <a:endParaRPr kumimoji="1" lang="ja-JP" altLang="en-US"/>
          </a:p>
        </p:txBody>
      </p:sp>
    </p:spTree>
    <p:extLst>
      <p:ext uri="{BB962C8B-B14F-4D97-AF65-F5344CB8AC3E}">
        <p14:creationId xmlns:p14="http://schemas.microsoft.com/office/powerpoint/2010/main" val="3578752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FC22C3-25BA-4E72-8158-74FB8B0E52E3}" type="slidenum">
              <a:rPr kumimoji="1" lang="ja-JP" altLang="en-US" smtClean="0"/>
              <a:t>5</a:t>
            </a:fld>
            <a:endParaRPr kumimoji="1" lang="ja-JP" altLang="en-US"/>
          </a:p>
        </p:txBody>
      </p:sp>
    </p:spTree>
    <p:extLst>
      <p:ext uri="{BB962C8B-B14F-4D97-AF65-F5344CB8AC3E}">
        <p14:creationId xmlns:p14="http://schemas.microsoft.com/office/powerpoint/2010/main" val="277606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FC22C3-25BA-4E72-8158-74FB8B0E52E3}" type="slidenum">
              <a:rPr kumimoji="1" lang="ja-JP" altLang="en-US" smtClean="0"/>
              <a:t>6</a:t>
            </a:fld>
            <a:endParaRPr kumimoji="1" lang="ja-JP" altLang="en-US"/>
          </a:p>
        </p:txBody>
      </p:sp>
    </p:spTree>
    <p:extLst>
      <p:ext uri="{BB962C8B-B14F-4D97-AF65-F5344CB8AC3E}">
        <p14:creationId xmlns:p14="http://schemas.microsoft.com/office/powerpoint/2010/main" val="298100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8FC22C3-25BA-4E72-8158-74FB8B0E52E3}" type="slidenum">
              <a:rPr kumimoji="1" lang="ja-JP" altLang="en-US" smtClean="0"/>
              <a:t>7</a:t>
            </a:fld>
            <a:endParaRPr kumimoji="1" lang="ja-JP" altLang="en-US"/>
          </a:p>
        </p:txBody>
      </p:sp>
    </p:spTree>
    <p:extLst>
      <p:ext uri="{BB962C8B-B14F-4D97-AF65-F5344CB8AC3E}">
        <p14:creationId xmlns:p14="http://schemas.microsoft.com/office/powerpoint/2010/main" val="2977076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06/11/2023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1.jpg"/><Relationship Id="rId7" Type="http://schemas.openxmlformats.org/officeDocument/2006/relationships/slide" Target="../slides/slide3.xml"/><Relationship Id="rId12" Type="http://schemas.openxmlformats.org/officeDocument/2006/relationships/image" Target="../media/image7.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image" Target="../media/image6.emf"/><Relationship Id="rId5" Type="http://schemas.openxmlformats.org/officeDocument/2006/relationships/slide" Target="../slides/slide2.xml"/><Relationship Id="rId10" Type="http://schemas.openxmlformats.org/officeDocument/2006/relationships/slide" Target="../slides/slide8.xml"/><Relationship Id="rId4" Type="http://schemas.openxmlformats.org/officeDocument/2006/relationships/image" Target="../media/image2.emf"/><Relationship Id="rId9" Type="http://schemas.openxmlformats.org/officeDocument/2006/relationships/image" Target="../media/image5.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3" Type="http://schemas.openxmlformats.org/officeDocument/2006/relationships/slideLayout" Target="../slideLayouts/slideLayout4.xml"/><Relationship Id="rId21" Type="http://schemas.openxmlformats.org/officeDocument/2006/relationships/image" Target="../media/image14.emf"/><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slide" Target="../slides/slide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8.xml"/><Relationship Id="rId10" Type="http://schemas.openxmlformats.org/officeDocument/2006/relationships/slideLayout" Target="../slideLayouts/slideLayout11.xml"/><Relationship Id="rId19" Type="http://schemas.openxmlformats.org/officeDocument/2006/relationships/image" Target="../media/image13.emf"/><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 action="ppaction://noaction"/>
            <a:extLst>
              <a:ext uri="{FF2B5EF4-FFF2-40B4-BE49-F238E27FC236}">
                <a16:creationId xmlns:a16="http://schemas.microsoft.com/office/drawing/2014/main" id="{C7F0C88D-B6B0-C38F-4C5B-39A96B625EA8}"/>
              </a:ext>
            </a:extLst>
          </p:cNvPr>
          <p:cNvPicPr>
            <a:picLocks noChangeAspect="1"/>
          </p:cNvPicPr>
          <p:nvPr userDrawn="1"/>
        </p:nvPicPr>
        <p:blipFill>
          <a:blip r:embed="rId9"/>
          <a:stretch>
            <a:fillRect/>
          </a:stretch>
        </p:blipFill>
        <p:spPr>
          <a:xfrm>
            <a:off x="7569433" y="1927567"/>
            <a:ext cx="1803400" cy="723900"/>
          </a:xfrm>
          <a:prstGeom prst="rect">
            <a:avLst/>
          </a:prstGeom>
        </p:spPr>
      </p:pic>
      <p:pic>
        <p:nvPicPr>
          <p:cNvPr id="20" name="Picture 19">
            <a:hlinkClick r:id="rId10"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1"/>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2"/>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 action="ppaction://noaction"/>
            <a:extLst>
              <a:ext uri="{FF2B5EF4-FFF2-40B4-BE49-F238E27FC236}">
                <a16:creationId xmlns:a16="http://schemas.microsoft.com/office/drawing/2014/main" id="{1F6FBDA4-4013-5BEA-2835-95646E47ADD9}"/>
              </a:ext>
            </a:extLst>
          </p:cNvPr>
          <p:cNvPicPr>
            <a:picLocks noChangeAspect="1"/>
          </p:cNvPicPr>
          <p:nvPr userDrawn="1"/>
        </p:nvPicPr>
        <p:blipFill>
          <a:blip r:embed="rId19"/>
          <a:stretch>
            <a:fillRect/>
          </a:stretch>
        </p:blipFill>
        <p:spPr>
          <a:xfrm>
            <a:off x="11060217" y="2954826"/>
            <a:ext cx="933450" cy="184150"/>
          </a:xfrm>
          <a:prstGeom prst="rect">
            <a:avLst/>
          </a:prstGeom>
        </p:spPr>
      </p:pic>
      <p:pic>
        <p:nvPicPr>
          <p:cNvPr id="18" name="Picture 17">
            <a:hlinkClick r:id="rId20"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1"/>
          <a:stretch>
            <a:fillRect/>
          </a:stretch>
        </p:blipFill>
        <p:spPr>
          <a:xfrm>
            <a:off x="11060217" y="3261656"/>
            <a:ext cx="933450" cy="184150"/>
          </a:xfrm>
          <a:prstGeom prst="rect">
            <a:avLst/>
          </a:prstGeom>
        </p:spPr>
      </p:pic>
      <p:pic>
        <p:nvPicPr>
          <p:cNvPr id="19" name="Picture 18">
            <a:hlinkClick r:id="" action="ppaction://noaction"/>
            <a:extLst>
              <a:ext uri="{FF2B5EF4-FFF2-40B4-BE49-F238E27FC236}">
                <a16:creationId xmlns:a16="http://schemas.microsoft.com/office/drawing/2014/main" id="{467F2B49-89D3-0193-0FF9-CFD8A85665CC}"/>
              </a:ext>
            </a:extLst>
          </p:cNvPr>
          <p:cNvPicPr>
            <a:picLocks noChangeAspect="1"/>
          </p:cNvPicPr>
          <p:nvPr userDrawn="1"/>
        </p:nvPicPr>
        <p:blipFill>
          <a:blip r:embed="rId22"/>
          <a:stretch>
            <a:fillRect/>
          </a:stretch>
        </p:blipFill>
        <p:spPr>
          <a:xfrm>
            <a:off x="11060217" y="3568486"/>
            <a:ext cx="933450" cy="184150"/>
          </a:xfrm>
          <a:prstGeom prst="rect">
            <a:avLst/>
          </a:prstGeom>
        </p:spPr>
      </p:pic>
      <p:pic>
        <p:nvPicPr>
          <p:cNvPr id="20" name="Picture 19">
            <a:hlinkClick r:id="rId23"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4"/>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7336139" cy="141577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Compilation of the latest evaluated decay data for the CTBT relevant and background radionuclides for γ-ray spectrometry</a:t>
            </a:r>
            <a:endParaRPr lang="en-AT" b="1" dirty="0">
              <a:solidFill>
                <a:schemeClr val="bg1"/>
              </a:solidFill>
              <a:latin typeface="Arial" panose="020B0604020202020204" pitchFamily="34" charset="0"/>
              <a:cs typeface="Arial" panose="020B0604020202020204" pitchFamily="34" charset="0"/>
            </a:endParaRPr>
          </a:p>
          <a:p>
            <a:pPr algn="ctr"/>
            <a:endParaRPr lang="en-US" dirty="0">
              <a:solidFill>
                <a:schemeClr val="bg1"/>
              </a:solidFill>
              <a:latin typeface="Arial" panose="020B0604020202020204" pitchFamily="34" charset="0"/>
              <a:cs typeface="Arial" panose="020B0604020202020204" pitchFamily="34" charset="0"/>
            </a:endParaRPr>
          </a:p>
          <a:p>
            <a:pPr algn="ctr"/>
            <a:r>
              <a:rPr lang="en-AT" dirty="0">
                <a:solidFill>
                  <a:schemeClr val="bg1"/>
                </a:solidFill>
                <a:latin typeface="Arial" panose="020B0604020202020204" pitchFamily="34" charset="0"/>
                <a:cs typeface="Arial" panose="020B0604020202020204" pitchFamily="34" charset="0"/>
              </a:rPr>
              <a:t>Chushiro YONEZAWA]</a:t>
            </a:r>
          </a:p>
          <a:p>
            <a:pPr algn="ctr"/>
            <a:r>
              <a:rPr lang="en-US" sz="1400" dirty="0">
                <a:solidFill>
                  <a:schemeClr val="bg1"/>
                </a:solidFill>
                <a:latin typeface="Arial" panose="020B0604020202020204" pitchFamily="34" charset="0"/>
                <a:cs typeface="Arial" panose="020B0604020202020204" pitchFamily="34" charset="0"/>
              </a:rPr>
              <a:t>Japan Institute of International Affairs (JIIA)</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CTBT relevant RNs were selected around 2000, when the development of the verification system began, using decay data that were available at the time. More than 20 years have passed since that selection, and evaluated data are now available that are more reliable than the data at that time.</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P3.6-066</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From the DDEP, ENSDF, and IAEA evaluated attenuation data libraries, (1) two types decay data table of CTBT relevant RNs, (2) decay data tables of background RN for γ-ray spectrometry, (3) a list of γ-ray lines ordered by energy for CTBT relevant and background RNs, and (4) RN decay data tables used for calibration of γ-ray detectors were prepared.</a:t>
            </a: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Comparing the compiled data with the data used to select CTBT relevant RNs, the relative maximum differences in half-lives and primary γ-ray emission intensity, which have a significant impact on the accuracy of the radioactivity concentration, were large (10% and 36%, respectively), but the primary γ-ray energy was 0.1%. </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Since the half-lives and γ-ray emission intensities between the compiled data and which used to select the CTBT relevant RNs significantly differ, and they directly affect the accuracy of the radioactivity measurement results, using of this compiled data is strongly recommended for the radioactivity measurement of RNs in IMS and OSI.</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図 9" descr="黒い背景と白い文字&#10;&#10;自動的に生成された説明">
            <a:extLst>
              <a:ext uri="{FF2B5EF4-FFF2-40B4-BE49-F238E27FC236}">
                <a16:creationId xmlns:a16="http://schemas.microsoft.com/office/drawing/2014/main" id="{E258E4B1-7AA7-ACA7-0D24-6DFC127AED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3549" y="330856"/>
            <a:ext cx="1620000" cy="495833"/>
          </a:xfrm>
          <a:prstGeom prst="rect">
            <a:avLst/>
          </a:prstGeom>
          <a:solidFill>
            <a:schemeClr val="bg1"/>
          </a:solidFill>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4365938" y="336029"/>
            <a:ext cx="2369159"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1. Introduction</a:t>
            </a:r>
            <a:endParaRPr lang="en-AT" sz="240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P3.6-066</a:t>
            </a: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図 4" descr="黒い背景と白い文字&#10;&#10;自動的に生成された説明">
            <a:extLst>
              <a:ext uri="{FF2B5EF4-FFF2-40B4-BE49-F238E27FC236}">
                <a16:creationId xmlns:a16="http://schemas.microsoft.com/office/drawing/2014/main" id="{2248BE49-7316-8952-1ADD-C26DC9C581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4225" y="119843"/>
            <a:ext cx="1620000" cy="495833"/>
          </a:xfrm>
          <a:prstGeom prst="rect">
            <a:avLst/>
          </a:prstGeom>
          <a:solidFill>
            <a:schemeClr val="bg1"/>
          </a:solidFill>
        </p:spPr>
      </p:pic>
      <p:sp>
        <p:nvSpPr>
          <p:cNvPr id="6" name="テキスト ボックス 5">
            <a:extLst>
              <a:ext uri="{FF2B5EF4-FFF2-40B4-BE49-F238E27FC236}">
                <a16:creationId xmlns:a16="http://schemas.microsoft.com/office/drawing/2014/main" id="{4A931B21-CDE4-9FA8-F5A6-18F5D0482AF6}"/>
              </a:ext>
            </a:extLst>
          </p:cNvPr>
          <p:cNvSpPr txBox="1"/>
          <p:nvPr/>
        </p:nvSpPr>
        <p:spPr>
          <a:xfrm>
            <a:off x="357215" y="1380620"/>
            <a:ext cx="10186219" cy="2862322"/>
          </a:xfrm>
          <a:prstGeom prst="rect">
            <a:avLst/>
          </a:prstGeom>
          <a:noFill/>
        </p:spPr>
        <p:txBody>
          <a:bodyPr wrap="square" rtlCol="0">
            <a:spAutoFit/>
          </a:bodyPr>
          <a:lstStyle/>
          <a:p>
            <a:pPr algn="just"/>
            <a:r>
              <a:rPr kumimoji="1" lang="en-US" altLang="ja-JP" sz="2000" dirty="0"/>
              <a:t>The CTBT relevant RNs were selected around 2000, when the development of the verification system began, using decay data that were available at the time</a:t>
            </a:r>
            <a:r>
              <a:rPr kumimoji="1" lang="en-US" altLang="ja-JP" sz="2000" baseline="30000" dirty="0"/>
              <a:t>1)</a:t>
            </a:r>
            <a:r>
              <a:rPr kumimoji="1" lang="en-US" altLang="ja-JP" sz="2000" dirty="0"/>
              <a:t>. However, now, more than 20 years after the selection was made, newly measured and further evaluated decay data with even higher reliability, evaluated by experts, are available. The author compiled the latest evaluated decay data (half-lives, decay modes and their branching probability, γ-ray energies and their emission intensities) for 96 RNs including the CTBT relevant RNs and short-lived RNs produced during their decay processes, and 49 natural RNs that may be observed as background in particulate monitoring by IMS, and prepared various data tables. The compiled decay data were compared with data used for the selection of the CTBT relevant RNs</a:t>
            </a:r>
            <a:r>
              <a:rPr kumimoji="1" lang="en-US" altLang="ja-JP" sz="2000" baseline="30000" dirty="0"/>
              <a:t>1)</a:t>
            </a:r>
            <a:r>
              <a:rPr kumimoji="1" lang="en-US" altLang="ja-JP" sz="2000" dirty="0"/>
              <a:t>.</a:t>
            </a:r>
          </a:p>
        </p:txBody>
      </p:sp>
      <p:sp>
        <p:nvSpPr>
          <p:cNvPr id="10" name="テキスト ボックス 9">
            <a:extLst>
              <a:ext uri="{FF2B5EF4-FFF2-40B4-BE49-F238E27FC236}">
                <a16:creationId xmlns:a16="http://schemas.microsoft.com/office/drawing/2014/main" id="{E6B4C6D6-81CF-D6C3-5295-4D91CE51FD4F}"/>
              </a:ext>
            </a:extLst>
          </p:cNvPr>
          <p:cNvSpPr txBox="1"/>
          <p:nvPr/>
        </p:nvSpPr>
        <p:spPr>
          <a:xfrm>
            <a:off x="357215" y="4443664"/>
            <a:ext cx="10213034" cy="1631216"/>
          </a:xfrm>
          <a:prstGeom prst="rect">
            <a:avLst/>
          </a:prstGeom>
          <a:noFill/>
        </p:spPr>
        <p:txBody>
          <a:bodyPr wrap="square" rtlCol="0">
            <a:spAutoFit/>
          </a:bodyPr>
          <a:lstStyle/>
          <a:p>
            <a:pPr algn="just"/>
            <a:r>
              <a:rPr kumimoji="1" lang="en-US" altLang="ja-JP" sz="2000" dirty="0"/>
              <a:t>The adopted evaluated decay data libraries are as follows:</a:t>
            </a:r>
          </a:p>
          <a:p>
            <a:pPr marL="342900" indent="-342900" algn="just">
              <a:buAutoNum type="arabicParenBoth"/>
            </a:pPr>
            <a:r>
              <a:rPr kumimoji="1" lang="en-US" altLang="ja-JP" sz="2000" dirty="0"/>
              <a:t>Decay Data Evaluation Project (DDEP)</a:t>
            </a:r>
            <a:r>
              <a:rPr kumimoji="1" lang="en-US" altLang="ja-JP" sz="2000" baseline="30000" dirty="0"/>
              <a:t>2)</a:t>
            </a:r>
            <a:r>
              <a:rPr kumimoji="1" lang="en-US" altLang="ja-JP" sz="2000" dirty="0"/>
              <a:t> : Preferentially adopted for this work </a:t>
            </a:r>
          </a:p>
          <a:p>
            <a:pPr algn="just"/>
            <a:r>
              <a:rPr kumimoji="1" lang="en-US" altLang="ja-JP" sz="2000" dirty="0"/>
              <a:t>(2) Evaluated Nuclear Structure Data File (ENSDF)</a:t>
            </a:r>
            <a:r>
              <a:rPr kumimoji="1" lang="en-US" altLang="ja-JP" sz="2000" baseline="30000" dirty="0"/>
              <a:t>3)</a:t>
            </a:r>
            <a:r>
              <a:rPr kumimoji="1" lang="en-US" altLang="ja-JP" sz="2000" dirty="0"/>
              <a:t>: Adopted for RNs where no DDEP</a:t>
            </a:r>
            <a:endParaRPr kumimoji="1" lang="en-US" altLang="ja-JP" sz="2000" baseline="30000" dirty="0"/>
          </a:p>
          <a:p>
            <a:pPr algn="just"/>
            <a:r>
              <a:rPr kumimoji="1" lang="en-US" altLang="ja-JP" sz="2000" dirty="0"/>
              <a:t>(3) IAEA data for X Ray and Gamma Ray Decay Data Standards</a:t>
            </a:r>
            <a:r>
              <a:rPr kumimoji="1" lang="en-US" altLang="ja-JP" sz="2000" baseline="30000" dirty="0"/>
              <a:t>4)</a:t>
            </a:r>
            <a:r>
              <a:rPr kumimoji="1" lang="en-US" altLang="ja-JP" sz="2000" dirty="0"/>
              <a:t>: RNs for detector calibration</a:t>
            </a:r>
          </a:p>
          <a:p>
            <a:pPr algn="just"/>
            <a:r>
              <a:rPr kumimoji="1" lang="en-US" altLang="ja-JP" sz="2000" dirty="0"/>
              <a:t>(4) Published data by Galan et al.</a:t>
            </a:r>
            <a:r>
              <a:rPr kumimoji="1" lang="en-US" altLang="ja-JP" sz="2000" baseline="30000" dirty="0"/>
              <a:t>5)</a:t>
            </a:r>
            <a:r>
              <a:rPr kumimoji="1" lang="en-US" altLang="ja-JP" sz="2000" dirty="0"/>
              <a:t> for </a:t>
            </a:r>
            <a:r>
              <a:rPr kumimoji="1" lang="en-US" altLang="ja-JP" sz="2000" baseline="30000" dirty="0"/>
              <a:t>135</a:t>
            </a:r>
            <a:r>
              <a:rPr kumimoji="1" lang="en-US" altLang="ja-JP" sz="2000" dirty="0"/>
              <a:t>Xe</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3461370" y="336028"/>
            <a:ext cx="4787894"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2. Prepared decay data tables</a:t>
            </a: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ja-JP" sz="1000" b="1" dirty="0">
                <a:solidFill>
                  <a:schemeClr val="bg1"/>
                </a:solidFill>
                <a:latin typeface="Arial" panose="020B0604020202020204" pitchFamily="34" charset="0"/>
                <a:cs typeface="Arial" panose="020B0604020202020204" pitchFamily="34" charset="0"/>
              </a:rPr>
              <a:t>P3.6-066</a:t>
            </a: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図 3" descr="黒い背景と白い文字&#10;&#10;自動的に生成された説明">
            <a:extLst>
              <a:ext uri="{FF2B5EF4-FFF2-40B4-BE49-F238E27FC236}">
                <a16:creationId xmlns:a16="http://schemas.microsoft.com/office/drawing/2014/main" id="{F94CBB00-2612-C350-B68B-B79FDFCB3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273" y="119842"/>
            <a:ext cx="1620000" cy="495833"/>
          </a:xfrm>
          <a:prstGeom prst="rect">
            <a:avLst/>
          </a:prstGeom>
          <a:solidFill>
            <a:schemeClr val="bg1"/>
          </a:solidFill>
        </p:spPr>
      </p:pic>
      <p:grpSp>
        <p:nvGrpSpPr>
          <p:cNvPr id="37" name="グループ化 36">
            <a:extLst>
              <a:ext uri="{FF2B5EF4-FFF2-40B4-BE49-F238E27FC236}">
                <a16:creationId xmlns:a16="http://schemas.microsoft.com/office/drawing/2014/main" id="{5CF9B368-AF83-FB54-9AE0-96A48B323A29}"/>
              </a:ext>
            </a:extLst>
          </p:cNvPr>
          <p:cNvGrpSpPr/>
          <p:nvPr/>
        </p:nvGrpSpPr>
        <p:grpSpPr>
          <a:xfrm>
            <a:off x="133424" y="1184556"/>
            <a:ext cx="10677169" cy="5639382"/>
            <a:chOff x="133424" y="1184556"/>
            <a:chExt cx="10677169" cy="5639382"/>
          </a:xfrm>
        </p:grpSpPr>
        <p:sp>
          <p:nvSpPr>
            <p:cNvPr id="21" name="テキスト ボックス 20">
              <a:extLst>
                <a:ext uri="{FF2B5EF4-FFF2-40B4-BE49-F238E27FC236}">
                  <a16:creationId xmlns:a16="http://schemas.microsoft.com/office/drawing/2014/main" id="{82070CBB-7864-87FA-BE17-5E15ADA2E55C}"/>
                </a:ext>
              </a:extLst>
            </p:cNvPr>
            <p:cNvSpPr txBox="1"/>
            <p:nvPr/>
          </p:nvSpPr>
          <p:spPr>
            <a:xfrm>
              <a:off x="195856" y="1184556"/>
              <a:ext cx="10268417" cy="2246769"/>
            </a:xfrm>
            <a:prstGeom prst="rect">
              <a:avLst/>
            </a:prstGeom>
            <a:noFill/>
          </p:spPr>
          <p:txBody>
            <a:bodyPr wrap="square" rtlCol="0">
              <a:spAutoFit/>
            </a:bodyPr>
            <a:lstStyle/>
            <a:p>
              <a:pPr marL="895350" indent="-895350" algn="just"/>
              <a:r>
                <a:rPr kumimoji="1" lang="en-US" altLang="ja-JP" sz="2000" dirty="0"/>
                <a:t>Table 1 	Summarized decay data for the CTBT relevant radionuclides (92 RNs, 5 pages)</a:t>
              </a:r>
            </a:p>
            <a:p>
              <a:pPr marL="895350" indent="-895350" algn="just"/>
              <a:r>
                <a:rPr kumimoji="1" lang="en-US" altLang="ja-JP" sz="2000" dirty="0"/>
                <a:t>Table 2 	Detailed decay data for the CTBT relevant radionuclides (96 RNs, 52 pages)</a:t>
              </a:r>
            </a:p>
            <a:p>
              <a:pPr marL="895350" indent="-895350" algn="just"/>
              <a:r>
                <a:rPr kumimoji="1" lang="en-US" altLang="ja-JP" sz="2000" dirty="0"/>
                <a:t>Table 3 	Detailed decay data for the background radionuclides in particulate monitoring (49 RNs, 27 pages)</a:t>
              </a:r>
            </a:p>
            <a:p>
              <a:pPr marL="895350" indent="-895350" algn="just"/>
              <a:r>
                <a:rPr kumimoji="1" lang="en-US" altLang="ja-JP" sz="2000" dirty="0"/>
                <a:t>Table 4	A list of γ-ray lines for CTBT relevant and background radionuclides ordered by energy (2090 lines,  61 pages)</a:t>
              </a:r>
            </a:p>
            <a:p>
              <a:pPr marL="895350" indent="-895350" algn="just"/>
              <a:r>
                <a:rPr kumimoji="1" lang="en-US" altLang="ja-JP" sz="2000" dirty="0"/>
                <a:t>Table 5 	Decay data of radionuclides used for detector calibration (17 RNs, 5 pages)</a:t>
              </a:r>
            </a:p>
          </p:txBody>
        </p:sp>
        <p:pic>
          <p:nvPicPr>
            <p:cNvPr id="10" name="図 9">
              <a:extLst>
                <a:ext uri="{FF2B5EF4-FFF2-40B4-BE49-F238E27FC236}">
                  <a16:creationId xmlns:a16="http://schemas.microsoft.com/office/drawing/2014/main" id="{D3F7E8D2-7F7F-3F56-9319-F91E9052E095}"/>
                </a:ext>
              </a:extLst>
            </p:cNvPr>
            <p:cNvPicPr>
              <a:picLocks noChangeAspect="1"/>
            </p:cNvPicPr>
            <p:nvPr/>
          </p:nvPicPr>
          <p:blipFill>
            <a:blip r:embed="rId4"/>
            <a:stretch>
              <a:fillRect/>
            </a:stretch>
          </p:blipFill>
          <p:spPr>
            <a:xfrm>
              <a:off x="133424" y="4000206"/>
              <a:ext cx="3709853" cy="2103086"/>
            </a:xfrm>
            <a:prstGeom prst="rect">
              <a:avLst/>
            </a:prstGeom>
          </p:spPr>
        </p:pic>
        <p:pic>
          <p:nvPicPr>
            <p:cNvPr id="13" name="図 12">
              <a:extLst>
                <a:ext uri="{FF2B5EF4-FFF2-40B4-BE49-F238E27FC236}">
                  <a16:creationId xmlns:a16="http://schemas.microsoft.com/office/drawing/2014/main" id="{D89684A0-F3C2-9EFF-B92F-9A86411F6B9D}"/>
                </a:ext>
              </a:extLst>
            </p:cNvPr>
            <p:cNvPicPr>
              <a:picLocks noChangeAspect="1"/>
            </p:cNvPicPr>
            <p:nvPr/>
          </p:nvPicPr>
          <p:blipFill>
            <a:blip r:embed="rId5"/>
            <a:stretch>
              <a:fillRect/>
            </a:stretch>
          </p:blipFill>
          <p:spPr>
            <a:xfrm>
              <a:off x="2353351" y="3545051"/>
              <a:ext cx="2214617" cy="3177277"/>
            </a:xfrm>
            <a:prstGeom prst="rect">
              <a:avLst/>
            </a:prstGeom>
          </p:spPr>
        </p:pic>
        <p:pic>
          <p:nvPicPr>
            <p:cNvPr id="15" name="図 14">
              <a:extLst>
                <a:ext uri="{FF2B5EF4-FFF2-40B4-BE49-F238E27FC236}">
                  <a16:creationId xmlns:a16="http://schemas.microsoft.com/office/drawing/2014/main" id="{25656F6B-6468-093D-C6AA-B0520561A3B1}"/>
                </a:ext>
              </a:extLst>
            </p:cNvPr>
            <p:cNvPicPr>
              <a:picLocks noChangeAspect="1"/>
            </p:cNvPicPr>
            <p:nvPr/>
          </p:nvPicPr>
          <p:blipFill>
            <a:blip r:embed="rId6"/>
            <a:stretch>
              <a:fillRect/>
            </a:stretch>
          </p:blipFill>
          <p:spPr>
            <a:xfrm>
              <a:off x="4149293" y="3720560"/>
              <a:ext cx="2248334" cy="2832035"/>
            </a:xfrm>
            <a:prstGeom prst="rect">
              <a:avLst/>
            </a:prstGeom>
          </p:spPr>
        </p:pic>
        <p:pic>
          <p:nvPicPr>
            <p:cNvPr id="30" name="図 29">
              <a:extLst>
                <a:ext uri="{FF2B5EF4-FFF2-40B4-BE49-F238E27FC236}">
                  <a16:creationId xmlns:a16="http://schemas.microsoft.com/office/drawing/2014/main" id="{945071E5-2D36-D62A-8169-F2E706A8E6D2}"/>
                </a:ext>
              </a:extLst>
            </p:cNvPr>
            <p:cNvPicPr>
              <a:picLocks noChangeAspect="1"/>
            </p:cNvPicPr>
            <p:nvPr/>
          </p:nvPicPr>
          <p:blipFill>
            <a:blip r:embed="rId7"/>
            <a:stretch>
              <a:fillRect/>
            </a:stretch>
          </p:blipFill>
          <p:spPr>
            <a:xfrm>
              <a:off x="6363910" y="3720560"/>
              <a:ext cx="2214617" cy="3103378"/>
            </a:xfrm>
            <a:prstGeom prst="rect">
              <a:avLst/>
            </a:prstGeom>
          </p:spPr>
        </p:pic>
        <p:pic>
          <p:nvPicPr>
            <p:cNvPr id="31" name="図 30">
              <a:extLst>
                <a:ext uri="{FF2B5EF4-FFF2-40B4-BE49-F238E27FC236}">
                  <a16:creationId xmlns:a16="http://schemas.microsoft.com/office/drawing/2014/main" id="{D0AE90E8-24FA-85F5-4580-BFF1440C2155}"/>
                </a:ext>
              </a:extLst>
            </p:cNvPr>
            <p:cNvPicPr>
              <a:picLocks noChangeAspect="1"/>
            </p:cNvPicPr>
            <p:nvPr/>
          </p:nvPicPr>
          <p:blipFill>
            <a:blip r:embed="rId8"/>
            <a:stretch>
              <a:fillRect/>
            </a:stretch>
          </p:blipFill>
          <p:spPr>
            <a:xfrm>
              <a:off x="7471218" y="4334655"/>
              <a:ext cx="3339375" cy="1875187"/>
            </a:xfrm>
            <a:prstGeom prst="rect">
              <a:avLst/>
            </a:prstGeom>
          </p:spPr>
        </p:pic>
        <p:sp>
          <p:nvSpPr>
            <p:cNvPr id="32" name="テキスト ボックス 31">
              <a:extLst>
                <a:ext uri="{FF2B5EF4-FFF2-40B4-BE49-F238E27FC236}">
                  <a16:creationId xmlns:a16="http://schemas.microsoft.com/office/drawing/2014/main" id="{68883847-B954-BFDF-28D5-137BB4A2971F}"/>
                </a:ext>
              </a:extLst>
            </p:cNvPr>
            <p:cNvSpPr txBox="1"/>
            <p:nvPr/>
          </p:nvSpPr>
          <p:spPr>
            <a:xfrm>
              <a:off x="880943" y="4951141"/>
              <a:ext cx="849528" cy="369332"/>
            </a:xfrm>
            <a:prstGeom prst="rect">
              <a:avLst/>
            </a:prstGeom>
            <a:solidFill>
              <a:schemeClr val="bg1"/>
            </a:solidFill>
          </p:spPr>
          <p:txBody>
            <a:bodyPr wrap="none" rtlCol="0">
              <a:spAutoFit/>
            </a:bodyPr>
            <a:lstStyle/>
            <a:p>
              <a:r>
                <a:rPr kumimoji="1" lang="en-US" altLang="ja-JP" dirty="0"/>
                <a:t>Table 1</a:t>
              </a:r>
              <a:endParaRPr kumimoji="1" lang="ja-JP" altLang="en-US" dirty="0"/>
            </a:p>
          </p:txBody>
        </p:sp>
        <p:sp>
          <p:nvSpPr>
            <p:cNvPr id="33" name="テキスト ボックス 32">
              <a:extLst>
                <a:ext uri="{FF2B5EF4-FFF2-40B4-BE49-F238E27FC236}">
                  <a16:creationId xmlns:a16="http://schemas.microsoft.com/office/drawing/2014/main" id="{FCC14F93-396D-62FC-46FB-7B7C9EE1F0FA}"/>
                </a:ext>
              </a:extLst>
            </p:cNvPr>
            <p:cNvSpPr txBox="1"/>
            <p:nvPr/>
          </p:nvSpPr>
          <p:spPr>
            <a:xfrm>
              <a:off x="2895596" y="4951141"/>
              <a:ext cx="849528" cy="369332"/>
            </a:xfrm>
            <a:prstGeom prst="rect">
              <a:avLst/>
            </a:prstGeom>
            <a:solidFill>
              <a:schemeClr val="bg1"/>
            </a:solidFill>
          </p:spPr>
          <p:txBody>
            <a:bodyPr wrap="none" rtlCol="0">
              <a:spAutoFit/>
            </a:bodyPr>
            <a:lstStyle/>
            <a:p>
              <a:r>
                <a:rPr kumimoji="1" lang="en-US" altLang="ja-JP" dirty="0"/>
                <a:t>Table 2</a:t>
              </a:r>
              <a:endParaRPr kumimoji="1" lang="ja-JP" altLang="en-US" dirty="0"/>
            </a:p>
          </p:txBody>
        </p:sp>
        <p:sp>
          <p:nvSpPr>
            <p:cNvPr id="34" name="テキスト ボックス 33">
              <a:extLst>
                <a:ext uri="{FF2B5EF4-FFF2-40B4-BE49-F238E27FC236}">
                  <a16:creationId xmlns:a16="http://schemas.microsoft.com/office/drawing/2014/main" id="{92159647-2999-6FA5-1A1E-C081711BF044}"/>
                </a:ext>
              </a:extLst>
            </p:cNvPr>
            <p:cNvSpPr txBox="1"/>
            <p:nvPr/>
          </p:nvSpPr>
          <p:spPr>
            <a:xfrm>
              <a:off x="4664921" y="4951141"/>
              <a:ext cx="849528" cy="369332"/>
            </a:xfrm>
            <a:prstGeom prst="rect">
              <a:avLst/>
            </a:prstGeom>
            <a:solidFill>
              <a:schemeClr val="bg1"/>
            </a:solidFill>
          </p:spPr>
          <p:txBody>
            <a:bodyPr wrap="none" rtlCol="0">
              <a:spAutoFit/>
            </a:bodyPr>
            <a:lstStyle/>
            <a:p>
              <a:r>
                <a:rPr kumimoji="1" lang="en-US" altLang="ja-JP" dirty="0"/>
                <a:t>Table 3</a:t>
              </a:r>
              <a:endParaRPr kumimoji="1" lang="ja-JP" altLang="en-US" dirty="0"/>
            </a:p>
          </p:txBody>
        </p:sp>
        <p:sp>
          <p:nvSpPr>
            <p:cNvPr id="35" name="テキスト ボックス 34">
              <a:extLst>
                <a:ext uri="{FF2B5EF4-FFF2-40B4-BE49-F238E27FC236}">
                  <a16:creationId xmlns:a16="http://schemas.microsoft.com/office/drawing/2014/main" id="{DD9B36E7-B53D-665C-4F1F-2D724FAAB64C}"/>
                </a:ext>
              </a:extLst>
            </p:cNvPr>
            <p:cNvSpPr txBox="1"/>
            <p:nvPr/>
          </p:nvSpPr>
          <p:spPr>
            <a:xfrm>
              <a:off x="6536551" y="4951141"/>
              <a:ext cx="849528" cy="369332"/>
            </a:xfrm>
            <a:prstGeom prst="rect">
              <a:avLst/>
            </a:prstGeom>
            <a:solidFill>
              <a:schemeClr val="bg1"/>
            </a:solidFill>
          </p:spPr>
          <p:txBody>
            <a:bodyPr wrap="none" rtlCol="0">
              <a:spAutoFit/>
            </a:bodyPr>
            <a:lstStyle/>
            <a:p>
              <a:r>
                <a:rPr kumimoji="1" lang="en-US" altLang="ja-JP" dirty="0"/>
                <a:t>Table 4</a:t>
              </a:r>
              <a:endParaRPr kumimoji="1" lang="ja-JP" altLang="en-US" dirty="0"/>
            </a:p>
          </p:txBody>
        </p:sp>
        <p:sp>
          <p:nvSpPr>
            <p:cNvPr id="36" name="テキスト ボックス 35">
              <a:extLst>
                <a:ext uri="{FF2B5EF4-FFF2-40B4-BE49-F238E27FC236}">
                  <a16:creationId xmlns:a16="http://schemas.microsoft.com/office/drawing/2014/main" id="{C03BAF7E-91F1-9008-CF98-7448C974C974}"/>
                </a:ext>
              </a:extLst>
            </p:cNvPr>
            <p:cNvSpPr txBox="1"/>
            <p:nvPr/>
          </p:nvSpPr>
          <p:spPr>
            <a:xfrm>
              <a:off x="8774229" y="4951141"/>
              <a:ext cx="849528" cy="369332"/>
            </a:xfrm>
            <a:prstGeom prst="rect">
              <a:avLst/>
            </a:prstGeom>
            <a:solidFill>
              <a:schemeClr val="bg1"/>
            </a:solidFill>
          </p:spPr>
          <p:txBody>
            <a:bodyPr wrap="none" rtlCol="0">
              <a:spAutoFit/>
            </a:bodyPr>
            <a:lstStyle/>
            <a:p>
              <a:r>
                <a:rPr kumimoji="1" lang="en-US" altLang="ja-JP" dirty="0"/>
                <a:t>Table 5</a:t>
              </a:r>
              <a:endParaRPr kumimoji="1" lang="ja-JP" altLang="en-US" dirty="0"/>
            </a:p>
          </p:txBody>
        </p:sp>
      </p:grpSp>
    </p:spTree>
    <p:extLst>
      <p:ext uri="{BB962C8B-B14F-4D97-AF65-F5344CB8AC3E}">
        <p14:creationId xmlns:p14="http://schemas.microsoft.com/office/powerpoint/2010/main" val="73228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3. Comparison of the compiled decay data with other</a:t>
            </a: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ja-JP" sz="1000" b="1" dirty="0">
                <a:solidFill>
                  <a:schemeClr val="bg1"/>
                </a:solidFill>
                <a:latin typeface="Arial" panose="020B0604020202020204" pitchFamily="34" charset="0"/>
                <a:cs typeface="Arial" panose="020B0604020202020204" pitchFamily="34" charset="0"/>
              </a:rPr>
              <a:t>P3.6-066</a:t>
            </a: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図 3" descr="黒い背景と白い文字&#10;&#10;自動的に生成された説明">
            <a:extLst>
              <a:ext uri="{FF2B5EF4-FFF2-40B4-BE49-F238E27FC236}">
                <a16:creationId xmlns:a16="http://schemas.microsoft.com/office/drawing/2014/main" id="{F9542386-B88D-1FE2-A26E-5B933B6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323" y="97795"/>
            <a:ext cx="1620000" cy="495833"/>
          </a:xfrm>
          <a:prstGeom prst="rect">
            <a:avLst/>
          </a:prstGeom>
          <a:solidFill>
            <a:schemeClr val="bg1"/>
          </a:solidFill>
        </p:spPr>
      </p:pic>
      <p:grpSp>
        <p:nvGrpSpPr>
          <p:cNvPr id="22" name="グループ化 21">
            <a:extLst>
              <a:ext uri="{FF2B5EF4-FFF2-40B4-BE49-F238E27FC236}">
                <a16:creationId xmlns:a16="http://schemas.microsoft.com/office/drawing/2014/main" id="{18D33232-EAE9-B7D5-D517-3102CE2C8FF5}"/>
              </a:ext>
            </a:extLst>
          </p:cNvPr>
          <p:cNvGrpSpPr/>
          <p:nvPr/>
        </p:nvGrpSpPr>
        <p:grpSpPr>
          <a:xfrm>
            <a:off x="189128" y="1230807"/>
            <a:ext cx="10490273" cy="5515093"/>
            <a:chOff x="189128" y="1230807"/>
            <a:chExt cx="10490273" cy="5515093"/>
          </a:xfrm>
        </p:grpSpPr>
        <p:pic>
          <p:nvPicPr>
            <p:cNvPr id="3" name="図 2">
              <a:extLst>
                <a:ext uri="{FF2B5EF4-FFF2-40B4-BE49-F238E27FC236}">
                  <a16:creationId xmlns:a16="http://schemas.microsoft.com/office/drawing/2014/main" id="{FF16E748-1E95-3ED7-0C4D-188691355CD6}"/>
                </a:ext>
              </a:extLst>
            </p:cNvPr>
            <p:cNvPicPr>
              <a:picLocks noChangeAspect="1"/>
            </p:cNvPicPr>
            <p:nvPr/>
          </p:nvPicPr>
          <p:blipFill>
            <a:blip r:embed="rId4"/>
            <a:stretch>
              <a:fillRect/>
            </a:stretch>
          </p:blipFill>
          <p:spPr>
            <a:xfrm>
              <a:off x="189128" y="1698225"/>
              <a:ext cx="3512503" cy="4647565"/>
            </a:xfrm>
            <a:prstGeom prst="rect">
              <a:avLst/>
            </a:prstGeom>
          </p:spPr>
        </p:pic>
        <p:pic>
          <p:nvPicPr>
            <p:cNvPr id="7" name="図 6">
              <a:extLst>
                <a:ext uri="{FF2B5EF4-FFF2-40B4-BE49-F238E27FC236}">
                  <a16:creationId xmlns:a16="http://schemas.microsoft.com/office/drawing/2014/main" id="{24CDB8B5-9E53-1781-D62A-58934CAF6EAE}"/>
                </a:ext>
              </a:extLst>
            </p:cNvPr>
            <p:cNvPicPr>
              <a:picLocks noChangeAspect="1"/>
            </p:cNvPicPr>
            <p:nvPr/>
          </p:nvPicPr>
          <p:blipFill>
            <a:blip r:embed="rId5"/>
            <a:stretch>
              <a:fillRect/>
            </a:stretch>
          </p:blipFill>
          <p:spPr>
            <a:xfrm>
              <a:off x="3701631" y="1717889"/>
              <a:ext cx="3512503" cy="4569143"/>
            </a:xfrm>
            <a:prstGeom prst="rect">
              <a:avLst/>
            </a:prstGeom>
          </p:spPr>
        </p:pic>
        <p:sp>
          <p:nvSpPr>
            <p:cNvPr id="10" name="テキスト ボックス 9">
              <a:extLst>
                <a:ext uri="{FF2B5EF4-FFF2-40B4-BE49-F238E27FC236}">
                  <a16:creationId xmlns:a16="http://schemas.microsoft.com/office/drawing/2014/main" id="{65DB8B68-037A-E51C-6E85-E3A86BAF02C5}"/>
                </a:ext>
              </a:extLst>
            </p:cNvPr>
            <p:cNvSpPr txBox="1"/>
            <p:nvPr/>
          </p:nvSpPr>
          <p:spPr>
            <a:xfrm>
              <a:off x="1337184" y="1230807"/>
              <a:ext cx="8308108" cy="400110"/>
            </a:xfrm>
            <a:prstGeom prst="rect">
              <a:avLst/>
            </a:prstGeom>
            <a:noFill/>
          </p:spPr>
          <p:txBody>
            <a:bodyPr wrap="none" rtlCol="0">
              <a:spAutoFit/>
            </a:bodyPr>
            <a:lstStyle/>
            <a:p>
              <a:r>
                <a:rPr kumimoji="1" lang="en-US" altLang="ja-JP" sz="2000" dirty="0"/>
                <a:t>Comparison with the data used for selection of the CTBT relevant RNs (ref. 1)</a:t>
              </a:r>
              <a:endParaRPr kumimoji="1" lang="ja-JP" altLang="en-US" sz="2000" dirty="0"/>
            </a:p>
          </p:txBody>
        </p:sp>
        <p:sp>
          <p:nvSpPr>
            <p:cNvPr id="11" name="テキスト ボックス 10">
              <a:extLst>
                <a:ext uri="{FF2B5EF4-FFF2-40B4-BE49-F238E27FC236}">
                  <a16:creationId xmlns:a16="http://schemas.microsoft.com/office/drawing/2014/main" id="{7C3F4217-8C51-DBE4-7610-9D7FB4B51E0D}"/>
                </a:ext>
              </a:extLst>
            </p:cNvPr>
            <p:cNvSpPr txBox="1"/>
            <p:nvPr/>
          </p:nvSpPr>
          <p:spPr>
            <a:xfrm>
              <a:off x="1431991" y="6345790"/>
              <a:ext cx="1145570" cy="400110"/>
            </a:xfrm>
            <a:prstGeom prst="rect">
              <a:avLst/>
            </a:prstGeom>
            <a:noFill/>
          </p:spPr>
          <p:txBody>
            <a:bodyPr wrap="none" rtlCol="0">
              <a:spAutoFit/>
            </a:bodyPr>
            <a:lstStyle/>
            <a:p>
              <a:r>
                <a:rPr kumimoji="1" lang="en-US" altLang="ja-JP" sz="2000" dirty="0"/>
                <a:t>Half-lives</a:t>
              </a:r>
              <a:endParaRPr kumimoji="1" lang="ja-JP" altLang="en-US" sz="2000" dirty="0"/>
            </a:p>
          </p:txBody>
        </p:sp>
        <p:sp>
          <p:nvSpPr>
            <p:cNvPr id="12" name="テキスト ボックス 11">
              <a:extLst>
                <a:ext uri="{FF2B5EF4-FFF2-40B4-BE49-F238E27FC236}">
                  <a16:creationId xmlns:a16="http://schemas.microsoft.com/office/drawing/2014/main" id="{33DBEE3D-45E4-C2AC-A6DC-D9D1853EC7BA}"/>
                </a:ext>
              </a:extLst>
            </p:cNvPr>
            <p:cNvSpPr txBox="1"/>
            <p:nvPr/>
          </p:nvSpPr>
          <p:spPr>
            <a:xfrm>
              <a:off x="4267515" y="6345790"/>
              <a:ext cx="2341282" cy="400110"/>
            </a:xfrm>
            <a:prstGeom prst="rect">
              <a:avLst/>
            </a:prstGeom>
            <a:noFill/>
          </p:spPr>
          <p:txBody>
            <a:bodyPr wrap="none" rtlCol="0">
              <a:spAutoFit/>
            </a:bodyPr>
            <a:lstStyle/>
            <a:p>
              <a:r>
                <a:rPr kumimoji="1" lang="en-US" altLang="ja-JP" sz="2000" dirty="0"/>
                <a:t>Primary </a:t>
              </a:r>
              <a:r>
                <a:rPr kumimoji="1" lang="el-GR" altLang="ja-JP" sz="2000" dirty="0"/>
                <a:t>γ</a:t>
              </a:r>
              <a:r>
                <a:rPr kumimoji="1" lang="en-US" altLang="ja-JP" sz="2000" dirty="0"/>
                <a:t>-ray energy</a:t>
              </a:r>
            </a:p>
          </p:txBody>
        </p:sp>
        <p:sp>
          <p:nvSpPr>
            <p:cNvPr id="13" name="テキスト ボックス 12">
              <a:extLst>
                <a:ext uri="{FF2B5EF4-FFF2-40B4-BE49-F238E27FC236}">
                  <a16:creationId xmlns:a16="http://schemas.microsoft.com/office/drawing/2014/main" id="{33C7458C-28ED-971A-C580-6F8D3881FA00}"/>
                </a:ext>
              </a:extLst>
            </p:cNvPr>
            <p:cNvSpPr txBox="1"/>
            <p:nvPr/>
          </p:nvSpPr>
          <p:spPr>
            <a:xfrm>
              <a:off x="7924486" y="6249713"/>
              <a:ext cx="2528834" cy="400110"/>
            </a:xfrm>
            <a:prstGeom prst="rect">
              <a:avLst/>
            </a:prstGeom>
            <a:noFill/>
          </p:spPr>
          <p:txBody>
            <a:bodyPr wrap="none" rtlCol="0">
              <a:spAutoFit/>
            </a:bodyPr>
            <a:lstStyle/>
            <a:p>
              <a:r>
                <a:rPr kumimoji="1" lang="en-US" altLang="ja-JP" sz="2000" dirty="0"/>
                <a:t>Primary </a:t>
              </a:r>
              <a:r>
                <a:rPr kumimoji="1" lang="el-GR" altLang="ja-JP" sz="2000" dirty="0"/>
                <a:t>γ</a:t>
              </a:r>
              <a:r>
                <a:rPr kumimoji="1" lang="en-US" altLang="ja-JP" sz="2000" dirty="0"/>
                <a:t>-ray intensity</a:t>
              </a:r>
              <a:endParaRPr kumimoji="1" lang="ja-JP" altLang="en-US" sz="2000" dirty="0"/>
            </a:p>
          </p:txBody>
        </p:sp>
        <p:pic>
          <p:nvPicPr>
            <p:cNvPr id="21" name="図 20">
              <a:extLst>
                <a:ext uri="{FF2B5EF4-FFF2-40B4-BE49-F238E27FC236}">
                  <a16:creationId xmlns:a16="http://schemas.microsoft.com/office/drawing/2014/main" id="{04269626-CDD9-7324-15DA-BA0E42B48A96}"/>
                </a:ext>
              </a:extLst>
            </p:cNvPr>
            <p:cNvPicPr>
              <a:picLocks noChangeAspect="1"/>
            </p:cNvPicPr>
            <p:nvPr/>
          </p:nvPicPr>
          <p:blipFill>
            <a:blip r:embed="rId6"/>
            <a:stretch>
              <a:fillRect/>
            </a:stretch>
          </p:blipFill>
          <p:spPr>
            <a:xfrm>
              <a:off x="7282958" y="1764672"/>
              <a:ext cx="3396443" cy="4429750"/>
            </a:xfrm>
            <a:prstGeom prst="rect">
              <a:avLst/>
            </a:prstGeom>
          </p:spPr>
        </p:pic>
      </p:grpSp>
    </p:spTree>
    <p:extLst>
      <p:ext uri="{BB962C8B-B14F-4D97-AF65-F5344CB8AC3E}">
        <p14:creationId xmlns:p14="http://schemas.microsoft.com/office/powerpoint/2010/main" val="96786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3. Comparison of the compiled decay data with other</a:t>
            </a: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ja-JP" sz="1000" b="1" dirty="0">
                <a:solidFill>
                  <a:schemeClr val="bg1"/>
                </a:solidFill>
                <a:latin typeface="Arial" panose="020B0604020202020204" pitchFamily="34" charset="0"/>
                <a:cs typeface="Arial" panose="020B0604020202020204" pitchFamily="34" charset="0"/>
              </a:rPr>
              <a:t>P3.6-066</a:t>
            </a: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図 3" descr="黒い背景と白い文字&#10;&#10;自動的に生成された説明">
            <a:extLst>
              <a:ext uri="{FF2B5EF4-FFF2-40B4-BE49-F238E27FC236}">
                <a16:creationId xmlns:a16="http://schemas.microsoft.com/office/drawing/2014/main" id="{F9542386-B88D-1FE2-A26E-5B933B6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323" y="97795"/>
            <a:ext cx="1620000" cy="495833"/>
          </a:xfrm>
          <a:prstGeom prst="rect">
            <a:avLst/>
          </a:prstGeom>
          <a:solidFill>
            <a:schemeClr val="bg1"/>
          </a:solidFill>
        </p:spPr>
      </p:pic>
      <p:sp>
        <p:nvSpPr>
          <p:cNvPr id="8" name="テキスト ボックス 7">
            <a:extLst>
              <a:ext uri="{FF2B5EF4-FFF2-40B4-BE49-F238E27FC236}">
                <a16:creationId xmlns:a16="http://schemas.microsoft.com/office/drawing/2014/main" id="{D01BC15B-81E6-0AF2-A7B8-5847CBF08261}"/>
              </a:ext>
            </a:extLst>
          </p:cNvPr>
          <p:cNvSpPr txBox="1"/>
          <p:nvPr/>
        </p:nvSpPr>
        <p:spPr>
          <a:xfrm>
            <a:off x="431590" y="2085797"/>
            <a:ext cx="10042733" cy="3737946"/>
          </a:xfrm>
          <a:prstGeom prst="rect">
            <a:avLst/>
          </a:prstGeom>
          <a:noFill/>
        </p:spPr>
        <p:txBody>
          <a:bodyPr wrap="square" rtlCol="0">
            <a:spAutoFit/>
          </a:bodyPr>
          <a:lstStyle/>
          <a:p>
            <a:pPr algn="just">
              <a:lnSpc>
                <a:spcPct val="150000"/>
              </a:lnSpc>
            </a:pPr>
            <a:r>
              <a:rPr kumimoji="1" lang="en-US" altLang="ja-JP" sz="2000" dirty="0"/>
              <a:t>The top 10 RNs in order of relative differences</a:t>
            </a:r>
          </a:p>
          <a:p>
            <a:pPr marL="342900" indent="-342900" algn="just">
              <a:lnSpc>
                <a:spcPct val="150000"/>
              </a:lnSpc>
              <a:buFont typeface="Wingdings" panose="05000000000000000000" pitchFamily="2" charset="2"/>
              <a:buChar char="l"/>
            </a:pPr>
            <a:r>
              <a:rPr kumimoji="1" lang="en-US" altLang="ja-JP" sz="2000" dirty="0"/>
              <a:t>Half-life: </a:t>
            </a:r>
            <a:r>
              <a:rPr kumimoji="1" lang="en-US" altLang="ja-JP" sz="2000" baseline="30000" dirty="0"/>
              <a:t>131m</a:t>
            </a:r>
            <a:r>
              <a:rPr kumimoji="1" lang="en-US" altLang="ja-JP" sz="2000" dirty="0"/>
              <a:t>Te (9.77%), </a:t>
            </a:r>
            <a:r>
              <a:rPr kumimoji="1" lang="en-US" altLang="ja-JP" sz="2000" baseline="30000" dirty="0"/>
              <a:t>108m</a:t>
            </a:r>
            <a:r>
              <a:rPr kumimoji="1" lang="en-US" altLang="ja-JP" sz="2000" dirty="0"/>
              <a:t>Ag (4.57%), </a:t>
            </a:r>
            <a:r>
              <a:rPr kumimoji="1" lang="en-US" altLang="ja-JP" sz="2000" baseline="30000" dirty="0"/>
              <a:t>76</a:t>
            </a:r>
            <a:r>
              <a:rPr kumimoji="1" lang="en-US" altLang="ja-JP" sz="2000" dirty="0"/>
              <a:t>As (1.42%), </a:t>
            </a:r>
            <a:r>
              <a:rPr kumimoji="1" lang="en-US" altLang="ja-JP" sz="2000" baseline="30000" dirty="0"/>
              <a:t>187</a:t>
            </a:r>
            <a:r>
              <a:rPr kumimoji="1" lang="en-US" altLang="ja-JP" sz="2000" dirty="0"/>
              <a:t>W (1.17%), </a:t>
            </a:r>
            <a:r>
              <a:rPr kumimoji="1" lang="en-US" altLang="ja-JP" sz="2000" baseline="30000" dirty="0"/>
              <a:t>136</a:t>
            </a:r>
            <a:r>
              <a:rPr kumimoji="1" lang="en-US" altLang="ja-JP" sz="2000" dirty="0"/>
              <a:t>Cs (1.15%), </a:t>
            </a:r>
            <a:r>
              <a:rPr kumimoji="1" lang="en-US" altLang="ja-JP" sz="2000" baseline="30000" dirty="0"/>
              <a:t>196m</a:t>
            </a:r>
            <a:r>
              <a:rPr kumimoji="1" lang="en-US" altLang="ja-JP" sz="2000" dirty="0"/>
              <a:t>Au (1.04%), </a:t>
            </a:r>
            <a:r>
              <a:rPr kumimoji="1" lang="en-US" altLang="ja-JP" sz="2000" baseline="30000" dirty="0"/>
              <a:t>131m</a:t>
            </a:r>
            <a:r>
              <a:rPr kumimoji="1" lang="en-US" altLang="ja-JP" sz="2000" dirty="0"/>
              <a:t>Xe (1.02%), </a:t>
            </a:r>
            <a:r>
              <a:rPr kumimoji="1" lang="en-US" altLang="ja-JP" sz="2000" baseline="30000" dirty="0"/>
              <a:t>97</a:t>
            </a:r>
            <a:r>
              <a:rPr kumimoji="1" lang="en-US" altLang="ja-JP" sz="2000" dirty="0"/>
              <a:t>Zr (0.96%), </a:t>
            </a:r>
            <a:r>
              <a:rPr kumimoji="1" lang="en-US" altLang="ja-JP" sz="2000" baseline="30000" dirty="0"/>
              <a:t>126</a:t>
            </a:r>
            <a:r>
              <a:rPr kumimoji="1" lang="en-US" altLang="ja-JP" sz="2000" dirty="0"/>
              <a:t>Sb (0.89%), </a:t>
            </a:r>
            <a:r>
              <a:rPr kumimoji="1" lang="en-US" altLang="ja-JP" sz="2000" baseline="30000" dirty="0"/>
              <a:t>132</a:t>
            </a:r>
            <a:r>
              <a:rPr kumimoji="1" lang="en-US" altLang="ja-JP" sz="2000" dirty="0"/>
              <a:t>Te (0.80%).</a:t>
            </a:r>
          </a:p>
          <a:p>
            <a:pPr marL="342900" indent="-342900" algn="just">
              <a:lnSpc>
                <a:spcPct val="150000"/>
              </a:lnSpc>
              <a:buFont typeface="Wingdings" panose="05000000000000000000" pitchFamily="2" charset="2"/>
              <a:buChar char="l"/>
            </a:pPr>
            <a:r>
              <a:rPr kumimoji="1" lang="en-US" altLang="ja-JP" sz="2000" dirty="0"/>
              <a:t>Primary γ-ray energy: </a:t>
            </a:r>
            <a:r>
              <a:rPr kumimoji="1" lang="en-US" altLang="ja-JP" sz="2000" baseline="30000" dirty="0"/>
              <a:t>156</a:t>
            </a:r>
            <a:r>
              <a:rPr kumimoji="1" lang="en-US" altLang="ja-JP" sz="2000" dirty="0"/>
              <a:t>Sm (0.0980%), </a:t>
            </a:r>
            <a:r>
              <a:rPr kumimoji="1" lang="en-US" altLang="ja-JP" sz="2000" baseline="30000" dirty="0"/>
              <a:t>127</a:t>
            </a:r>
            <a:r>
              <a:rPr kumimoji="1" lang="en-US" altLang="ja-JP" sz="2000" dirty="0"/>
              <a:t>Sb (0.0890%), </a:t>
            </a:r>
            <a:r>
              <a:rPr kumimoji="1" lang="en-US" altLang="ja-JP" sz="2000" baseline="30000" dirty="0"/>
              <a:t>106</a:t>
            </a:r>
            <a:r>
              <a:rPr kumimoji="1" lang="en-US" altLang="ja-JP" sz="2000" dirty="0"/>
              <a:t>Rh (0.0410%), </a:t>
            </a:r>
            <a:r>
              <a:rPr kumimoji="1" lang="en-US" altLang="ja-JP" sz="2000" baseline="30000" dirty="0"/>
              <a:t>57</a:t>
            </a:r>
            <a:r>
              <a:rPr kumimoji="1" lang="en-US" altLang="ja-JP" sz="2000" dirty="0"/>
              <a:t>Co (0.0322%), </a:t>
            </a:r>
            <a:r>
              <a:rPr kumimoji="1" lang="en-US" altLang="ja-JP" sz="2000" baseline="30000" dirty="0"/>
              <a:t>141</a:t>
            </a:r>
            <a:r>
              <a:rPr kumimoji="1" lang="en-US" altLang="ja-JP" sz="2000" dirty="0"/>
              <a:t>Ce (0.0298%), </a:t>
            </a:r>
            <a:r>
              <a:rPr kumimoji="1" lang="en-US" altLang="ja-JP" sz="2000" baseline="30000" dirty="0"/>
              <a:t>86</a:t>
            </a:r>
            <a:r>
              <a:rPr kumimoji="1" lang="en-US" altLang="ja-JP" sz="2000" dirty="0"/>
              <a:t>Rb (0.0279%), </a:t>
            </a:r>
            <a:r>
              <a:rPr kumimoji="1" lang="en-US" altLang="ja-JP" sz="2000" baseline="30000" dirty="0"/>
              <a:t>106m</a:t>
            </a:r>
            <a:r>
              <a:rPr kumimoji="1" lang="en-US" altLang="ja-JP" sz="2000" dirty="0"/>
              <a:t>Ag (0.0195%), </a:t>
            </a:r>
            <a:r>
              <a:rPr kumimoji="1" lang="en-US" altLang="ja-JP" sz="2000" baseline="30000" dirty="0"/>
              <a:t>153</a:t>
            </a:r>
            <a:r>
              <a:rPr kumimoji="1" lang="en-US" altLang="ja-JP" sz="2000" dirty="0"/>
              <a:t>Sm (0.0193%), </a:t>
            </a:r>
            <a:r>
              <a:rPr kumimoji="1" lang="en-US" altLang="ja-JP" sz="2000" baseline="30000" dirty="0"/>
              <a:t>131m</a:t>
            </a:r>
            <a:r>
              <a:rPr kumimoji="1" lang="en-US" altLang="ja-JP" sz="2000" dirty="0"/>
              <a:t>Xe (0.0183%), </a:t>
            </a:r>
            <a:r>
              <a:rPr kumimoji="1" lang="en-US" altLang="ja-JP" sz="2000" baseline="30000" dirty="0"/>
              <a:t>148</a:t>
            </a:r>
            <a:r>
              <a:rPr kumimoji="1" lang="en-US" altLang="ja-JP" sz="2000" dirty="0"/>
              <a:t>Pm (0.0175%).</a:t>
            </a:r>
          </a:p>
          <a:p>
            <a:pPr marL="342900" indent="-342900" algn="just">
              <a:lnSpc>
                <a:spcPct val="150000"/>
              </a:lnSpc>
              <a:buFont typeface="Wingdings" panose="05000000000000000000" pitchFamily="2" charset="2"/>
              <a:buChar char="l"/>
            </a:pPr>
            <a:r>
              <a:rPr kumimoji="1" lang="en-US" altLang="ja-JP" sz="2000" dirty="0"/>
              <a:t>Primary γ-ray intensity : </a:t>
            </a:r>
            <a:r>
              <a:rPr kumimoji="1" lang="en-US" altLang="ja-JP" sz="2000" baseline="30000" dirty="0"/>
              <a:t>131m</a:t>
            </a:r>
            <a:r>
              <a:rPr kumimoji="1" lang="en-US" altLang="ja-JP" sz="2000" dirty="0"/>
              <a:t>Te (35.6%), </a:t>
            </a:r>
            <a:r>
              <a:rPr kumimoji="1" lang="en-US" altLang="ja-JP" sz="2000" baseline="30000" dirty="0"/>
              <a:t>187</a:t>
            </a:r>
            <a:r>
              <a:rPr kumimoji="1" lang="en-US" altLang="ja-JP" sz="2000" dirty="0"/>
              <a:t>W (17.8%), </a:t>
            </a:r>
            <a:r>
              <a:rPr kumimoji="1" lang="en-US" altLang="ja-JP" sz="2000" baseline="30000" dirty="0"/>
              <a:t>91</a:t>
            </a:r>
            <a:r>
              <a:rPr kumimoji="1" lang="en-US" altLang="ja-JP" sz="2000" dirty="0"/>
              <a:t>Y (15.4%), </a:t>
            </a:r>
            <a:r>
              <a:rPr kumimoji="1" lang="en-US" altLang="ja-JP" sz="2000" baseline="30000" dirty="0"/>
              <a:t>105</a:t>
            </a:r>
            <a:r>
              <a:rPr kumimoji="1" lang="en-US" altLang="ja-JP" sz="2000" dirty="0"/>
              <a:t>Rh (13.6%), </a:t>
            </a:r>
            <a:r>
              <a:rPr kumimoji="1" lang="en-US" altLang="ja-JP" sz="2000" baseline="30000" dirty="0"/>
              <a:t>153</a:t>
            </a:r>
            <a:r>
              <a:rPr kumimoji="1" lang="en-US" altLang="ja-JP" sz="2000" dirty="0"/>
              <a:t>Sm (7.57%), </a:t>
            </a:r>
            <a:r>
              <a:rPr kumimoji="1" lang="en-US" altLang="ja-JP" sz="2000" baseline="30000" dirty="0"/>
              <a:t>129m</a:t>
            </a:r>
            <a:r>
              <a:rPr kumimoji="1" lang="en-US" altLang="ja-JP" sz="2000" dirty="0"/>
              <a:t>Te (6.33%), </a:t>
            </a:r>
            <a:r>
              <a:rPr kumimoji="1" lang="en-US" altLang="ja-JP" sz="2000" baseline="30000" dirty="0"/>
              <a:t>190</a:t>
            </a:r>
            <a:r>
              <a:rPr kumimoji="1" lang="en-US" altLang="ja-JP" sz="2000" dirty="0"/>
              <a:t>Ir (4.80%), </a:t>
            </a:r>
            <a:r>
              <a:rPr kumimoji="1" lang="en-US" altLang="ja-JP" sz="2000" baseline="30000" dirty="0"/>
              <a:t>127</a:t>
            </a:r>
            <a:r>
              <a:rPr kumimoji="1" lang="en-US" altLang="ja-JP" sz="2000" dirty="0"/>
              <a:t>Sb (3.96%), </a:t>
            </a:r>
            <a:r>
              <a:rPr kumimoji="1" lang="en-US" altLang="ja-JP" sz="2000" baseline="30000" dirty="0"/>
              <a:t>147</a:t>
            </a:r>
            <a:r>
              <a:rPr kumimoji="1" lang="en-US" altLang="ja-JP" sz="2000" dirty="0"/>
              <a:t>Nd (3.15%), </a:t>
            </a:r>
            <a:r>
              <a:rPr kumimoji="1" lang="en-US" altLang="ja-JP" sz="2000" baseline="30000" dirty="0"/>
              <a:t>152m</a:t>
            </a:r>
            <a:r>
              <a:rPr kumimoji="1" lang="en-US" altLang="ja-JP" sz="2000" dirty="0"/>
              <a:t>Eu (2.82%).</a:t>
            </a:r>
          </a:p>
        </p:txBody>
      </p:sp>
      <p:sp>
        <p:nvSpPr>
          <p:cNvPr id="14" name="テキスト ボックス 13">
            <a:extLst>
              <a:ext uri="{FF2B5EF4-FFF2-40B4-BE49-F238E27FC236}">
                <a16:creationId xmlns:a16="http://schemas.microsoft.com/office/drawing/2014/main" id="{73D0793F-093A-74D2-3D6C-72AFD3ECB5EE}"/>
              </a:ext>
            </a:extLst>
          </p:cNvPr>
          <p:cNvSpPr txBox="1"/>
          <p:nvPr/>
        </p:nvSpPr>
        <p:spPr>
          <a:xfrm>
            <a:off x="509173" y="1442648"/>
            <a:ext cx="8021508" cy="461665"/>
          </a:xfrm>
          <a:prstGeom prst="rect">
            <a:avLst/>
          </a:prstGeom>
          <a:noFill/>
        </p:spPr>
        <p:txBody>
          <a:bodyPr wrap="square">
            <a:spAutoFit/>
          </a:bodyPr>
          <a:lstStyle/>
          <a:p>
            <a:r>
              <a:rPr kumimoji="1" lang="en-US" altLang="ja-JP" sz="2400" b="1" dirty="0"/>
              <a:t>Summary of the results for the CTBT relevant RNs with ref. 1</a:t>
            </a:r>
          </a:p>
        </p:txBody>
      </p:sp>
    </p:spTree>
    <p:extLst>
      <p:ext uri="{BB962C8B-B14F-4D97-AF65-F5344CB8AC3E}">
        <p14:creationId xmlns:p14="http://schemas.microsoft.com/office/powerpoint/2010/main" val="217393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3. Comparison of the compiled decay data with other</a:t>
            </a: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ja-JP" sz="1000" b="1" dirty="0">
                <a:solidFill>
                  <a:schemeClr val="bg1"/>
                </a:solidFill>
                <a:latin typeface="Arial" panose="020B0604020202020204" pitchFamily="34" charset="0"/>
                <a:cs typeface="Arial" panose="020B0604020202020204" pitchFamily="34" charset="0"/>
              </a:rPr>
              <a:t>P3.6-066</a:t>
            </a: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図 3" descr="黒い背景と白い文字&#10;&#10;自動的に生成された説明">
            <a:extLst>
              <a:ext uri="{FF2B5EF4-FFF2-40B4-BE49-F238E27FC236}">
                <a16:creationId xmlns:a16="http://schemas.microsoft.com/office/drawing/2014/main" id="{F9542386-B88D-1FE2-A26E-5B933B6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323" y="97795"/>
            <a:ext cx="1620000" cy="495833"/>
          </a:xfrm>
          <a:prstGeom prst="rect">
            <a:avLst/>
          </a:prstGeom>
          <a:solidFill>
            <a:schemeClr val="bg1"/>
          </a:solidFill>
        </p:spPr>
      </p:pic>
      <p:grpSp>
        <p:nvGrpSpPr>
          <p:cNvPr id="18" name="グループ化 17">
            <a:extLst>
              <a:ext uri="{FF2B5EF4-FFF2-40B4-BE49-F238E27FC236}">
                <a16:creationId xmlns:a16="http://schemas.microsoft.com/office/drawing/2014/main" id="{611064C4-8606-3FBB-75AB-00532EAEC6A8}"/>
              </a:ext>
            </a:extLst>
          </p:cNvPr>
          <p:cNvGrpSpPr/>
          <p:nvPr/>
        </p:nvGrpSpPr>
        <p:grpSpPr>
          <a:xfrm>
            <a:off x="278596" y="1148186"/>
            <a:ext cx="10169976" cy="5670764"/>
            <a:chOff x="278596" y="1148186"/>
            <a:chExt cx="10169976" cy="5670764"/>
          </a:xfrm>
        </p:grpSpPr>
        <p:pic>
          <p:nvPicPr>
            <p:cNvPr id="8" name="図 7">
              <a:extLst>
                <a:ext uri="{FF2B5EF4-FFF2-40B4-BE49-F238E27FC236}">
                  <a16:creationId xmlns:a16="http://schemas.microsoft.com/office/drawing/2014/main" id="{70153BD4-E08B-C20B-127F-D2B14E38ED5B}"/>
                </a:ext>
              </a:extLst>
            </p:cNvPr>
            <p:cNvPicPr>
              <a:picLocks noChangeAspect="1"/>
            </p:cNvPicPr>
            <p:nvPr/>
          </p:nvPicPr>
          <p:blipFill>
            <a:blip r:embed="rId4"/>
            <a:stretch>
              <a:fillRect/>
            </a:stretch>
          </p:blipFill>
          <p:spPr>
            <a:xfrm>
              <a:off x="278596" y="1226243"/>
              <a:ext cx="4183380" cy="2731770"/>
            </a:xfrm>
            <a:prstGeom prst="rect">
              <a:avLst/>
            </a:prstGeom>
          </p:spPr>
        </p:pic>
        <p:pic>
          <p:nvPicPr>
            <p:cNvPr id="10" name="図 9">
              <a:extLst>
                <a:ext uri="{FF2B5EF4-FFF2-40B4-BE49-F238E27FC236}">
                  <a16:creationId xmlns:a16="http://schemas.microsoft.com/office/drawing/2014/main" id="{638A18CA-D75B-96E6-C6A3-7FD59C0A0E21}"/>
                </a:ext>
              </a:extLst>
            </p:cNvPr>
            <p:cNvPicPr>
              <a:picLocks noChangeAspect="1"/>
            </p:cNvPicPr>
            <p:nvPr/>
          </p:nvPicPr>
          <p:blipFill>
            <a:blip r:embed="rId5"/>
            <a:stretch>
              <a:fillRect/>
            </a:stretch>
          </p:blipFill>
          <p:spPr>
            <a:xfrm>
              <a:off x="278596" y="4087180"/>
              <a:ext cx="4183380" cy="2731770"/>
            </a:xfrm>
            <a:prstGeom prst="rect">
              <a:avLst/>
            </a:prstGeom>
          </p:spPr>
        </p:pic>
        <p:pic>
          <p:nvPicPr>
            <p:cNvPr id="11" name="図 10">
              <a:extLst>
                <a:ext uri="{FF2B5EF4-FFF2-40B4-BE49-F238E27FC236}">
                  <a16:creationId xmlns:a16="http://schemas.microsoft.com/office/drawing/2014/main" id="{A265FE38-704E-3848-C2B4-C249270F29B1}"/>
                </a:ext>
              </a:extLst>
            </p:cNvPr>
            <p:cNvPicPr>
              <a:picLocks noChangeAspect="1"/>
            </p:cNvPicPr>
            <p:nvPr/>
          </p:nvPicPr>
          <p:blipFill>
            <a:blip r:embed="rId6"/>
            <a:stretch>
              <a:fillRect/>
            </a:stretch>
          </p:blipFill>
          <p:spPr>
            <a:xfrm>
              <a:off x="5787757" y="4021593"/>
              <a:ext cx="4183380" cy="2731770"/>
            </a:xfrm>
            <a:prstGeom prst="rect">
              <a:avLst/>
            </a:prstGeom>
          </p:spPr>
        </p:pic>
        <p:sp>
          <p:nvSpPr>
            <p:cNvPr id="12" name="テキスト ボックス 11">
              <a:extLst>
                <a:ext uri="{FF2B5EF4-FFF2-40B4-BE49-F238E27FC236}">
                  <a16:creationId xmlns:a16="http://schemas.microsoft.com/office/drawing/2014/main" id="{FBC2342C-2945-AA24-A239-B51E9114D5D0}"/>
                </a:ext>
              </a:extLst>
            </p:cNvPr>
            <p:cNvSpPr txBox="1"/>
            <p:nvPr/>
          </p:nvSpPr>
          <p:spPr>
            <a:xfrm>
              <a:off x="5264144" y="1148186"/>
              <a:ext cx="5117522" cy="707886"/>
            </a:xfrm>
            <a:prstGeom prst="rect">
              <a:avLst/>
            </a:prstGeom>
            <a:noFill/>
          </p:spPr>
          <p:txBody>
            <a:bodyPr wrap="square" rtlCol="0">
              <a:spAutoFit/>
            </a:bodyPr>
            <a:lstStyle/>
            <a:p>
              <a:pPr algn="just"/>
              <a:r>
                <a:rPr kumimoji="1" lang="en-US" altLang="ja-JP" sz="2000" dirty="0"/>
                <a:t>Comparison of the OSI RNs with the data used for selection of CTBT relevant RNs (ref. 1)</a:t>
              </a:r>
              <a:endParaRPr kumimoji="1" lang="ja-JP" altLang="en-US" sz="2000" dirty="0"/>
            </a:p>
          </p:txBody>
        </p:sp>
        <p:sp>
          <p:nvSpPr>
            <p:cNvPr id="14" name="テキスト ボックス 13">
              <a:extLst>
                <a:ext uri="{FF2B5EF4-FFF2-40B4-BE49-F238E27FC236}">
                  <a16:creationId xmlns:a16="http://schemas.microsoft.com/office/drawing/2014/main" id="{562C05C1-5C21-BC1A-B73A-280B6101B4DB}"/>
                </a:ext>
              </a:extLst>
            </p:cNvPr>
            <p:cNvSpPr txBox="1"/>
            <p:nvPr/>
          </p:nvSpPr>
          <p:spPr>
            <a:xfrm>
              <a:off x="5331050" y="2003199"/>
              <a:ext cx="5117522" cy="1815882"/>
            </a:xfrm>
            <a:prstGeom prst="rect">
              <a:avLst/>
            </a:prstGeom>
            <a:noFill/>
          </p:spPr>
          <p:txBody>
            <a:bodyPr wrap="square" rtlCol="0">
              <a:spAutoFit/>
            </a:bodyPr>
            <a:lstStyle/>
            <a:p>
              <a:pPr algn="just"/>
              <a:r>
                <a:rPr kumimoji="1" lang="en-US" altLang="ja-JP" sz="1600" dirty="0"/>
                <a:t>Order of relative differences:</a:t>
              </a:r>
            </a:p>
            <a:p>
              <a:pPr marL="171450" indent="-171450" algn="just">
                <a:buFont typeface="Wingdings" panose="05000000000000000000" pitchFamily="2" charset="2"/>
                <a:buChar char="l"/>
              </a:pPr>
              <a:r>
                <a:rPr kumimoji="1" lang="en-US" altLang="ja-JP" sz="1600" dirty="0"/>
                <a:t>Half-life: </a:t>
              </a:r>
              <a:r>
                <a:rPr kumimoji="1" lang="en-US" altLang="ja-JP" sz="1600" baseline="30000" dirty="0"/>
                <a:t>131m</a:t>
              </a:r>
              <a:r>
                <a:rPr kumimoji="1" lang="en-US" altLang="ja-JP" sz="1600" dirty="0"/>
                <a:t>Xe (1.02%), </a:t>
              </a:r>
              <a:r>
                <a:rPr kumimoji="1" lang="en-US" altLang="ja-JP" sz="1600" baseline="30000" dirty="0"/>
                <a:t>132</a:t>
              </a:r>
              <a:r>
                <a:rPr kumimoji="1" lang="en-US" altLang="ja-JP" sz="1600" dirty="0"/>
                <a:t>Te (0.80%), </a:t>
              </a:r>
              <a:r>
                <a:rPr kumimoji="1" lang="en-US" altLang="ja-JP" sz="1600" baseline="30000" dirty="0"/>
                <a:t>133m</a:t>
              </a:r>
              <a:r>
                <a:rPr kumimoji="1" lang="en-US" altLang="ja-JP" sz="1600" dirty="0"/>
                <a:t>Xe (0.36%), </a:t>
              </a:r>
              <a:r>
                <a:rPr kumimoji="1" lang="en-US" altLang="ja-JP" sz="1600" baseline="30000" dirty="0"/>
                <a:t>133</a:t>
              </a:r>
              <a:r>
                <a:rPr kumimoji="1" lang="en-US" altLang="ja-JP" sz="1600" dirty="0"/>
                <a:t>Xe (0.084%), </a:t>
              </a:r>
              <a:r>
                <a:rPr kumimoji="1" lang="en-US" altLang="ja-JP" sz="1600" baseline="30000" dirty="0"/>
                <a:t>137</a:t>
              </a:r>
              <a:r>
                <a:rPr kumimoji="1" lang="en-US" altLang="ja-JP" sz="1600" dirty="0"/>
                <a:t>Cs (0.067%)</a:t>
              </a:r>
            </a:p>
            <a:p>
              <a:pPr marL="171450" indent="-171450" algn="just">
                <a:buFont typeface="Wingdings" panose="05000000000000000000" pitchFamily="2" charset="2"/>
                <a:buChar char="l"/>
              </a:pPr>
              <a:r>
                <a:rPr kumimoji="1" lang="el-GR" altLang="ja-JP" sz="1600" dirty="0"/>
                <a:t>γ-</a:t>
              </a:r>
              <a:r>
                <a:rPr kumimoji="1" lang="en-US" altLang="ja-JP" sz="1600" dirty="0"/>
                <a:t>ray energy: </a:t>
              </a:r>
              <a:r>
                <a:rPr kumimoji="1" lang="en-US" altLang="ja-JP" sz="1600" baseline="30000" dirty="0"/>
                <a:t>141</a:t>
              </a:r>
              <a:r>
                <a:rPr kumimoji="1" lang="en-US" altLang="ja-JP" sz="1600" dirty="0"/>
                <a:t>Ce (0.0298%), </a:t>
              </a:r>
              <a:r>
                <a:rPr kumimoji="1" lang="en-US" altLang="ja-JP" sz="1600" baseline="30000" dirty="0"/>
                <a:t>131m</a:t>
              </a:r>
              <a:r>
                <a:rPr kumimoji="1" lang="en-US" altLang="ja-JP" sz="1600" dirty="0"/>
                <a:t>Xe (0.018%), </a:t>
              </a:r>
              <a:r>
                <a:rPr kumimoji="1" lang="en-US" altLang="ja-JP" sz="1600" baseline="30000" dirty="0"/>
                <a:t>144</a:t>
              </a:r>
              <a:r>
                <a:rPr kumimoji="1" lang="en-US" altLang="ja-JP" sz="1600" dirty="0"/>
                <a:t>Ce (0.011%), </a:t>
              </a:r>
              <a:r>
                <a:rPr kumimoji="1" lang="en-US" altLang="ja-JP" sz="1600" baseline="30000" dirty="0"/>
                <a:t>133m</a:t>
              </a:r>
              <a:r>
                <a:rPr kumimoji="1" lang="en-US" altLang="ja-JP" sz="1600" dirty="0"/>
                <a:t>Xe (0.008%), </a:t>
              </a:r>
              <a:r>
                <a:rPr kumimoji="1" lang="en-US" altLang="ja-JP" sz="1600" baseline="30000" dirty="0"/>
                <a:t>99</a:t>
              </a:r>
              <a:r>
                <a:rPr kumimoji="1" lang="en-US" altLang="ja-JP" sz="1600" dirty="0"/>
                <a:t>Mo (0.008%)</a:t>
              </a:r>
            </a:p>
            <a:p>
              <a:pPr marL="171450" indent="-171450" algn="just">
                <a:buFont typeface="Wingdings" panose="05000000000000000000" pitchFamily="2" charset="2"/>
                <a:buChar char="l"/>
              </a:pPr>
              <a:r>
                <a:rPr kumimoji="1" lang="el-GR" altLang="ja-JP" sz="1600" dirty="0"/>
                <a:t>γ-</a:t>
              </a:r>
              <a:r>
                <a:rPr kumimoji="1" lang="en-US" altLang="ja-JP" sz="1600" dirty="0"/>
                <a:t>ray intensity: </a:t>
              </a:r>
              <a:r>
                <a:rPr kumimoji="1" lang="en-US" altLang="ja-JP" sz="1600" baseline="30000" dirty="0"/>
                <a:t>147</a:t>
              </a:r>
              <a:r>
                <a:rPr kumimoji="1" lang="en-US" altLang="ja-JP" sz="1600" dirty="0"/>
                <a:t>Nd (3.15%), </a:t>
              </a:r>
              <a:r>
                <a:rPr kumimoji="1" lang="en-US" altLang="ja-JP" sz="1600" baseline="30000" dirty="0"/>
                <a:t>133</a:t>
              </a:r>
              <a:r>
                <a:rPr kumimoji="1" lang="en-US" altLang="ja-JP" sz="1600" dirty="0"/>
                <a:t>Xe (2.70%), </a:t>
              </a:r>
              <a:r>
                <a:rPr kumimoji="1" lang="en-US" altLang="ja-JP" sz="1600" baseline="30000" dirty="0"/>
                <a:t>144</a:t>
              </a:r>
              <a:r>
                <a:rPr kumimoji="1" lang="en-US" altLang="ja-JP" sz="1600" dirty="0"/>
                <a:t>Ce (2.40%), </a:t>
              </a:r>
              <a:r>
                <a:rPr kumimoji="1" lang="en-US" altLang="ja-JP" sz="1600" baseline="30000" dirty="0"/>
                <a:t>131m</a:t>
              </a:r>
              <a:r>
                <a:rPr kumimoji="1" lang="en-US" altLang="ja-JP" sz="1600" dirty="0"/>
                <a:t>Xe (1.65%), </a:t>
              </a:r>
              <a:r>
                <a:rPr kumimoji="1" lang="en-US" altLang="ja-JP" sz="1600" baseline="30000" dirty="0"/>
                <a:t>133m</a:t>
              </a:r>
              <a:r>
                <a:rPr kumimoji="1" lang="en-US" altLang="ja-JP" sz="1600" dirty="0"/>
                <a:t>Xe (1.58%), </a:t>
              </a:r>
              <a:r>
                <a:rPr kumimoji="1" lang="en-US" altLang="ja-JP" sz="1600" baseline="30000" dirty="0"/>
                <a:t>140</a:t>
              </a:r>
              <a:r>
                <a:rPr kumimoji="1" lang="en-US" altLang="ja-JP" sz="1600" dirty="0"/>
                <a:t>Ba (0.85%) </a:t>
              </a:r>
            </a:p>
          </p:txBody>
        </p:sp>
        <p:sp>
          <p:nvSpPr>
            <p:cNvPr id="15" name="テキスト ボックス 14">
              <a:extLst>
                <a:ext uri="{FF2B5EF4-FFF2-40B4-BE49-F238E27FC236}">
                  <a16:creationId xmlns:a16="http://schemas.microsoft.com/office/drawing/2014/main" id="{86927EA5-FD85-1B91-B1B1-4BB859594630}"/>
                </a:ext>
              </a:extLst>
            </p:cNvPr>
            <p:cNvSpPr txBox="1"/>
            <p:nvPr/>
          </p:nvSpPr>
          <p:spPr>
            <a:xfrm>
              <a:off x="3490451" y="2890681"/>
              <a:ext cx="835165" cy="338554"/>
            </a:xfrm>
            <a:prstGeom prst="rect">
              <a:avLst/>
            </a:prstGeom>
            <a:noFill/>
          </p:spPr>
          <p:txBody>
            <a:bodyPr wrap="none" rtlCol="0">
              <a:spAutoFit/>
            </a:bodyPr>
            <a:lstStyle/>
            <a:p>
              <a:r>
                <a:rPr kumimoji="1" lang="en-US" altLang="ja-JP" sz="1600" dirty="0"/>
                <a:t>Half-life</a:t>
              </a:r>
              <a:endParaRPr kumimoji="1" lang="ja-JP" altLang="en-US" sz="1600" dirty="0"/>
            </a:p>
          </p:txBody>
        </p:sp>
        <p:sp>
          <p:nvSpPr>
            <p:cNvPr id="16" name="テキスト ボックス 15">
              <a:extLst>
                <a:ext uri="{FF2B5EF4-FFF2-40B4-BE49-F238E27FC236}">
                  <a16:creationId xmlns:a16="http://schemas.microsoft.com/office/drawing/2014/main" id="{9CB2B847-A7FB-93BE-6873-A3320F9883AA}"/>
                </a:ext>
              </a:extLst>
            </p:cNvPr>
            <p:cNvSpPr txBox="1"/>
            <p:nvPr/>
          </p:nvSpPr>
          <p:spPr>
            <a:xfrm>
              <a:off x="861391" y="5769481"/>
              <a:ext cx="1236813" cy="338554"/>
            </a:xfrm>
            <a:prstGeom prst="rect">
              <a:avLst/>
            </a:prstGeom>
            <a:noFill/>
          </p:spPr>
          <p:txBody>
            <a:bodyPr wrap="none" rtlCol="0">
              <a:spAutoFit/>
            </a:bodyPr>
            <a:lstStyle/>
            <a:p>
              <a:r>
                <a:rPr kumimoji="1" lang="el-GR" altLang="ja-JP" sz="1600" dirty="0"/>
                <a:t>γ</a:t>
              </a:r>
              <a:r>
                <a:rPr kumimoji="1" lang="en-US" altLang="ja-JP" sz="1600" dirty="0"/>
                <a:t>-ray energy</a:t>
              </a:r>
              <a:endParaRPr kumimoji="1" lang="ja-JP" altLang="en-US" sz="1600" dirty="0"/>
            </a:p>
          </p:txBody>
        </p:sp>
        <p:sp>
          <p:nvSpPr>
            <p:cNvPr id="17" name="テキスト ボックス 16">
              <a:extLst>
                <a:ext uri="{FF2B5EF4-FFF2-40B4-BE49-F238E27FC236}">
                  <a16:creationId xmlns:a16="http://schemas.microsoft.com/office/drawing/2014/main" id="{806BAE86-29E1-CA5A-51E0-C95C0B2854E8}"/>
                </a:ext>
              </a:extLst>
            </p:cNvPr>
            <p:cNvSpPr txBox="1"/>
            <p:nvPr/>
          </p:nvSpPr>
          <p:spPr>
            <a:xfrm>
              <a:off x="6018413" y="5816513"/>
              <a:ext cx="1393523" cy="338554"/>
            </a:xfrm>
            <a:prstGeom prst="rect">
              <a:avLst/>
            </a:prstGeom>
            <a:noFill/>
          </p:spPr>
          <p:txBody>
            <a:bodyPr wrap="none" rtlCol="0">
              <a:spAutoFit/>
            </a:bodyPr>
            <a:lstStyle/>
            <a:p>
              <a:r>
                <a:rPr kumimoji="1" lang="el-GR" altLang="ja-JP" sz="1600" dirty="0"/>
                <a:t>γ</a:t>
              </a:r>
              <a:r>
                <a:rPr kumimoji="1" lang="en-US" altLang="ja-JP" sz="1600" dirty="0"/>
                <a:t>-ray intensity</a:t>
              </a:r>
              <a:endParaRPr kumimoji="1" lang="ja-JP" altLang="en-US" sz="1600" dirty="0"/>
            </a:p>
          </p:txBody>
        </p:sp>
      </p:grpSp>
    </p:spTree>
    <p:extLst>
      <p:ext uri="{BB962C8B-B14F-4D97-AF65-F5344CB8AC3E}">
        <p14:creationId xmlns:p14="http://schemas.microsoft.com/office/powerpoint/2010/main" val="121834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3. Comparison of the compiled decay data with other</a:t>
            </a: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ja-JP" sz="1000" b="1" dirty="0">
                <a:solidFill>
                  <a:schemeClr val="bg1"/>
                </a:solidFill>
                <a:latin typeface="Arial" panose="020B0604020202020204" pitchFamily="34" charset="0"/>
                <a:cs typeface="Arial" panose="020B0604020202020204" pitchFamily="34" charset="0"/>
              </a:rPr>
              <a:t>P3.6-066</a:t>
            </a: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図 3" descr="黒い背景と白い文字&#10;&#10;自動的に生成された説明">
            <a:extLst>
              <a:ext uri="{FF2B5EF4-FFF2-40B4-BE49-F238E27FC236}">
                <a16:creationId xmlns:a16="http://schemas.microsoft.com/office/drawing/2014/main" id="{F9542386-B88D-1FE2-A26E-5B933B6E0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4323" y="97795"/>
            <a:ext cx="1620000" cy="495833"/>
          </a:xfrm>
          <a:prstGeom prst="rect">
            <a:avLst/>
          </a:prstGeom>
          <a:solidFill>
            <a:schemeClr val="bg1"/>
          </a:solidFill>
        </p:spPr>
      </p:pic>
      <p:grpSp>
        <p:nvGrpSpPr>
          <p:cNvPr id="13" name="グループ化 12">
            <a:extLst>
              <a:ext uri="{FF2B5EF4-FFF2-40B4-BE49-F238E27FC236}">
                <a16:creationId xmlns:a16="http://schemas.microsoft.com/office/drawing/2014/main" id="{A1A84382-0EA1-5812-E8D3-9A0E36AE1732}"/>
              </a:ext>
            </a:extLst>
          </p:cNvPr>
          <p:cNvGrpSpPr/>
          <p:nvPr/>
        </p:nvGrpSpPr>
        <p:grpSpPr>
          <a:xfrm>
            <a:off x="443682" y="1159072"/>
            <a:ext cx="10487276" cy="5698928"/>
            <a:chOff x="443682" y="1159072"/>
            <a:chExt cx="10487276" cy="5698928"/>
          </a:xfrm>
        </p:grpSpPr>
        <p:pic>
          <p:nvPicPr>
            <p:cNvPr id="3" name="図 2">
              <a:extLst>
                <a:ext uri="{FF2B5EF4-FFF2-40B4-BE49-F238E27FC236}">
                  <a16:creationId xmlns:a16="http://schemas.microsoft.com/office/drawing/2014/main" id="{842F7024-E746-4C23-553E-0847B7B5BEAE}"/>
                </a:ext>
              </a:extLst>
            </p:cNvPr>
            <p:cNvPicPr>
              <a:picLocks noChangeAspect="1"/>
            </p:cNvPicPr>
            <p:nvPr/>
          </p:nvPicPr>
          <p:blipFill>
            <a:blip r:embed="rId4"/>
            <a:stretch>
              <a:fillRect/>
            </a:stretch>
          </p:blipFill>
          <p:spPr>
            <a:xfrm>
              <a:off x="469590" y="4091940"/>
              <a:ext cx="4645914" cy="2766060"/>
            </a:xfrm>
            <a:prstGeom prst="rect">
              <a:avLst/>
            </a:prstGeom>
          </p:spPr>
        </p:pic>
        <p:pic>
          <p:nvPicPr>
            <p:cNvPr id="7" name="図 6">
              <a:extLst>
                <a:ext uri="{FF2B5EF4-FFF2-40B4-BE49-F238E27FC236}">
                  <a16:creationId xmlns:a16="http://schemas.microsoft.com/office/drawing/2014/main" id="{03A85D2D-57C8-FCCB-2632-ECF0734E2EA3}"/>
                </a:ext>
              </a:extLst>
            </p:cNvPr>
            <p:cNvPicPr>
              <a:picLocks noChangeAspect="1"/>
            </p:cNvPicPr>
            <p:nvPr/>
          </p:nvPicPr>
          <p:blipFill>
            <a:blip r:embed="rId5"/>
            <a:stretch>
              <a:fillRect/>
            </a:stretch>
          </p:blipFill>
          <p:spPr>
            <a:xfrm>
              <a:off x="5545393" y="3911416"/>
              <a:ext cx="4651248" cy="2795778"/>
            </a:xfrm>
            <a:prstGeom prst="rect">
              <a:avLst/>
            </a:prstGeom>
          </p:spPr>
        </p:pic>
        <p:pic>
          <p:nvPicPr>
            <p:cNvPr id="9" name="図 8">
              <a:extLst>
                <a:ext uri="{FF2B5EF4-FFF2-40B4-BE49-F238E27FC236}">
                  <a16:creationId xmlns:a16="http://schemas.microsoft.com/office/drawing/2014/main" id="{33455D25-6A33-01CB-4138-66BD5D455A66}"/>
                </a:ext>
              </a:extLst>
            </p:cNvPr>
            <p:cNvPicPr>
              <a:picLocks noChangeAspect="1"/>
            </p:cNvPicPr>
            <p:nvPr/>
          </p:nvPicPr>
          <p:blipFill>
            <a:blip r:embed="rId6"/>
            <a:stretch>
              <a:fillRect/>
            </a:stretch>
          </p:blipFill>
          <p:spPr>
            <a:xfrm>
              <a:off x="443682" y="1159072"/>
              <a:ext cx="4671822" cy="2752344"/>
            </a:xfrm>
            <a:prstGeom prst="rect">
              <a:avLst/>
            </a:prstGeom>
          </p:spPr>
        </p:pic>
        <p:sp>
          <p:nvSpPr>
            <p:cNvPr id="10" name="テキスト ボックス 9">
              <a:extLst>
                <a:ext uri="{FF2B5EF4-FFF2-40B4-BE49-F238E27FC236}">
                  <a16:creationId xmlns:a16="http://schemas.microsoft.com/office/drawing/2014/main" id="{65F8AFFF-DE0D-D2BC-EA77-6419B6985005}"/>
                </a:ext>
              </a:extLst>
            </p:cNvPr>
            <p:cNvSpPr txBox="1"/>
            <p:nvPr/>
          </p:nvSpPr>
          <p:spPr>
            <a:xfrm>
              <a:off x="5476567" y="1306690"/>
              <a:ext cx="5117522" cy="707886"/>
            </a:xfrm>
            <a:prstGeom prst="rect">
              <a:avLst/>
            </a:prstGeom>
            <a:noFill/>
          </p:spPr>
          <p:txBody>
            <a:bodyPr wrap="square" rtlCol="0">
              <a:spAutoFit/>
            </a:bodyPr>
            <a:lstStyle/>
            <a:p>
              <a:pPr algn="just"/>
              <a:r>
                <a:rPr kumimoji="1" lang="en-US" altLang="ja-JP" sz="2000" dirty="0"/>
                <a:t>Comparison between DDEP and IAEA data for RNs used for detector calibration</a:t>
              </a:r>
            </a:p>
          </p:txBody>
        </p:sp>
        <p:sp>
          <p:nvSpPr>
            <p:cNvPr id="11" name="テキスト ボックス 10">
              <a:extLst>
                <a:ext uri="{FF2B5EF4-FFF2-40B4-BE49-F238E27FC236}">
                  <a16:creationId xmlns:a16="http://schemas.microsoft.com/office/drawing/2014/main" id="{D6281F1A-F944-28DD-A265-64928312F3C3}"/>
                </a:ext>
              </a:extLst>
            </p:cNvPr>
            <p:cNvSpPr txBox="1"/>
            <p:nvPr/>
          </p:nvSpPr>
          <p:spPr>
            <a:xfrm>
              <a:off x="5406070" y="2547565"/>
              <a:ext cx="4997757" cy="1200329"/>
            </a:xfrm>
            <a:prstGeom prst="rect">
              <a:avLst/>
            </a:prstGeom>
            <a:noFill/>
          </p:spPr>
          <p:txBody>
            <a:bodyPr wrap="square" rtlCol="0">
              <a:spAutoFit/>
            </a:bodyPr>
            <a:lstStyle/>
            <a:p>
              <a:r>
                <a:rPr kumimoji="1" lang="en-US" altLang="ja-JP" dirty="0"/>
                <a:t>Other RNs than </a:t>
              </a:r>
              <a:r>
                <a:rPr kumimoji="1" lang="en-US" altLang="ja-JP" baseline="30000" dirty="0"/>
                <a:t>226</a:t>
              </a:r>
              <a:r>
                <a:rPr kumimoji="1" lang="en-US" altLang="ja-JP" dirty="0"/>
                <a:t>Ra (radioactive equilibrium state)</a:t>
              </a:r>
            </a:p>
            <a:p>
              <a:pPr marL="446088" indent="-285750">
                <a:buFont typeface="Wingdings" panose="05000000000000000000" pitchFamily="2" charset="2"/>
                <a:buChar char="l"/>
              </a:pPr>
              <a:r>
                <a:rPr kumimoji="1" lang="en-US" altLang="ja-JP" dirty="0"/>
                <a:t>Half-life: &lt;0.13% </a:t>
              </a:r>
            </a:p>
            <a:p>
              <a:pPr marL="446088" indent="-285750">
                <a:buFont typeface="Wingdings" panose="05000000000000000000" pitchFamily="2" charset="2"/>
                <a:buChar char="l"/>
              </a:pPr>
              <a:r>
                <a:rPr kumimoji="1" lang="en-US" altLang="ja-JP" dirty="0"/>
                <a:t>γ-ray energy: &lt;0.0012% γ-ray energy</a:t>
              </a:r>
            </a:p>
            <a:p>
              <a:pPr marL="446088" indent="-285750">
                <a:buFont typeface="Wingdings" panose="05000000000000000000" pitchFamily="2" charset="2"/>
                <a:buChar char="l"/>
              </a:pPr>
              <a:r>
                <a:rPr kumimoji="1" lang="en-US" altLang="ja-JP" dirty="0"/>
                <a:t>γ-ray emission rate:  &lt;1.2% </a:t>
              </a:r>
              <a:endParaRPr kumimoji="1" lang="ja-JP" altLang="en-US" dirty="0"/>
            </a:p>
          </p:txBody>
        </p:sp>
        <p:sp>
          <p:nvSpPr>
            <p:cNvPr id="12" name="テキスト ボックス 11">
              <a:extLst>
                <a:ext uri="{FF2B5EF4-FFF2-40B4-BE49-F238E27FC236}">
                  <a16:creationId xmlns:a16="http://schemas.microsoft.com/office/drawing/2014/main" id="{C4C1CC3A-123D-7CC5-748C-8AFC3AE697C2}"/>
                </a:ext>
              </a:extLst>
            </p:cNvPr>
            <p:cNvSpPr txBox="1"/>
            <p:nvPr/>
          </p:nvSpPr>
          <p:spPr>
            <a:xfrm>
              <a:off x="5567695" y="2086724"/>
              <a:ext cx="5363263" cy="369332"/>
            </a:xfrm>
            <a:prstGeom prst="rect">
              <a:avLst/>
            </a:prstGeom>
            <a:noFill/>
          </p:spPr>
          <p:txBody>
            <a:bodyPr wrap="none" rtlCol="0">
              <a:spAutoFit/>
            </a:bodyPr>
            <a:lstStyle/>
            <a:p>
              <a:pPr marL="285750" indent="-285750">
                <a:buFont typeface="Wingdings" panose="05000000000000000000" pitchFamily="2" charset="2"/>
                <a:buChar char="l"/>
              </a:pPr>
              <a:r>
                <a:rPr kumimoji="1" lang="en-US" altLang="ja-JP" dirty="0"/>
                <a:t>Larger difference for </a:t>
              </a:r>
              <a:r>
                <a:rPr kumimoji="1" lang="en-US" altLang="ja-JP" baseline="30000" dirty="0"/>
                <a:t>226</a:t>
              </a:r>
              <a:r>
                <a:rPr kumimoji="1" lang="en-US" altLang="ja-JP" dirty="0"/>
                <a:t>Ra (radioactive equilibrium)</a:t>
              </a:r>
              <a:endParaRPr kumimoji="1" lang="ja-JP" altLang="en-US" dirty="0"/>
            </a:p>
          </p:txBody>
        </p:sp>
      </p:grpSp>
    </p:spTree>
    <p:extLst>
      <p:ext uri="{BB962C8B-B14F-4D97-AF65-F5344CB8AC3E}">
        <p14:creationId xmlns:p14="http://schemas.microsoft.com/office/powerpoint/2010/main" val="336389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3517968" y="325979"/>
            <a:ext cx="5146531" cy="559293"/>
          </a:xfrm>
          <a:prstGeom prst="rect">
            <a:avLst/>
          </a:prstGeom>
        </p:spPr>
        <p:txBody>
          <a:bodyPr anchor="ctr" anchorCtr="0"/>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solidFill>
                  <a:schemeClr val="bg1"/>
                </a:solidFill>
                <a:latin typeface="Arial" panose="020B0604020202020204" pitchFamily="34" charset="0"/>
                <a:cs typeface="Arial" panose="020B0604020202020204" pitchFamily="34" charset="0"/>
              </a:rPr>
              <a:t>4. Conclusions and References</a:t>
            </a: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ja-JP" sz="1000" b="1" dirty="0">
                <a:solidFill>
                  <a:schemeClr val="bg1"/>
                </a:solidFill>
                <a:latin typeface="Arial" panose="020B0604020202020204" pitchFamily="34" charset="0"/>
                <a:cs typeface="Arial" panose="020B0604020202020204" pitchFamily="34" charset="0"/>
              </a:rPr>
              <a:t>P3.6-066</a:t>
            </a: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図 3" descr="黒い背景と白い文字&#10;&#10;自動的に生成された説明">
            <a:extLst>
              <a:ext uri="{FF2B5EF4-FFF2-40B4-BE49-F238E27FC236}">
                <a16:creationId xmlns:a16="http://schemas.microsoft.com/office/drawing/2014/main" id="{A04F61AA-A357-9518-161E-91D78F261E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273" y="109793"/>
            <a:ext cx="1620000" cy="495833"/>
          </a:xfrm>
          <a:prstGeom prst="rect">
            <a:avLst/>
          </a:prstGeom>
          <a:solidFill>
            <a:schemeClr val="bg1"/>
          </a:solidFill>
        </p:spPr>
      </p:pic>
      <p:sp>
        <p:nvSpPr>
          <p:cNvPr id="8" name="テキスト ボックス 7">
            <a:extLst>
              <a:ext uri="{FF2B5EF4-FFF2-40B4-BE49-F238E27FC236}">
                <a16:creationId xmlns:a16="http://schemas.microsoft.com/office/drawing/2014/main" id="{CFF69599-00D3-B353-0AB6-B079DB6DD113}"/>
              </a:ext>
            </a:extLst>
          </p:cNvPr>
          <p:cNvSpPr txBox="1"/>
          <p:nvPr/>
        </p:nvSpPr>
        <p:spPr>
          <a:xfrm>
            <a:off x="255964" y="1181377"/>
            <a:ext cx="10303881" cy="3170099"/>
          </a:xfrm>
          <a:prstGeom prst="rect">
            <a:avLst/>
          </a:prstGeom>
          <a:noFill/>
        </p:spPr>
        <p:txBody>
          <a:bodyPr wrap="square" rtlCol="0">
            <a:spAutoFit/>
          </a:bodyPr>
          <a:lstStyle/>
          <a:p>
            <a:pPr marL="342900" indent="-342900" algn="just">
              <a:buFont typeface="Wingdings" panose="05000000000000000000" pitchFamily="2" charset="2"/>
              <a:buChar char="l"/>
            </a:pPr>
            <a:r>
              <a:rPr kumimoji="1" lang="en-US" altLang="ja-JP" sz="2000" dirty="0"/>
              <a:t>Compiled the latest evaluated decay data for the CTBT relevant RNs, background RNs, and detector calibration RNs.</a:t>
            </a:r>
          </a:p>
          <a:p>
            <a:pPr marL="342900" indent="-342900" algn="just">
              <a:buFont typeface="Wingdings" panose="05000000000000000000" pitchFamily="2" charset="2"/>
              <a:buChar char="l"/>
            </a:pPr>
            <a:r>
              <a:rPr kumimoji="1" lang="en-US" altLang="ja-JP" sz="2000" dirty="0"/>
              <a:t> The maximum relative difference of the compiled data from the data used for the selection of the CTBT relevant RNs:  10% (half-life), 0.1% (prim. γ-ray energy), 36% (prim. γ-ray). </a:t>
            </a:r>
          </a:p>
          <a:p>
            <a:pPr marL="342900" indent="-342900" algn="just">
              <a:buFont typeface="Wingdings" panose="05000000000000000000" pitchFamily="2" charset="2"/>
              <a:buChar char="l"/>
            </a:pPr>
            <a:r>
              <a:rPr kumimoji="1" lang="en-US" altLang="ja-JP" sz="2000" dirty="0"/>
              <a:t>The maximum relative difference between DDEP and IAEA data for detector calibration: 0.3% (half-life), 0.0076% (γ-ray energy), 1.25% (γ-ray emission intensity).</a:t>
            </a:r>
          </a:p>
          <a:p>
            <a:pPr marL="342900" indent="-342900" algn="just">
              <a:buFont typeface="Wingdings" panose="05000000000000000000" pitchFamily="2" charset="2"/>
              <a:buChar char="l"/>
            </a:pPr>
            <a:r>
              <a:rPr kumimoji="1" lang="en-US" altLang="ja-JP" sz="2000" dirty="0"/>
              <a:t>Since the half-lives and γ-ray emission intensities between the compiled data and which used to select the CTBT relevant RNs significantly differ, and they directly affect the accuracy of the radioactivity measurement results, using of this compiled data is strongly recommended for the radioactivity measurement of RNs in IMS and OSI.</a:t>
            </a:r>
          </a:p>
        </p:txBody>
      </p:sp>
      <p:sp>
        <p:nvSpPr>
          <p:cNvPr id="9" name="テキスト ボックス 8">
            <a:extLst>
              <a:ext uri="{FF2B5EF4-FFF2-40B4-BE49-F238E27FC236}">
                <a16:creationId xmlns:a16="http://schemas.microsoft.com/office/drawing/2014/main" id="{5E8E05F6-EB9D-9058-17BB-55F0D619AA13}"/>
              </a:ext>
            </a:extLst>
          </p:cNvPr>
          <p:cNvSpPr txBox="1"/>
          <p:nvPr/>
        </p:nvSpPr>
        <p:spPr>
          <a:xfrm>
            <a:off x="248728" y="4474137"/>
            <a:ext cx="10434140" cy="2246769"/>
          </a:xfrm>
          <a:prstGeom prst="rect">
            <a:avLst/>
          </a:prstGeom>
          <a:noFill/>
        </p:spPr>
        <p:txBody>
          <a:bodyPr wrap="square" rtlCol="0">
            <a:spAutoFit/>
          </a:bodyPr>
          <a:lstStyle/>
          <a:p>
            <a:pPr marL="265113" indent="-265113" algn="ctr"/>
            <a:r>
              <a:rPr kumimoji="1" lang="en-US" altLang="ja-JP" sz="2000" b="1" dirty="0"/>
              <a:t>References</a:t>
            </a:r>
          </a:p>
          <a:p>
            <a:pPr marL="268288" indent="-268288" algn="just"/>
            <a:r>
              <a:rPr kumimoji="1" lang="en-US" altLang="ja-JP" sz="2000" dirty="0"/>
              <a:t>1) 	L. -E. De Geer, </a:t>
            </a:r>
            <a:r>
              <a:rPr kumimoji="1" lang="en-US" altLang="ja-JP" sz="2000" dirty="0" err="1"/>
              <a:t>Kerntecnik</a:t>
            </a:r>
            <a:r>
              <a:rPr kumimoji="1" lang="en-US" altLang="ja-JP" sz="2000" dirty="0"/>
              <a:t>, 66, 113-120 (2001).</a:t>
            </a:r>
          </a:p>
          <a:p>
            <a:pPr marL="268288" indent="-268288" algn="just"/>
            <a:r>
              <a:rPr kumimoji="1" lang="en-US" altLang="ja-JP" sz="2000" dirty="0"/>
              <a:t>2) 	DDEP database, available from &lt;http://www.lnhb.fr/ddep_wg/&gt;, (accessed 2023-06-04).</a:t>
            </a:r>
          </a:p>
          <a:p>
            <a:pPr marL="268288" indent="-268288" algn="just"/>
            <a:r>
              <a:rPr kumimoji="1" lang="en-US" altLang="ja-JP" sz="2000" dirty="0"/>
              <a:t>3) 	ENSDF database, available from &lt;https://www.nndc.bnl.gov/ensdf/&gt; (accessed 2023-06-04).</a:t>
            </a:r>
          </a:p>
          <a:p>
            <a:pPr marL="268288" indent="-268288" algn="just"/>
            <a:r>
              <a:rPr kumimoji="1" lang="en-US" altLang="ja-JP" sz="2000" dirty="0"/>
              <a:t>4) 	IAEA, Update of X Ray and Gamma Ray Decay Data Standards for Detector Calibration and Other</a:t>
            </a:r>
            <a:r>
              <a:rPr kumimoji="1" lang="ja-JP" altLang="en-US" sz="2000" dirty="0"/>
              <a:t>　</a:t>
            </a:r>
            <a:r>
              <a:rPr kumimoji="1" lang="en-US" altLang="ja-JP" sz="2000" dirty="0"/>
              <a:t>Applications, Volume 1 and 2, 2007.</a:t>
            </a:r>
          </a:p>
          <a:p>
            <a:pPr marL="268288" indent="-268288" algn="just"/>
            <a:r>
              <a:rPr kumimoji="1" lang="en-US" altLang="ja-JP" sz="2000" dirty="0"/>
              <a:t>5) 	M. Galan, M. Kalinowski, A. </a:t>
            </a:r>
            <a:r>
              <a:rPr kumimoji="1" lang="en-US" altLang="ja-JP" sz="2000" dirty="0" err="1"/>
              <a:t>Gheddou</a:t>
            </a:r>
            <a:r>
              <a:rPr kumimoji="1" lang="en-US" altLang="ja-JP" sz="2000" dirty="0"/>
              <a:t>, K. </a:t>
            </a:r>
            <a:r>
              <a:rPr kumimoji="1" lang="en-US" altLang="ja-JP" sz="2000" dirty="0" err="1"/>
              <a:t>Yamba</a:t>
            </a:r>
            <a:r>
              <a:rPr kumimoji="1" lang="en-US" altLang="ja-JP" sz="2000" dirty="0"/>
              <a:t>: J. </a:t>
            </a:r>
            <a:r>
              <a:rPr kumimoji="1" lang="en-US" altLang="ja-JP" sz="2000" dirty="0" err="1"/>
              <a:t>Enviroment</a:t>
            </a:r>
            <a:r>
              <a:rPr kumimoji="1" lang="en-US" altLang="ja-JP" sz="2000" dirty="0"/>
              <a:t>. Radioactivity 192 (2018) 628–634</a:t>
            </a:r>
          </a:p>
        </p:txBody>
      </p:sp>
    </p:spTree>
    <p:extLst>
      <p:ext uri="{BB962C8B-B14F-4D97-AF65-F5344CB8AC3E}">
        <p14:creationId xmlns:p14="http://schemas.microsoft.com/office/powerpoint/2010/main" val="6322053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3614</TotalTime>
  <Words>1383</Words>
  <Application>Microsoft Office PowerPoint</Application>
  <PresentationFormat>ワイド画面</PresentationFormat>
  <Paragraphs>85</Paragraphs>
  <Slides>8</Slides>
  <Notes>5</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8</vt:i4>
      </vt:variant>
    </vt:vector>
  </HeadingPairs>
  <TitlesOfParts>
    <vt:vector size="15" baseType="lpstr">
      <vt:lpstr>游ゴシック</vt:lpstr>
      <vt:lpstr>Arial</vt:lpstr>
      <vt:lpstr>Calibri</vt:lpstr>
      <vt:lpstr>Calibri Light</vt:lpstr>
      <vt:lpstr>Wingdings</vt:lpstr>
      <vt:lpstr>Custom Design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YONEZAWA Chushiro</cp:lastModifiedBy>
  <cp:revision>37</cp:revision>
  <dcterms:created xsi:type="dcterms:W3CDTF">2023-04-18T13:25:54Z</dcterms:created>
  <dcterms:modified xsi:type="dcterms:W3CDTF">2023-06-11T14:52:20Z</dcterms:modified>
</cp:coreProperties>
</file>