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4"/>
    <p:restoredTop sz="94507"/>
  </p:normalViewPr>
  <p:slideViewPr>
    <p:cSldViewPr snapToGrid="0">
      <p:cViewPr varScale="1">
        <p:scale>
          <a:sx n="144" d="100"/>
          <a:sy n="144" d="100"/>
        </p:scale>
        <p:origin x="1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rsi\Desktop\Luca%20Ferri\Progettro%20tesi\Staz.%20SPALAX\MNX45\MNX45%20detect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sz="1200" b="1" i="1" dirty="0">
                <a:effectLst/>
              </a:rPr>
              <a:t>“Inter-Quartile Filter” vs “</a:t>
            </a:r>
            <a:r>
              <a:rPr lang="en-US" sz="1200" b="1" i="1" dirty="0" err="1">
                <a:effectLst/>
              </a:rPr>
              <a:t>Shewhart’s</a:t>
            </a:r>
            <a:r>
              <a:rPr lang="en-US" sz="1200" b="1" i="1" dirty="0">
                <a:effectLst/>
              </a:rPr>
              <a:t> Chart” vs “EWMA Chart”</a:t>
            </a:r>
            <a:endParaRPr lang="it-IT" sz="1200" dirty="0">
              <a:effectLst/>
            </a:endParaRPr>
          </a:p>
        </c:rich>
      </c:tx>
      <c:layout>
        <c:manualLayout>
          <c:xMode val="edge"/>
          <c:yMode val="edge"/>
          <c:x val="0.13248496282621486"/>
          <c:y val="1.3273749874056153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Foglio3!$A$3</c:f>
              <c:strCache>
                <c:ptCount val="1"/>
                <c:pt idx="0">
                  <c:v>IQF</c:v>
                </c:pt>
              </c:strCache>
            </c:strRef>
          </c:tx>
          <c:spPr>
            <a:solidFill>
              <a:srgbClr val="5B9BD5"/>
            </a:solidFill>
            <a:ln w="25400">
              <a:noFill/>
            </a:ln>
          </c:spPr>
          <c:invertIfNegative val="0"/>
          <c:dLbls>
            <c:dLbl>
              <c:idx val="0"/>
              <c:layout>
                <c:manualLayout>
                  <c:x val="1.1921995608286308E-2"/>
                  <c:y val="-6.1249556723298626E-2"/>
                </c:manualLayout>
              </c:layout>
              <c:spPr>
                <a:noFill/>
                <a:ln>
                  <a:noFill/>
                </a:ln>
                <a:effectLst/>
              </c:spPr>
              <c:txPr>
                <a:bodyPr wrap="square" lIns="38100" tIns="19050" rIns="38100" bIns="19050" anchor="ctr">
                  <a:noAutofit/>
                </a:bodyPr>
                <a:lstStyle/>
                <a:p>
                  <a:pPr>
                    <a:defRPr sz="1400"/>
                  </a:pPr>
                  <a:endParaRPr lang="it-IT"/>
                </a:p>
              </c:txPr>
              <c:showLegendKey val="0"/>
              <c:showVal val="1"/>
              <c:showCatName val="0"/>
              <c:showSerName val="0"/>
              <c:showPercent val="0"/>
              <c:showBubbleSize val="0"/>
              <c:extLst>
                <c:ext xmlns:c15="http://schemas.microsoft.com/office/drawing/2012/chart" uri="{CE6537A1-D6FC-4f65-9D91-7224C49458BB}">
                  <c15:layout>
                    <c:manualLayout>
                      <c:w val="0.15680927884834792"/>
                      <c:h val="6.8629979474945466E-2"/>
                    </c:manualLayout>
                  </c15:layout>
                </c:ext>
                <c:ext xmlns:c16="http://schemas.microsoft.com/office/drawing/2014/chart" uri="{C3380CC4-5D6E-409C-BE32-E72D297353CC}">
                  <c16:uniqueId val="{00000000-B20D-6941-9AD6-D45E5E68A553}"/>
                </c:ext>
              </c:extLst>
            </c:dLbl>
            <c:spPr>
              <a:noFill/>
              <a:ln>
                <a:noFill/>
              </a:ln>
              <a:effectLst/>
            </c:spPr>
            <c:txPr>
              <a:bodyPr wrap="square" lIns="38100" tIns="19050" rIns="38100" bIns="19050" anchor="ctr">
                <a:spAutoFit/>
              </a:bodyPr>
              <a:lstStyle/>
              <a:p>
                <a:pPr>
                  <a:defRPr sz="14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Foglio3!$E$3</c:f>
              <c:numCache>
                <c:formatCode>0.00%</c:formatCode>
                <c:ptCount val="1"/>
                <c:pt idx="0">
                  <c:v>8.666666666666667E-2</c:v>
                </c:pt>
              </c:numCache>
            </c:numRef>
          </c:val>
          <c:extLst>
            <c:ext xmlns:c16="http://schemas.microsoft.com/office/drawing/2014/chart" uri="{C3380CC4-5D6E-409C-BE32-E72D297353CC}">
              <c16:uniqueId val="{00000001-B20D-6941-9AD6-D45E5E68A553}"/>
            </c:ext>
          </c:extLst>
        </c:ser>
        <c:ser>
          <c:idx val="1"/>
          <c:order val="1"/>
          <c:tx>
            <c:strRef>
              <c:f>Foglio3!$A$4</c:f>
              <c:strCache>
                <c:ptCount val="1"/>
                <c:pt idx="0">
                  <c:v>Carta controllo 
osserv. Singole</c:v>
                </c:pt>
              </c:strCache>
            </c:strRef>
          </c:tx>
          <c:spPr>
            <a:solidFill>
              <a:srgbClr val="ED7D31"/>
            </a:solidFill>
            <a:ln w="25400">
              <a:noFill/>
            </a:ln>
          </c:spPr>
          <c:invertIfNegative val="0"/>
          <c:dLbls>
            <c:dLbl>
              <c:idx val="0"/>
              <c:layout>
                <c:manualLayout>
                  <c:x val="1.8658319713888167E-2"/>
                  <c:y val="-5.9239548781592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0D-6941-9AD6-D45E5E68A553}"/>
                </c:ext>
              </c:extLst>
            </c:dLbl>
            <c:spPr>
              <a:noFill/>
              <a:ln>
                <a:noFill/>
              </a:ln>
              <a:effectLst/>
            </c:spPr>
            <c:txPr>
              <a:bodyPr wrap="square" lIns="38100" tIns="19050" rIns="38100" bIns="19050" anchor="ctr">
                <a:spAutoFit/>
              </a:bodyPr>
              <a:lstStyle/>
              <a:p>
                <a:pPr>
                  <a:defRPr sz="14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Foglio3!$E$4</c:f>
              <c:numCache>
                <c:formatCode>0.00%</c:formatCode>
                <c:ptCount val="1"/>
                <c:pt idx="0">
                  <c:v>9.555555555555556E-2</c:v>
                </c:pt>
              </c:numCache>
            </c:numRef>
          </c:val>
          <c:extLst>
            <c:ext xmlns:c16="http://schemas.microsoft.com/office/drawing/2014/chart" uri="{C3380CC4-5D6E-409C-BE32-E72D297353CC}">
              <c16:uniqueId val="{00000003-B20D-6941-9AD6-D45E5E68A553}"/>
            </c:ext>
          </c:extLst>
        </c:ser>
        <c:ser>
          <c:idx val="2"/>
          <c:order val="2"/>
          <c:tx>
            <c:strRef>
              <c:f>Foglio3!$A$5</c:f>
              <c:strCache>
                <c:ptCount val="1"/>
                <c:pt idx="0">
                  <c:v>Carta controllo 
EWMA</c:v>
                </c:pt>
              </c:strCache>
            </c:strRef>
          </c:tx>
          <c:spPr>
            <a:solidFill>
              <a:srgbClr val="A5A5A5"/>
            </a:solidFill>
            <a:ln w="25400">
              <a:noFill/>
            </a:ln>
          </c:spPr>
          <c:invertIfNegative val="0"/>
          <c:dLbls>
            <c:dLbl>
              <c:idx val="0"/>
              <c:layout>
                <c:manualLayout>
                  <c:x val="4.578823194785981E-2"/>
                  <c:y val="-2.9604570317117464E-2"/>
                </c:manualLayout>
              </c:layout>
              <c:showLegendKey val="0"/>
              <c:showVal val="1"/>
              <c:showCatName val="0"/>
              <c:showSerName val="0"/>
              <c:showPercent val="0"/>
              <c:showBubbleSize val="0"/>
              <c:extLst>
                <c:ext xmlns:c15="http://schemas.microsoft.com/office/drawing/2012/chart" uri="{CE6537A1-D6FC-4f65-9D91-7224C49458BB}">
                  <c15:layout>
                    <c:manualLayout>
                      <c:w val="0.19206132479471552"/>
                      <c:h val="6.5488087946097548E-2"/>
                    </c:manualLayout>
                  </c15:layout>
                </c:ext>
                <c:ext xmlns:c16="http://schemas.microsoft.com/office/drawing/2014/chart" uri="{C3380CC4-5D6E-409C-BE32-E72D297353CC}">
                  <c16:uniqueId val="{00000004-B20D-6941-9AD6-D45E5E68A553}"/>
                </c:ext>
              </c:extLst>
            </c:dLbl>
            <c:spPr>
              <a:noFill/>
              <a:ln>
                <a:noFill/>
              </a:ln>
              <a:effectLst/>
            </c:spPr>
            <c:txPr>
              <a:bodyPr wrap="square" lIns="38100" tIns="19050" rIns="38100" bIns="19050" anchor="ctr">
                <a:spAutoFit/>
              </a:bodyPr>
              <a:lstStyle/>
              <a:p>
                <a:pPr>
                  <a:defRPr sz="14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Foglio3!$E$5</c:f>
              <c:numCache>
                <c:formatCode>0.00%</c:formatCode>
                <c:ptCount val="1"/>
                <c:pt idx="0">
                  <c:v>0.67555555555555558</c:v>
                </c:pt>
              </c:numCache>
            </c:numRef>
          </c:val>
          <c:extLst>
            <c:ext xmlns:c16="http://schemas.microsoft.com/office/drawing/2014/chart" uri="{C3380CC4-5D6E-409C-BE32-E72D297353CC}">
              <c16:uniqueId val="{00000005-B20D-6941-9AD6-D45E5E68A553}"/>
            </c:ext>
          </c:extLst>
        </c:ser>
        <c:dLbls>
          <c:showLegendKey val="0"/>
          <c:showVal val="1"/>
          <c:showCatName val="0"/>
          <c:showSerName val="0"/>
          <c:showPercent val="0"/>
          <c:showBubbleSize val="0"/>
        </c:dLbls>
        <c:gapWidth val="150"/>
        <c:shape val="box"/>
        <c:axId val="424341232"/>
        <c:axId val="1"/>
        <c:axId val="0"/>
      </c:bar3DChart>
      <c:catAx>
        <c:axId val="424341232"/>
        <c:scaling>
          <c:orientation val="minMax"/>
        </c:scaling>
        <c:delete val="1"/>
        <c:axPos val="b"/>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it-IT"/>
          </a:p>
        </c:txPr>
        <c:crossAx val="424341232"/>
        <c:crosses val="autoZero"/>
        <c:crossBetween val="between"/>
      </c:valAx>
      <c:spPr>
        <a:noFill/>
        <a:ln w="25400">
          <a:noFill/>
        </a:ln>
      </c:spPr>
    </c:plotArea>
    <c:legend>
      <c:legendPos val="b"/>
      <c:overlay val="0"/>
      <c:spPr>
        <a:noFill/>
        <a:ln w="25400">
          <a:noFill/>
        </a:ln>
      </c:spPr>
      <c:txPr>
        <a:bodyPr/>
        <a:lstStyle/>
        <a:p>
          <a:pPr>
            <a:defRPr sz="825" b="0" i="0" u="none" strike="noStrike" baseline="0">
              <a:solidFill>
                <a:srgbClr val="333333"/>
              </a:solidFill>
              <a:latin typeface="Calibri"/>
              <a:ea typeface="Calibri"/>
              <a:cs typeface="Calibri"/>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EC788-AED1-A04D-A4E6-32E0B70E73B6}" type="datetimeFigureOut">
              <a:rPr lang="it-IT" smtClean="0"/>
              <a:t>09/06/23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6EC23-9B74-8F4F-8E2D-FB8F549F5B94}" type="slidenum">
              <a:rPr lang="it-IT" smtClean="0"/>
              <a:t>‹N›</a:t>
            </a:fld>
            <a:endParaRPr lang="it-IT"/>
          </a:p>
        </p:txBody>
      </p:sp>
    </p:spTree>
    <p:extLst>
      <p:ext uri="{BB962C8B-B14F-4D97-AF65-F5344CB8AC3E}">
        <p14:creationId xmlns:p14="http://schemas.microsoft.com/office/powerpoint/2010/main" val="252415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AB6EC23-9B74-8F4F-8E2D-FB8F549F5B94}" type="slidenum">
              <a:rPr lang="it-IT" smtClean="0"/>
              <a:t>2</a:t>
            </a:fld>
            <a:endParaRPr lang="it-IT"/>
          </a:p>
        </p:txBody>
      </p:sp>
    </p:spTree>
    <p:extLst>
      <p:ext uri="{BB962C8B-B14F-4D97-AF65-F5344CB8AC3E}">
        <p14:creationId xmlns:p14="http://schemas.microsoft.com/office/powerpoint/2010/main" val="37150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AB6EC23-9B74-8F4F-8E2D-FB8F549F5B94}" type="slidenum">
              <a:rPr lang="it-IT" smtClean="0"/>
              <a:t>7</a:t>
            </a:fld>
            <a:endParaRPr lang="it-IT"/>
          </a:p>
        </p:txBody>
      </p:sp>
    </p:spTree>
    <p:extLst>
      <p:ext uri="{BB962C8B-B14F-4D97-AF65-F5344CB8AC3E}">
        <p14:creationId xmlns:p14="http://schemas.microsoft.com/office/powerpoint/2010/main" val="404908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6/9/23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hart" Target="../charts/chart1.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569660"/>
          </a:xfrm>
          <a:prstGeom prst="rect">
            <a:avLst/>
          </a:prstGeom>
          <a:noFill/>
        </p:spPr>
        <p:txBody>
          <a:bodyPr wrap="square" rtlCol="0">
            <a:spAutoFit/>
          </a:bodyPr>
          <a:lstStyle/>
          <a:p>
            <a:pPr algn="ctr"/>
            <a:r>
              <a:rPr lang="en-GB" b="1" u="none" strike="noStrike" dirty="0">
                <a:solidFill>
                  <a:schemeClr val="bg1"/>
                </a:solidFill>
                <a:effectLst/>
                <a:latin typeface="Arial" panose="020B0604020202020204" pitchFamily="34" charset="0"/>
                <a:cs typeface="Arial" panose="020B0604020202020204" pitchFamily="34" charset="0"/>
              </a:rPr>
              <a:t>A Possible Statistical Approach to Address the Issue of Anomalous Values of Activity Concentrations</a:t>
            </a:r>
            <a:endParaRPr lang="en-GB"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Giuseppe Ottaviano</a:t>
            </a:r>
            <a:r>
              <a:rPr lang="en-GB" baseline="30000" dirty="0">
                <a:solidFill>
                  <a:schemeClr val="bg1"/>
                </a:solidFill>
                <a:latin typeface="Arial" panose="020B0604020202020204" pitchFamily="34" charset="0"/>
                <a:cs typeface="Arial" panose="020B0604020202020204" pitchFamily="34" charset="0"/>
              </a:rPr>
              <a:t>1</a:t>
            </a:r>
            <a:r>
              <a:rPr lang="en-GB" dirty="0">
                <a:solidFill>
                  <a:schemeClr val="bg1"/>
                </a:solidFill>
                <a:latin typeface="Arial" panose="020B0604020202020204" pitchFamily="34" charset="0"/>
                <a:cs typeface="Arial" panose="020B0604020202020204" pitchFamily="34" charset="0"/>
              </a:rPr>
              <a:t>, Antonietta Rizzo</a:t>
            </a:r>
            <a:r>
              <a:rPr lang="en-GB" baseline="30000" dirty="0">
                <a:solidFill>
                  <a:schemeClr val="bg1"/>
                </a:solidFill>
                <a:latin typeface="Arial" panose="020B0604020202020204" pitchFamily="34" charset="0"/>
                <a:cs typeface="Arial" panose="020B0604020202020204" pitchFamily="34" charset="0"/>
              </a:rPr>
              <a:t>1</a:t>
            </a:r>
            <a:r>
              <a:rPr lang="en-GB" dirty="0">
                <a:solidFill>
                  <a:schemeClr val="bg1"/>
                </a:solidFill>
                <a:latin typeface="Arial" panose="020B0604020202020204" pitchFamily="34" charset="0"/>
                <a:cs typeface="Arial" panose="020B0604020202020204" pitchFamily="34" charset="0"/>
              </a:rPr>
              <a:t>, Michele Scagliarini</a:t>
            </a:r>
            <a:r>
              <a:rPr lang="en-GB" baseline="30000" dirty="0">
                <a:solidFill>
                  <a:schemeClr val="bg1"/>
                </a:solidFill>
                <a:latin typeface="Arial" panose="020B0604020202020204" pitchFamily="34" charset="0"/>
                <a:cs typeface="Arial" panose="020B0604020202020204" pitchFamily="34" charset="0"/>
              </a:rPr>
              <a:t>2</a:t>
            </a:r>
            <a:endParaRPr lang="en-GB" dirty="0">
              <a:solidFill>
                <a:schemeClr val="bg1"/>
              </a:solidFill>
              <a:latin typeface="Arial" panose="020B0604020202020204" pitchFamily="34" charset="0"/>
              <a:cs typeface="Arial" panose="020B0604020202020204" pitchFamily="34" charset="0"/>
            </a:endParaRPr>
          </a:p>
          <a:p>
            <a:pPr algn="ctr"/>
            <a:r>
              <a:rPr lang="en-GB" sz="1400" baseline="30000" dirty="0">
                <a:solidFill>
                  <a:schemeClr val="bg1"/>
                </a:solidFill>
                <a:latin typeface="Arial" panose="020B0604020202020204" pitchFamily="34" charset="0"/>
                <a:cs typeface="Arial" panose="020B0604020202020204" pitchFamily="34" charset="0"/>
              </a:rPr>
              <a:t>1</a:t>
            </a:r>
            <a:r>
              <a:rPr lang="en-GB" sz="1400" dirty="0">
                <a:solidFill>
                  <a:schemeClr val="bg1"/>
                </a:solidFill>
                <a:latin typeface="Arial" panose="020B0604020202020204" pitchFamily="34" charset="0"/>
                <a:cs typeface="Arial" panose="020B0604020202020204" pitchFamily="34" charset="0"/>
              </a:rPr>
              <a:t>ENEA – Italian National Agency for New Technologies, Energy and Sustainable Economic Development</a:t>
            </a:r>
          </a:p>
          <a:p>
            <a:pPr algn="ctr"/>
            <a:r>
              <a:rPr lang="en-GB" sz="1400" baseline="30000" dirty="0">
                <a:solidFill>
                  <a:schemeClr val="bg1"/>
                </a:solidFill>
                <a:latin typeface="Arial" panose="020B0604020202020204" pitchFamily="34" charset="0"/>
                <a:cs typeface="Arial" panose="020B0604020202020204" pitchFamily="34" charset="0"/>
              </a:rPr>
              <a:t>2</a:t>
            </a:r>
            <a:r>
              <a:rPr lang="en-GB" sz="1400" dirty="0">
                <a:solidFill>
                  <a:schemeClr val="bg1"/>
                </a:solidFill>
                <a:latin typeface="Arial" panose="020B0604020202020204" pitchFamily="34" charset="0"/>
                <a:cs typeface="Arial" panose="020B0604020202020204" pitchFamily="34" charset="0"/>
              </a:rPr>
              <a:t>University of Bologna – Department of Statistical Sciences “Paolo Fortunati”</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T</a:t>
            </a:r>
            <a:r>
              <a:rPr lang="en-GB" sz="1200" b="0" i="0" u="none" strike="noStrike" dirty="0">
                <a:effectLst/>
                <a:latin typeface="Arial" panose="020B0604020202020204" pitchFamily="34" charset="0"/>
                <a:cs typeface="Arial" panose="020B0604020202020204" pitchFamily="34" charset="0"/>
              </a:rPr>
              <a:t>he main challenge for the CTBTO verification regime is to be able to discriminate anomalous radioxenon signals generated by underground nuclear explosions from those generated by other sources like medical isotope production facilities and nuclear power plants.</a:t>
            </a:r>
            <a:endParaRPr lang="en-GB"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P3.6-718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S</a:t>
            </a:r>
            <a:r>
              <a:rPr lang="en-GB" sz="1200" dirty="0">
                <a:effectLst/>
                <a:latin typeface="Arial" panose="020B0604020202020204" pitchFamily="34" charset="0"/>
                <a:cs typeface="Arial" panose="020B0604020202020204" pitchFamily="34" charset="0"/>
              </a:rPr>
              <a:t>everal statistical inference-based parametric and non-parametric methods designed to detect significative shifts above the radioxenon natural background, have been used and compared.</a:t>
            </a:r>
            <a:endParaRPr lang="en-GB"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a:latin typeface="Arial" panose="020B0604020202020204" pitchFamily="34" charset="0"/>
                <a:cs typeface="Arial" panose="020B0604020202020204" pitchFamily="34" charset="0"/>
              </a:rPr>
              <a:t>The parametric approach is useful to quickly detect both large variations and unusual trends; the non-parametric approach allows to detect variations in both location and scale.</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P</a:t>
            </a:r>
            <a:r>
              <a:rPr lang="en-GB" sz="1200" b="0" i="0" u="none" strike="noStrike" dirty="0">
                <a:effectLst/>
                <a:latin typeface="Arial" panose="020B0604020202020204" pitchFamily="34" charset="0"/>
                <a:cs typeface="Arial" panose="020B0604020202020204" pitchFamily="34" charset="0"/>
              </a:rPr>
              <a:t>ossible statistical approaches </a:t>
            </a:r>
            <a:r>
              <a:rPr lang="en-GB" sz="1200" dirty="0">
                <a:latin typeface="Arial" panose="020B0604020202020204" pitchFamily="34" charset="0"/>
                <a:cs typeface="Arial" panose="020B0604020202020204" pitchFamily="34" charset="0"/>
              </a:rPr>
              <a:t>to </a:t>
            </a:r>
            <a:r>
              <a:rPr lang="en-GB" sz="1200" b="0" i="0" u="none" strike="noStrike" dirty="0">
                <a:effectLst/>
                <a:latin typeface="Arial" panose="020B0604020202020204" pitchFamily="34" charset="0"/>
                <a:cs typeface="Arial" panose="020B0604020202020204" pitchFamily="34" charset="0"/>
              </a:rPr>
              <a:t>assess the radioxenon “anomalous values” against atmospheric background and to suppose a proper definition of anomalous activity concentrations, is suggested by the Italian NDC-RN to accomplish the purposes of the CTBTO verification regime.</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Immagine 10" descr="Immagine che contiene testo, Carattere, schermata, logo&#10;&#10;Descrizione generata automaticamente">
            <a:extLst>
              <a:ext uri="{FF2B5EF4-FFF2-40B4-BE49-F238E27FC236}">
                <a16:creationId xmlns:a16="http://schemas.microsoft.com/office/drawing/2014/main" id="{CF8292CD-B258-4F30-2CC5-751050203779}"/>
              </a:ext>
            </a:extLst>
          </p:cNvPr>
          <p:cNvPicPr>
            <a:picLocks noChangeAspect="1"/>
          </p:cNvPicPr>
          <p:nvPr/>
        </p:nvPicPr>
        <p:blipFill>
          <a:blip r:embed="rId2"/>
          <a:stretch>
            <a:fillRect/>
          </a:stretch>
        </p:blipFill>
        <p:spPr>
          <a:xfrm>
            <a:off x="10162829" y="545854"/>
            <a:ext cx="1642946" cy="530269"/>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solidFill>
                  <a:schemeClr val="bg1"/>
                </a:solidFill>
                <a:latin typeface="Arial" panose="020B0604020202020204" pitchFamily="34" charset="0"/>
                <a:cs typeface="Arial" panose="020B0604020202020204" pitchFamily="34" charset="0"/>
              </a:rPr>
              <a:t>Context: Main Problem</a:t>
            </a: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P3.6-718</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4AF6305F-19F1-57E3-7415-F5F756470172}"/>
              </a:ext>
            </a:extLst>
          </p:cNvPr>
          <p:cNvSpPr txBox="1"/>
          <p:nvPr/>
        </p:nvSpPr>
        <p:spPr>
          <a:xfrm>
            <a:off x="0" y="1102924"/>
            <a:ext cx="10839635" cy="1938992"/>
          </a:xfrm>
          <a:prstGeom prst="rect">
            <a:avLst/>
          </a:prstGeom>
          <a:noFill/>
        </p:spPr>
        <p:txBody>
          <a:bodyPr wrap="square" rtlCol="0">
            <a:spAutoFit/>
          </a:bodyPr>
          <a:lstStyle/>
          <a:p>
            <a:pPr algn="just"/>
            <a:r>
              <a:rPr lang="en-GB" sz="2000" dirty="0">
                <a:effectLst/>
                <a:latin typeface="Arial" panose="020B0604020202020204" pitchFamily="34" charset="0"/>
                <a:cs typeface="Arial" panose="020B0604020202020204" pitchFamily="34" charset="0"/>
              </a:rPr>
              <a:t>The measurement of anomalous atmospheric activity concentrations of </a:t>
            </a:r>
            <a:r>
              <a:rPr lang="en-GB" sz="2000" dirty="0">
                <a:latin typeface="Arial" panose="020B0604020202020204" pitchFamily="34" charset="0"/>
                <a:cs typeface="Arial" panose="020B0604020202020204" pitchFamily="34" charset="0"/>
              </a:rPr>
              <a:t>both radioactive noble gases and radioactive particulate</a:t>
            </a:r>
            <a:r>
              <a:rPr lang="en-GB" sz="2000" dirty="0">
                <a:effectLst/>
                <a:latin typeface="Arial" panose="020B0604020202020204" pitchFamily="34" charset="0"/>
                <a:cs typeface="Arial" panose="020B0604020202020204" pitchFamily="34" charset="0"/>
              </a:rPr>
              <a:t> by the IMS network plays a key-role in detecting underground nuclear explosions (UNEs).</a:t>
            </a:r>
          </a:p>
          <a:p>
            <a:pPr algn="just"/>
            <a:r>
              <a:rPr lang="en-GB" sz="2000" dirty="0">
                <a:latin typeface="Arial" panose="020B0604020202020204" pitchFamily="34" charset="0"/>
                <a:cs typeface="Arial" panose="020B0604020202020204" pitchFamily="34" charset="0"/>
              </a:rPr>
              <a:t>The very challenging problem is to discriminate radioxenon activity concentrations generated by underground nuclear tests from those generated by other sources and the first step in achieving this goal is the correct definition and assessment of anomalous values.</a:t>
            </a:r>
          </a:p>
        </p:txBody>
      </p:sp>
      <p:pic>
        <p:nvPicPr>
          <p:cNvPr id="6" name="Immagine 5" descr="Immagine che contiene testo, Carattere, schermata, logo&#10;&#10;Descrizione generata automaticamente">
            <a:extLst>
              <a:ext uri="{FF2B5EF4-FFF2-40B4-BE49-F238E27FC236}">
                <a16:creationId xmlns:a16="http://schemas.microsoft.com/office/drawing/2014/main" id="{54F83C34-25D8-29CD-FD70-A55225976C8A}"/>
              </a:ext>
            </a:extLst>
          </p:cNvPr>
          <p:cNvPicPr>
            <a:picLocks noChangeAspect="1"/>
          </p:cNvPicPr>
          <p:nvPr/>
        </p:nvPicPr>
        <p:blipFill>
          <a:blip r:embed="rId3"/>
          <a:stretch>
            <a:fillRect/>
          </a:stretch>
        </p:blipFill>
        <p:spPr>
          <a:xfrm>
            <a:off x="10296293" y="295354"/>
            <a:ext cx="1639634" cy="529200"/>
          </a:xfrm>
          <a:prstGeom prst="rect">
            <a:avLst/>
          </a:prstGeom>
        </p:spPr>
      </p:pic>
      <p:pic>
        <p:nvPicPr>
          <p:cNvPr id="9" name="Immagine 8" descr="Immagine che contiene testo, schermata, diagramma, design&#10;&#10;Descrizione generata automaticamente">
            <a:extLst>
              <a:ext uri="{FF2B5EF4-FFF2-40B4-BE49-F238E27FC236}">
                <a16:creationId xmlns:a16="http://schemas.microsoft.com/office/drawing/2014/main" id="{111D66E9-4A00-F983-821E-6AEA7D4610A2}"/>
              </a:ext>
            </a:extLst>
          </p:cNvPr>
          <p:cNvPicPr>
            <a:picLocks noChangeAspect="1"/>
          </p:cNvPicPr>
          <p:nvPr/>
        </p:nvPicPr>
        <p:blipFill>
          <a:blip r:embed="rId4"/>
          <a:stretch>
            <a:fillRect/>
          </a:stretch>
        </p:blipFill>
        <p:spPr>
          <a:xfrm>
            <a:off x="1867614" y="3115701"/>
            <a:ext cx="8456772" cy="3674564"/>
          </a:xfrm>
          <a:prstGeom prst="rect">
            <a:avLst/>
          </a:prstGeom>
        </p:spPr>
      </p:pic>
      <p:pic>
        <p:nvPicPr>
          <p:cNvPr id="3" name="Immagine 2" descr="sep-19-underground-nuclear-test-rainier.jpg">
            <a:extLst>
              <a:ext uri="{FF2B5EF4-FFF2-40B4-BE49-F238E27FC236}">
                <a16:creationId xmlns:a16="http://schemas.microsoft.com/office/drawing/2014/main" id="{009A9BCD-470F-7DDD-CB19-D8440A452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24" y="4358939"/>
            <a:ext cx="1507190" cy="1188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P3.6-718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magine 6" descr="Immagine che contiene testo, Carattere, schermata, logo&#10;&#10;Descrizione generata automaticamente">
            <a:extLst>
              <a:ext uri="{FF2B5EF4-FFF2-40B4-BE49-F238E27FC236}">
                <a16:creationId xmlns:a16="http://schemas.microsoft.com/office/drawing/2014/main" id="{937F71D0-4E80-2BA5-D8F6-38354ADCDF34}"/>
              </a:ext>
            </a:extLst>
          </p:cNvPr>
          <p:cNvPicPr>
            <a:picLocks noChangeAspect="1"/>
          </p:cNvPicPr>
          <p:nvPr/>
        </p:nvPicPr>
        <p:blipFill>
          <a:blip r:embed="rId2"/>
          <a:stretch>
            <a:fillRect/>
          </a:stretch>
        </p:blipFill>
        <p:spPr>
          <a:xfrm>
            <a:off x="10296293" y="295354"/>
            <a:ext cx="1642946" cy="530269"/>
          </a:xfrm>
          <a:prstGeom prst="rect">
            <a:avLst/>
          </a:prstGeom>
        </p:spPr>
      </p:pic>
      <p:sp>
        <p:nvSpPr>
          <p:cNvPr id="13" name="CasellaDiTesto 12">
            <a:extLst>
              <a:ext uri="{FF2B5EF4-FFF2-40B4-BE49-F238E27FC236}">
                <a16:creationId xmlns:a16="http://schemas.microsoft.com/office/drawing/2014/main" id="{A6301E5F-B0A1-FF5E-11B9-148530CB9B76}"/>
              </a:ext>
            </a:extLst>
          </p:cNvPr>
          <p:cNvSpPr txBox="1"/>
          <p:nvPr/>
        </p:nvSpPr>
        <p:spPr>
          <a:xfrm>
            <a:off x="0" y="1134989"/>
            <a:ext cx="10830757" cy="1938992"/>
          </a:xfrm>
          <a:prstGeom prst="rect">
            <a:avLst/>
          </a:prstGeom>
          <a:noFill/>
        </p:spPr>
        <p:txBody>
          <a:bodyPr wrap="square" rtlCol="0">
            <a:spAutoFit/>
          </a:bodyPr>
          <a:lstStyle/>
          <a:p>
            <a:pPr algn="just"/>
            <a:r>
              <a:rPr lang="en-GB" sz="2000" dirty="0">
                <a:effectLst/>
                <a:latin typeface="Arial" panose="020B0604020202020204" pitchFamily="34" charset="0"/>
                <a:cs typeface="Arial" panose="020B0604020202020204" pitchFamily="34" charset="0"/>
              </a:rPr>
              <a:t>In order to assess radioxenon anomalous values, the International Data Centre of the CTBTO uses a statistical method based on descriptive thresholds.</a:t>
            </a:r>
            <a:r>
              <a:rPr lang="en-GB" sz="2000" dirty="0">
                <a:latin typeface="Arial" panose="020B0604020202020204" pitchFamily="34" charset="0"/>
                <a:cs typeface="Arial" panose="020B0604020202020204" pitchFamily="34" charset="0"/>
              </a:rPr>
              <a:t> S</a:t>
            </a:r>
            <a:r>
              <a:rPr lang="en-GB" sz="2000" dirty="0">
                <a:effectLst/>
                <a:latin typeface="Arial" panose="020B0604020202020204" pitchFamily="34" charset="0"/>
                <a:cs typeface="Arial" panose="020B0604020202020204" pitchFamily="34" charset="0"/>
              </a:rPr>
              <a:t>everal statistical inference-based parametric and non-parametric methods designed to detect significative shifts above the radioxenon natural background, have been used and compared to identify radioxenon anomalous values, to support the verification activities at the Italian NDC-RN and also </a:t>
            </a:r>
            <a:r>
              <a:rPr lang="en-GB" sz="2000" dirty="0">
                <a:latin typeface="Arial" panose="020B0604020202020204" pitchFamily="34" charset="0"/>
                <a:cs typeface="Arial" panose="020B0604020202020204" pitchFamily="34" charset="0"/>
              </a:rPr>
              <a:t>to </a:t>
            </a:r>
            <a:r>
              <a:rPr lang="en-GB" sz="2000" dirty="0">
                <a:effectLst/>
                <a:latin typeface="Arial" panose="020B0604020202020204" pitchFamily="34" charset="0"/>
                <a:cs typeface="Arial" panose="020B0604020202020204" pitchFamily="34" charset="0"/>
              </a:rPr>
              <a:t>integrate the interquartile filter </a:t>
            </a:r>
            <a:r>
              <a:rPr lang="en-GB" sz="2000" dirty="0">
                <a:latin typeface="Arial" panose="020B0604020202020204" pitchFamily="34" charset="0"/>
                <a:cs typeface="Arial" panose="020B0604020202020204" pitchFamily="34" charset="0"/>
              </a:rPr>
              <a:t>method used by the </a:t>
            </a:r>
            <a:r>
              <a:rPr lang="en-GB" sz="2000" dirty="0">
                <a:effectLst/>
                <a:latin typeface="Arial" panose="020B0604020202020204" pitchFamily="34" charset="0"/>
                <a:cs typeface="Arial" panose="020B0604020202020204" pitchFamily="34" charset="0"/>
              </a:rPr>
              <a:t>IDC.</a:t>
            </a:r>
          </a:p>
        </p:txBody>
      </p:sp>
      <p:pic>
        <p:nvPicPr>
          <p:cNvPr id="15" name="Immagine 14" descr="Immagine che contiene testo, Blu elettrico, Carattere, schermata&#10;&#10;Descrizione generata automaticamente">
            <a:extLst>
              <a:ext uri="{FF2B5EF4-FFF2-40B4-BE49-F238E27FC236}">
                <a16:creationId xmlns:a16="http://schemas.microsoft.com/office/drawing/2014/main" id="{8BF0C4EE-C47B-DF95-61ED-750D394092D0}"/>
              </a:ext>
            </a:extLst>
          </p:cNvPr>
          <p:cNvPicPr>
            <a:picLocks noChangeAspect="1"/>
          </p:cNvPicPr>
          <p:nvPr/>
        </p:nvPicPr>
        <p:blipFill>
          <a:blip r:embed="rId3"/>
          <a:stretch>
            <a:fillRect/>
          </a:stretch>
        </p:blipFill>
        <p:spPr>
          <a:xfrm>
            <a:off x="2290471" y="3073981"/>
            <a:ext cx="8319744" cy="3784019"/>
          </a:xfrm>
          <a:prstGeom prst="rect">
            <a:avLst/>
          </a:prstGeom>
        </p:spPr>
      </p:pic>
      <p:pic>
        <p:nvPicPr>
          <p:cNvPr id="3" name="Immagine 2">
            <a:extLst>
              <a:ext uri="{FF2B5EF4-FFF2-40B4-BE49-F238E27FC236}">
                <a16:creationId xmlns:a16="http://schemas.microsoft.com/office/drawing/2014/main" id="{A631FDA7-F6A4-FD8B-A116-1C20B79CB32E}"/>
              </a:ext>
            </a:extLst>
          </p:cNvPr>
          <p:cNvPicPr>
            <a:picLocks noChangeAspect="1" noChangeArrowheads="1"/>
          </p:cNvPicPr>
          <p:nvPr/>
        </p:nvPicPr>
        <p:blipFill>
          <a:blip r:embed="rId4"/>
          <a:srcRect/>
          <a:stretch>
            <a:fillRect/>
          </a:stretch>
        </p:blipFill>
        <p:spPr bwMode="auto">
          <a:xfrm>
            <a:off x="714104" y="4365817"/>
            <a:ext cx="1082805" cy="1082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en-AT"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P3.6-718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chermata, logo&#10;&#10;Descrizione generata automaticamente">
            <a:extLst>
              <a:ext uri="{FF2B5EF4-FFF2-40B4-BE49-F238E27FC236}">
                <a16:creationId xmlns:a16="http://schemas.microsoft.com/office/drawing/2014/main" id="{12B20A94-3818-90E9-B4A6-53D9F389BB69}"/>
              </a:ext>
            </a:extLst>
          </p:cNvPr>
          <p:cNvPicPr>
            <a:picLocks noChangeAspect="1"/>
          </p:cNvPicPr>
          <p:nvPr/>
        </p:nvPicPr>
        <p:blipFill>
          <a:blip r:embed="rId2"/>
          <a:stretch>
            <a:fillRect/>
          </a:stretch>
        </p:blipFill>
        <p:spPr>
          <a:xfrm>
            <a:off x="10296293" y="295354"/>
            <a:ext cx="1642946" cy="530269"/>
          </a:xfrm>
          <a:prstGeom prst="rect">
            <a:avLst/>
          </a:prstGeom>
        </p:spPr>
      </p:pic>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919E6F7D-3023-3F18-AC7F-406F12F15B1E}"/>
                  </a:ext>
                </a:extLst>
              </p:cNvPr>
              <p:cNvSpPr/>
              <p:nvPr/>
            </p:nvSpPr>
            <p:spPr>
              <a:xfrm>
                <a:off x="0" y="1131984"/>
                <a:ext cx="10830757" cy="5632311"/>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Statistical Process Control vs Abnormal Limit</a:t>
                </a:r>
              </a:p>
              <a:p>
                <a:pPr algn="just"/>
                <a:r>
                  <a:rPr lang="en-GB" sz="2000" b="1" dirty="0">
                    <a:latin typeface="Arial" panose="020B0604020202020204" pitchFamily="34" charset="0"/>
                    <a:cs typeface="Arial" panose="020B0604020202020204" pitchFamily="34" charset="0"/>
                  </a:rPr>
                  <a:t>Statistical Process Control </a:t>
                </a:r>
                <a:r>
                  <a:rPr lang="en-GB" sz="2000" dirty="0">
                    <a:latin typeface="Arial" panose="020B0604020202020204" pitchFamily="34" charset="0"/>
                    <a:cs typeface="Arial" panose="020B0604020202020204" pitchFamily="34" charset="0"/>
                  </a:rPr>
                  <a:t>(parametric and non-parametric approaches)</a:t>
                </a:r>
                <a:endParaRPr lang="en-GB" sz="2000" b="1" dirty="0">
                  <a:latin typeface="Arial" panose="020B0604020202020204" pitchFamily="34" charset="0"/>
                  <a:cs typeface="Arial" panose="020B0604020202020204" pitchFamily="34" charset="0"/>
                </a:endParaRPr>
              </a:p>
              <a:p>
                <a:pPr algn="just"/>
                <a:r>
                  <a:rPr lang="en-GB" sz="2000" u="sng" dirty="0">
                    <a:latin typeface="Arial" panose="020B0604020202020204" pitchFamily="34" charset="0"/>
                    <a:cs typeface="Arial" panose="020B0604020202020204" pitchFamily="34" charset="0"/>
                  </a:rPr>
                  <a:t>Parametric Approach - Control Charts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Shewhart</a:t>
                </a:r>
                <a:r>
                  <a:rPr lang="en-GB" sz="2000" dirty="0">
                    <a:latin typeface="Arial" panose="020B0604020202020204" pitchFamily="34" charset="0"/>
                    <a:cs typeface="Arial" panose="020B0604020202020204" pitchFamily="34" charset="0"/>
                  </a:rPr>
                  <a:t> useful to quickly identify </a:t>
                </a:r>
                <a:r>
                  <a:rPr lang="en-GB" sz="2000" u="sng" dirty="0">
                    <a:latin typeface="Arial" panose="020B0604020202020204" pitchFamily="34" charset="0"/>
                    <a:cs typeface="Arial" panose="020B0604020202020204" pitchFamily="34" charset="0"/>
                  </a:rPr>
                  <a:t>large variations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EWMA</a:t>
                </a:r>
                <a:r>
                  <a:rPr lang="en-GB" sz="2000" dirty="0">
                    <a:latin typeface="Arial" panose="020B0604020202020204" pitchFamily="34" charset="0"/>
                    <a:cs typeface="Arial" panose="020B0604020202020204" pitchFamily="34" charset="0"/>
                  </a:rPr>
                  <a:t> useful to identify </a:t>
                </a:r>
                <a:r>
                  <a:rPr lang="en-GB" sz="2000" u="sng" dirty="0">
                    <a:latin typeface="Arial" panose="020B0604020202020204" pitchFamily="34" charset="0"/>
                    <a:cs typeface="Arial" panose="020B0604020202020204" pitchFamily="34" charset="0"/>
                  </a:rPr>
                  <a:t>small variations</a:t>
                </a:r>
                <a:r>
                  <a:rPr lang="en-GB" sz="2000" dirty="0">
                    <a:latin typeface="Arial" panose="020B0604020202020204" pitchFamily="34" charset="0"/>
                    <a:cs typeface="Arial" panose="020B0604020202020204" pitchFamily="34" charset="0"/>
                  </a:rPr>
                  <a:t> and </a:t>
                </a:r>
                <a:r>
                  <a:rPr lang="en-GB" sz="2000" u="sng" dirty="0">
                    <a:latin typeface="Arial" panose="020B0604020202020204" pitchFamily="34" charset="0"/>
                    <a:cs typeface="Arial" panose="020B0604020202020204" pitchFamily="34" charset="0"/>
                  </a:rPr>
                  <a:t>patterns</a:t>
                </a:r>
                <a:r>
                  <a:rPr lang="en-GB" sz="2000" dirty="0">
                    <a:latin typeface="Arial" panose="020B0604020202020204" pitchFamily="34" charset="0"/>
                    <a:cs typeface="Arial" panose="020B0604020202020204" pitchFamily="34" charset="0"/>
                  </a:rPr>
                  <a:t>.</a:t>
                </a:r>
              </a:p>
              <a:p>
                <a:pPr algn="just"/>
                <a:r>
                  <a:rPr lang="en-GB" sz="2000" u="sng" dirty="0">
                    <a:latin typeface="Arial" panose="020B0604020202020204" pitchFamily="34" charset="0"/>
                    <a:cs typeface="Arial" panose="020B0604020202020204" pitchFamily="34" charset="0"/>
                  </a:rPr>
                  <a:t>Non-Parametric Approach - Change Point Model Control Charts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Recursive Segmentation and Permutation</a:t>
                </a:r>
                <a:r>
                  <a:rPr lang="en-GB" sz="2000" dirty="0">
                    <a:latin typeface="Arial" panose="020B0604020202020204" pitchFamily="34" charset="0"/>
                    <a:cs typeface="Arial" panose="020B0604020202020204" pitchFamily="34" charset="0"/>
                  </a:rPr>
                  <a:t> (and others) is </a:t>
                </a:r>
                <a:r>
                  <a:rPr lang="en-GB" sz="2000" dirty="0">
                    <a:effectLst/>
                    <a:latin typeface="Arial" panose="020B0604020202020204" pitchFamily="34" charset="0"/>
                    <a:cs typeface="Arial" panose="020B0604020202020204" pitchFamily="34" charset="0"/>
                  </a:rPr>
                  <a:t>not sensitive</a:t>
                </a:r>
                <a:r>
                  <a:rPr lang="en-GB" sz="2000" dirty="0">
                    <a:latin typeface="Arial" panose="020B0604020202020204" pitchFamily="34" charset="0"/>
                    <a:cs typeface="Arial" panose="020B0604020202020204" pitchFamily="34" charset="0"/>
                  </a:rPr>
                  <a:t> to</a:t>
                </a:r>
                <a:r>
                  <a:rPr lang="en-GB" sz="2000" dirty="0">
                    <a:effectLst/>
                    <a:latin typeface="Arial" panose="020B0604020202020204" pitchFamily="34" charset="0"/>
                    <a:cs typeface="Arial" panose="020B0604020202020204" pitchFamily="34" charset="0"/>
                  </a:rPr>
                  <a:t> any particular distributional assumption; can be used on a stream of single observations (no subgroups); it’s able to estimate the presence of change-points in the </a:t>
                </a:r>
                <a:r>
                  <a:rPr lang="en-GB" sz="2000" u="sng" dirty="0">
                    <a:effectLst/>
                    <a:latin typeface="Arial" panose="020B0604020202020204" pitchFamily="34" charset="0"/>
                    <a:cs typeface="Arial" panose="020B0604020202020204" pitchFamily="34" charset="0"/>
                  </a:rPr>
                  <a:t>process location and/or process scale</a:t>
                </a:r>
                <a:r>
                  <a:rPr lang="en-GB" sz="2000" dirty="0">
                    <a:effectLst/>
                    <a:latin typeface="Arial" panose="020B0604020202020204" pitchFamily="34" charset="0"/>
                    <a:cs typeface="Arial" panose="020B0604020202020204" pitchFamily="34" charset="0"/>
                  </a:rPr>
                  <a:t>; it can work with a desired false alarm probability (a given ARL(H</a:t>
                </a:r>
                <a:r>
                  <a:rPr lang="en-GB" sz="2000" baseline="-25000" dirty="0">
                    <a:effectLst/>
                    <a:latin typeface="Arial" panose="020B0604020202020204" pitchFamily="34" charset="0"/>
                    <a:cs typeface="Arial" panose="020B0604020202020204" pitchFamily="34" charset="0"/>
                  </a:rPr>
                  <a:t>0</a:t>
                </a:r>
                <a:r>
                  <a:rPr lang="en-GB" sz="2000" dirty="0">
                    <a:effectLst/>
                    <a:latin typeface="Arial" panose="020B0604020202020204" pitchFamily="34" charset="0"/>
                    <a:cs typeface="Arial" panose="020B0604020202020204" pitchFamily="34" charset="0"/>
                  </a:rPr>
                  <a:t>)), it offers a post-signal diagnostics to better interpret the results; </a:t>
                </a:r>
                <a:r>
                  <a:rPr lang="en-GB" sz="2000" dirty="0">
                    <a:latin typeface="Arial" panose="020B0604020202020204" pitchFamily="34" charset="0"/>
                    <a:cs typeface="Arial" panose="020B0604020202020204" pitchFamily="34" charset="0"/>
                  </a:rPr>
                  <a:t>it allows to assess the change-points through the calculation of a </a:t>
                </a:r>
                <a:r>
                  <a:rPr lang="en-GB" sz="2000" u="sng" dirty="0">
                    <a:latin typeface="Arial" panose="020B0604020202020204" pitchFamily="34" charset="0"/>
                    <a:cs typeface="Arial" panose="020B0604020202020204" pitchFamily="34" charset="0"/>
                  </a:rPr>
                  <a:t>p-value</a:t>
                </a:r>
                <a:r>
                  <a:rPr lang="en-GB" sz="2000" dirty="0">
                    <a:latin typeface="Arial" panose="020B0604020202020204" pitchFamily="34" charset="0"/>
                    <a:cs typeface="Arial" panose="020B0604020202020204" pitchFamily="34" charset="0"/>
                  </a:rPr>
                  <a:t>.</a:t>
                </a:r>
              </a:p>
              <a:p>
                <a:pPr algn="just"/>
                <a:r>
                  <a:rPr lang="en-GB" sz="2000" dirty="0">
                    <a:latin typeface="Arial" panose="020B0604020202020204" pitchFamily="34" charset="0"/>
                    <a:cs typeface="Arial" panose="020B0604020202020204" pitchFamily="34" charset="0"/>
                  </a:rPr>
                  <a:t>IDC </a:t>
                </a:r>
                <a:r>
                  <a:rPr lang="en-GB" sz="2000" b="1" dirty="0">
                    <a:latin typeface="Arial" panose="020B0604020202020204" pitchFamily="34" charset="0"/>
                    <a:cs typeface="Arial" panose="020B0604020202020204" pitchFamily="34" charset="0"/>
                  </a:rPr>
                  <a:t>Abnormal Limit</a:t>
                </a:r>
                <a:r>
                  <a:rPr lang="en-GB" sz="2000" dirty="0">
                    <a:latin typeface="Arial" panose="020B0604020202020204" pitchFamily="34" charset="0"/>
                    <a:cs typeface="Arial" panose="020B0604020202020204" pitchFamily="34" charset="0"/>
                  </a:rPr>
                  <a:t>: a threshold assessed through a non-parametric approach based on the median and an </a:t>
                </a:r>
                <a:r>
                  <a:rPr lang="en-GB" sz="2000" u="sng" dirty="0">
                    <a:latin typeface="Arial" panose="020B0604020202020204" pitchFamily="34" charset="0"/>
                    <a:cs typeface="Arial" panose="020B0604020202020204" pitchFamily="34" charset="0"/>
                  </a:rPr>
                  <a:t>Inter-Quartile Filter</a:t>
                </a:r>
                <a:r>
                  <a:rPr lang="en-GB" sz="2000" dirty="0">
                    <a:latin typeface="Arial" panose="020B0604020202020204" pitchFamily="34" charset="0"/>
                    <a:cs typeface="Arial" panose="020B0604020202020204" pitchFamily="34" charset="0"/>
                  </a:rPr>
                  <a:t>, updated after each observation taking into account the last 365 observations.</a:t>
                </a:r>
              </a:p>
              <a:p>
                <a:pPr algn="just"/>
                <a14:m>
                  <m:oMath xmlns:m="http://schemas.openxmlformats.org/officeDocument/2006/math">
                    <m:sSub>
                      <m:sSubPr>
                        <m:ctrlPr>
                          <a:rPr lang="en-GB" sz="2000" i="1" smtClean="0">
                            <a:latin typeface="Cambria Math" panose="02040503050406030204" pitchFamily="18" charset="0"/>
                          </a:rPr>
                        </m:ctrlPr>
                      </m:sSubPr>
                      <m:e>
                        <m:r>
                          <m:rPr>
                            <m:sty m:val="p"/>
                          </m:rPr>
                          <a:rPr lang="en-GB" sz="2000" b="0" i="0" smtClean="0">
                            <a:latin typeface="Cambria Math" panose="02040503050406030204" pitchFamily="18" charset="0"/>
                          </a:rPr>
                          <m:t>L</m:t>
                        </m:r>
                      </m:e>
                      <m:sub>
                        <m:r>
                          <m:rPr>
                            <m:sty m:val="p"/>
                          </m:rPr>
                          <a:rPr lang="en-GB" sz="2000" b="0" i="0" smtClean="0">
                            <a:latin typeface="Cambria Math" panose="02040503050406030204" pitchFamily="18" charset="0"/>
                          </a:rPr>
                          <m:t>A</m:t>
                        </m:r>
                      </m:sub>
                    </m:sSub>
                    <m:r>
                      <a:rPr lang="en-GB" sz="2000" b="0" i="0" smtClean="0">
                        <a:latin typeface="Cambria Math" panose="02040503050406030204" pitchFamily="18" charset="0"/>
                      </a:rPr>
                      <m:t>=</m:t>
                    </m:r>
                    <m:r>
                      <m:rPr>
                        <m:sty m:val="p"/>
                      </m:rPr>
                      <a:rPr lang="en-GB" sz="2000" b="0" i="0" smtClean="0">
                        <a:latin typeface="Cambria Math" panose="02040503050406030204" pitchFamily="18" charset="0"/>
                      </a:rPr>
                      <m:t>Q</m:t>
                    </m:r>
                    <m:r>
                      <a:rPr lang="en-GB" sz="2000" b="0" i="0" baseline="-25000" smtClean="0">
                        <a:latin typeface="Cambria Math" panose="02040503050406030204" pitchFamily="18" charset="0"/>
                      </a:rPr>
                      <m:t>2</m:t>
                    </m:r>
                    <m:r>
                      <a:rPr lang="en-GB" sz="2000" b="0" i="0" smtClean="0">
                        <a:latin typeface="Cambria Math" panose="02040503050406030204" pitchFamily="18" charset="0"/>
                      </a:rPr>
                      <m:t>+</m:t>
                    </m:r>
                    <m:sSub>
                      <m:sSubPr>
                        <m:ctrlPr>
                          <a:rPr lang="en-GB" sz="2000" i="1">
                            <a:latin typeface="Cambria Math" panose="02040503050406030204" pitchFamily="18" charset="0"/>
                          </a:rPr>
                        </m:ctrlPr>
                      </m:sSubPr>
                      <m:e>
                        <m:r>
                          <m:rPr>
                            <m:sty m:val="p"/>
                          </m:rPr>
                          <a:rPr lang="en-GB" sz="2000" b="0" i="0" smtClean="0">
                            <a:latin typeface="Cambria Math" panose="02040503050406030204" pitchFamily="18" charset="0"/>
                          </a:rPr>
                          <m:t>λ</m:t>
                        </m:r>
                      </m:e>
                      <m:sub>
                        <m:r>
                          <m:rPr>
                            <m:sty m:val="p"/>
                          </m:rPr>
                          <a:rPr lang="en-GB" sz="2000" b="0" i="0" smtClean="0">
                            <a:latin typeface="Cambria Math" panose="02040503050406030204" pitchFamily="18" charset="0"/>
                          </a:rPr>
                          <m:t>A</m:t>
                        </m:r>
                      </m:sub>
                    </m:sSub>
                    <m:d>
                      <m:dPr>
                        <m:begChr m:val="["/>
                        <m:endChr m:val="]"/>
                        <m:ctrlPr>
                          <a:rPr lang="en-GB" sz="2000" i="1">
                            <a:latin typeface="Cambria Math" panose="02040503050406030204" pitchFamily="18" charset="0"/>
                          </a:rPr>
                        </m:ctrlPr>
                      </m:dPr>
                      <m:e>
                        <m:r>
                          <m:rPr>
                            <m:sty m:val="p"/>
                          </m:rPr>
                          <a:rPr lang="en-GB" sz="2000" b="0" i="0" smtClean="0">
                            <a:latin typeface="Cambria Math" panose="02040503050406030204" pitchFamily="18" charset="0"/>
                          </a:rPr>
                          <m:t>Q</m:t>
                        </m:r>
                        <m:r>
                          <a:rPr lang="en-GB" sz="2000" b="0" i="0" baseline="-25000" smtClean="0">
                            <a:latin typeface="Cambria Math" panose="02040503050406030204" pitchFamily="18" charset="0"/>
                          </a:rPr>
                          <m:t>3</m:t>
                        </m:r>
                        <m:r>
                          <a:rPr lang="en-GB" sz="2000" b="0" i="0" smtClean="0">
                            <a:latin typeface="Cambria Math" panose="02040503050406030204" pitchFamily="18" charset="0"/>
                          </a:rPr>
                          <m:t>−</m:t>
                        </m:r>
                        <m:r>
                          <m:rPr>
                            <m:sty m:val="p"/>
                          </m:rPr>
                          <a:rPr lang="en-GB" sz="2000" b="0" i="0" smtClean="0">
                            <a:latin typeface="Cambria Math" panose="02040503050406030204" pitchFamily="18" charset="0"/>
                          </a:rPr>
                          <m:t>Q</m:t>
                        </m:r>
                        <m:r>
                          <a:rPr lang="en-GB" sz="2000" b="0" i="0" baseline="-25000" smtClean="0">
                            <a:latin typeface="Cambria Math" panose="02040503050406030204" pitchFamily="18" charset="0"/>
                          </a:rPr>
                          <m:t>1</m:t>
                        </m:r>
                      </m:e>
                    </m:d>
                  </m:oMath>
                </a14:m>
                <a:r>
                  <a:rPr lang="en-GB" sz="2000" dirty="0">
                    <a:latin typeface="Arial" panose="020B0604020202020204" pitchFamily="34" charset="0"/>
                    <a:cs typeface="Arial" panose="020B0604020202020204" pitchFamily="34" charset="0"/>
                  </a:rPr>
                  <a:t>; Q1: first quartile; Q2: median; Q3: third quartile; </a:t>
                </a:r>
                <a14:m>
                  <m:oMath xmlns:m="http://schemas.openxmlformats.org/officeDocument/2006/math">
                    <m:sSub>
                      <m:sSubPr>
                        <m:ctrlPr>
                          <a:rPr lang="en-GB" sz="2000" i="1">
                            <a:latin typeface="Cambria Math" panose="02040503050406030204" pitchFamily="18" charset="0"/>
                          </a:rPr>
                        </m:ctrlPr>
                      </m:sSubPr>
                      <m:e>
                        <m:r>
                          <m:rPr>
                            <m:sty m:val="p"/>
                          </m:rPr>
                          <a:rPr lang="en-GB" sz="2000" b="0" i="0" smtClean="0">
                            <a:latin typeface="Cambria Math" panose="02040503050406030204" pitchFamily="18" charset="0"/>
                          </a:rPr>
                          <m:t>λ</m:t>
                        </m:r>
                      </m:e>
                      <m:sub>
                        <m:r>
                          <m:rPr>
                            <m:sty m:val="p"/>
                          </m:rPr>
                          <a:rPr lang="en-GB" sz="2000" b="0" i="0" smtClean="0">
                            <a:latin typeface="Cambria Math" panose="02040503050406030204" pitchFamily="18" charset="0"/>
                          </a:rPr>
                          <m:t>A</m:t>
                        </m:r>
                      </m:sub>
                    </m:sSub>
                    <m:r>
                      <a:rPr lang="en-GB" sz="2000" b="0" i="0" smtClean="0">
                        <a:latin typeface="Cambria Math" panose="02040503050406030204" pitchFamily="18" charset="0"/>
                      </a:rPr>
                      <m:t>=3</m:t>
                    </m:r>
                  </m:oMath>
                </a14:m>
                <a:endParaRPr lang="en-GB" sz="2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2000" u="sng" dirty="0">
                    <a:latin typeface="Arial" panose="020B0604020202020204" pitchFamily="34" charset="0"/>
                    <a:cs typeface="Arial" panose="020B0604020202020204" pitchFamily="34" charset="0"/>
                  </a:rPr>
                  <a:t>Strength</a:t>
                </a:r>
                <a:r>
                  <a:rPr lang="en-GB" sz="2000" dirty="0">
                    <a:latin typeface="Arial" panose="020B0604020202020204" pitchFamily="34" charset="0"/>
                    <a:cs typeface="Arial" panose="020B0604020202020204" pitchFamily="34" charset="0"/>
                  </a:rPr>
                  <a:t>: the median is a robust method more than the mean i.e. the method is less sensitive with respect to the data distribution asymmetry.</a:t>
                </a:r>
              </a:p>
              <a:p>
                <a:pPr marL="171450" indent="-171450" algn="just">
                  <a:buFont typeface="Arial" panose="020B0604020202020204" pitchFamily="34" charset="0"/>
                  <a:buChar char="•"/>
                </a:pPr>
                <a:r>
                  <a:rPr lang="en-GB" sz="2000" u="sng" dirty="0">
                    <a:latin typeface="Arial" panose="020B0604020202020204" pitchFamily="34" charset="0"/>
                    <a:cs typeface="Arial" panose="020B0604020202020204" pitchFamily="34" charset="0"/>
                  </a:rPr>
                  <a:t>Weakness</a:t>
                </a:r>
                <a:r>
                  <a:rPr lang="en-GB" sz="2000" dirty="0">
                    <a:latin typeface="Arial" panose="020B0604020202020204" pitchFamily="34" charset="0"/>
                    <a:cs typeface="Arial" panose="020B0604020202020204" pitchFamily="34" charset="0"/>
                  </a:rPr>
                  <a:t>: the method is less powerful i.e. because of continuous recalibration it is difficult to observe patterns and there are low chances to observe variations.</a:t>
                </a:r>
              </a:p>
            </p:txBody>
          </p:sp>
        </mc:Choice>
        <mc:Fallback xmlns="">
          <p:sp>
            <p:nvSpPr>
              <p:cNvPr id="7" name="Rettangolo 6">
                <a:extLst>
                  <a:ext uri="{FF2B5EF4-FFF2-40B4-BE49-F238E27FC236}">
                    <a16:creationId xmlns:a16="http://schemas.microsoft.com/office/drawing/2014/main" id="{919E6F7D-3023-3F18-AC7F-406F12F15B1E}"/>
                  </a:ext>
                </a:extLst>
              </p:cNvPr>
              <p:cNvSpPr>
                <a:spLocks noRot="1" noChangeAspect="1" noMove="1" noResize="1" noEditPoints="1" noAdjustHandles="1" noChangeArrowheads="1" noChangeShapeType="1" noTextEdit="1"/>
              </p:cNvSpPr>
              <p:nvPr/>
            </p:nvSpPr>
            <p:spPr>
              <a:xfrm>
                <a:off x="0" y="1131984"/>
                <a:ext cx="10830757" cy="5632311"/>
              </a:xfrm>
              <a:prstGeom prst="rect">
                <a:avLst/>
              </a:prstGeom>
              <a:blipFill>
                <a:blip r:embed="rId3"/>
                <a:stretch>
                  <a:fillRect l="-586" t="-676" r="-586" b="-1126"/>
                </a:stretch>
              </a:blipFill>
            </p:spPr>
            <p:txBody>
              <a:bodyPr/>
              <a:lstStyle/>
              <a:p>
                <a:r>
                  <a:rPr lang="it-IT">
                    <a:noFill/>
                  </a:rPr>
                  <a:t> </a:t>
                </a:r>
              </a:p>
            </p:txBody>
          </p:sp>
        </mc:Fallback>
      </mc:AlternateContent>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P3.6-718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Immagine 7" descr="Immagine che contiene testo, Carattere, schermata, logo&#10;&#10;Descrizione generata automaticamente">
            <a:extLst>
              <a:ext uri="{FF2B5EF4-FFF2-40B4-BE49-F238E27FC236}">
                <a16:creationId xmlns:a16="http://schemas.microsoft.com/office/drawing/2014/main" id="{EA7B423F-579E-83C1-B29E-D9D913F72231}"/>
              </a:ext>
            </a:extLst>
          </p:cNvPr>
          <p:cNvPicPr>
            <a:picLocks noChangeAspect="1"/>
          </p:cNvPicPr>
          <p:nvPr/>
        </p:nvPicPr>
        <p:blipFill>
          <a:blip r:embed="rId2"/>
          <a:stretch>
            <a:fillRect/>
          </a:stretch>
        </p:blipFill>
        <p:spPr>
          <a:xfrm>
            <a:off x="10296293" y="295354"/>
            <a:ext cx="1642946" cy="530269"/>
          </a:xfrm>
          <a:prstGeom prst="rect">
            <a:avLst/>
          </a:prstGeom>
        </p:spPr>
      </p:pic>
      <p:pic>
        <p:nvPicPr>
          <p:cNvPr id="9" name="Immagine 8">
            <a:extLst>
              <a:ext uri="{FF2B5EF4-FFF2-40B4-BE49-F238E27FC236}">
                <a16:creationId xmlns:a16="http://schemas.microsoft.com/office/drawing/2014/main" id="{DA5CC061-8830-D33A-224E-4DA3A6B15F4B}"/>
              </a:ext>
            </a:extLst>
          </p:cNvPr>
          <p:cNvPicPr/>
          <p:nvPr/>
        </p:nvPicPr>
        <p:blipFill>
          <a:blip r:embed="rId3">
            <a:extLst>
              <a:ext uri="{28A0092B-C50C-407E-A947-70E740481C1C}">
                <a14:useLocalDpi xmlns:a14="http://schemas.microsoft.com/office/drawing/2010/main" val="0"/>
              </a:ext>
            </a:extLst>
          </a:blip>
          <a:stretch>
            <a:fillRect/>
          </a:stretch>
        </p:blipFill>
        <p:spPr>
          <a:xfrm>
            <a:off x="0" y="1509819"/>
            <a:ext cx="3604335" cy="2173181"/>
          </a:xfrm>
          <a:prstGeom prst="rect">
            <a:avLst/>
          </a:prstGeom>
          <a:ln>
            <a:noFill/>
          </a:ln>
          <a:effectLst>
            <a:outerShdw blurRad="190500" algn="tl" rotWithShape="0">
              <a:srgbClr val="000000">
                <a:alpha val="70000"/>
              </a:srgbClr>
            </a:outerShdw>
          </a:effectLst>
        </p:spPr>
      </p:pic>
      <p:pic>
        <p:nvPicPr>
          <p:cNvPr id="10" name="Immagine 9">
            <a:extLst>
              <a:ext uri="{FF2B5EF4-FFF2-40B4-BE49-F238E27FC236}">
                <a16:creationId xmlns:a16="http://schemas.microsoft.com/office/drawing/2014/main" id="{A97A1799-A805-DE9A-7015-AB88FBFE4818}"/>
              </a:ext>
            </a:extLst>
          </p:cNvPr>
          <p:cNvPicPr/>
          <p:nvPr/>
        </p:nvPicPr>
        <p:blipFill>
          <a:blip r:embed="rId4">
            <a:extLst>
              <a:ext uri="{28A0092B-C50C-407E-A947-70E740481C1C}">
                <a14:useLocalDpi xmlns:a14="http://schemas.microsoft.com/office/drawing/2010/main" val="0"/>
              </a:ext>
            </a:extLst>
          </a:blip>
          <a:stretch>
            <a:fillRect/>
          </a:stretch>
        </p:blipFill>
        <p:spPr>
          <a:xfrm>
            <a:off x="7119891" y="1509819"/>
            <a:ext cx="3726374" cy="2173181"/>
          </a:xfrm>
          <a:prstGeom prst="rect">
            <a:avLst/>
          </a:prstGeom>
          <a:ln>
            <a:noFill/>
          </a:ln>
          <a:effectLst>
            <a:outerShdw blurRad="190500" algn="tl" rotWithShape="0">
              <a:srgbClr val="000000">
                <a:alpha val="70000"/>
              </a:srgbClr>
            </a:outerShdw>
          </a:effectLst>
        </p:spPr>
      </p:pic>
      <p:graphicFrame>
        <p:nvGraphicFramePr>
          <p:cNvPr id="11" name="Grafico 10">
            <a:extLst>
              <a:ext uri="{FF2B5EF4-FFF2-40B4-BE49-F238E27FC236}">
                <a16:creationId xmlns:a16="http://schemas.microsoft.com/office/drawing/2014/main" id="{737930C2-7941-B1E6-4FE3-21F8A4625CC9}"/>
              </a:ext>
            </a:extLst>
          </p:cNvPr>
          <p:cNvGraphicFramePr>
            <a:graphicFrameLocks/>
          </p:cNvGraphicFramePr>
          <p:nvPr>
            <p:extLst>
              <p:ext uri="{D42A27DB-BD31-4B8C-83A1-F6EECF244321}">
                <p14:modId xmlns:p14="http://schemas.microsoft.com/office/powerpoint/2010/main" val="860600277"/>
              </p:ext>
            </p:extLst>
          </p:nvPr>
        </p:nvGraphicFramePr>
        <p:xfrm>
          <a:off x="3604335" y="1509819"/>
          <a:ext cx="3515556" cy="2173181"/>
        </p:xfrm>
        <a:graphic>
          <a:graphicData uri="http://schemas.openxmlformats.org/drawingml/2006/chart">
            <c:chart xmlns:c="http://schemas.openxmlformats.org/drawingml/2006/chart" xmlns:r="http://schemas.openxmlformats.org/officeDocument/2006/relationships" r:id="rId5"/>
          </a:graphicData>
        </a:graphic>
      </p:graphicFrame>
      <p:pic>
        <p:nvPicPr>
          <p:cNvPr id="12" name="Immagine 11">
            <a:extLst>
              <a:ext uri="{FF2B5EF4-FFF2-40B4-BE49-F238E27FC236}">
                <a16:creationId xmlns:a16="http://schemas.microsoft.com/office/drawing/2014/main" id="{5041EF3F-4397-A4B5-4CF2-72FB1B9521D8}"/>
              </a:ext>
            </a:extLst>
          </p:cNvPr>
          <p:cNvPicPr>
            <a:picLocks noChangeAspect="1"/>
          </p:cNvPicPr>
          <p:nvPr/>
        </p:nvPicPr>
        <p:blipFill>
          <a:blip r:embed="rId6"/>
          <a:stretch>
            <a:fillRect/>
          </a:stretch>
        </p:blipFill>
        <p:spPr>
          <a:xfrm>
            <a:off x="1" y="4013200"/>
            <a:ext cx="3604334" cy="2844800"/>
          </a:xfrm>
          <a:prstGeom prst="rect">
            <a:avLst/>
          </a:prstGeom>
          <a:ln>
            <a:noFill/>
          </a:ln>
          <a:effectLst>
            <a:outerShdw blurRad="292100" dist="139700" dir="2700000" algn="tl" rotWithShape="0">
              <a:srgbClr val="333333">
                <a:alpha val="65000"/>
              </a:srgbClr>
            </a:outerShdw>
          </a:effectLst>
        </p:spPr>
      </p:pic>
      <p:pic>
        <p:nvPicPr>
          <p:cNvPr id="13" name="Immagine 12">
            <a:extLst>
              <a:ext uri="{FF2B5EF4-FFF2-40B4-BE49-F238E27FC236}">
                <a16:creationId xmlns:a16="http://schemas.microsoft.com/office/drawing/2014/main" id="{BF65609E-39DB-F10F-E990-1D85D653B49D}"/>
              </a:ext>
            </a:extLst>
          </p:cNvPr>
          <p:cNvPicPr>
            <a:picLocks noChangeAspect="1"/>
          </p:cNvPicPr>
          <p:nvPr/>
        </p:nvPicPr>
        <p:blipFill>
          <a:blip r:embed="rId7"/>
          <a:stretch>
            <a:fillRect/>
          </a:stretch>
        </p:blipFill>
        <p:spPr>
          <a:xfrm>
            <a:off x="7241931" y="4013200"/>
            <a:ext cx="3604334" cy="2844800"/>
          </a:xfrm>
          <a:prstGeom prst="rect">
            <a:avLst/>
          </a:prstGeom>
          <a:ln>
            <a:noFill/>
          </a:ln>
          <a:effectLst>
            <a:outerShdw blurRad="190500" algn="tl" rotWithShape="0">
              <a:srgbClr val="000000">
                <a:alpha val="70000"/>
              </a:srgbClr>
            </a:outerShdw>
          </a:effectLst>
        </p:spPr>
      </p:pic>
      <p:sp>
        <p:nvSpPr>
          <p:cNvPr id="14" name="CasellaDiTesto 13">
            <a:extLst>
              <a:ext uri="{FF2B5EF4-FFF2-40B4-BE49-F238E27FC236}">
                <a16:creationId xmlns:a16="http://schemas.microsoft.com/office/drawing/2014/main" id="{E94AF5BC-413E-2173-4EAC-9AA04B32C660}"/>
              </a:ext>
            </a:extLst>
          </p:cNvPr>
          <p:cNvSpPr txBox="1"/>
          <p:nvPr/>
        </p:nvSpPr>
        <p:spPr>
          <a:xfrm>
            <a:off x="0" y="1100832"/>
            <a:ext cx="10846265"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Shewhart, large variations      -      </a:t>
            </a:r>
            <a:r>
              <a:rPr lang="en-GB" sz="2000" b="1" dirty="0">
                <a:latin typeface="Arial" panose="020B0604020202020204" pitchFamily="34" charset="0"/>
                <a:cs typeface="Arial" panose="020B0604020202020204" pitchFamily="34" charset="0"/>
              </a:rPr>
              <a:t>MNX45 station</a:t>
            </a:r>
            <a:r>
              <a:rPr lang="en-GB" sz="2000" dirty="0">
                <a:latin typeface="Arial" panose="020B0604020202020204" pitchFamily="34" charset="0"/>
                <a:cs typeface="Arial" panose="020B0604020202020204" pitchFamily="34" charset="0"/>
              </a:rPr>
              <a:t>     -     EWMA,  small variations and patterns</a:t>
            </a:r>
          </a:p>
        </p:txBody>
      </p:sp>
      <p:sp>
        <p:nvSpPr>
          <p:cNvPr id="16" name="CasellaDiTesto 15">
            <a:extLst>
              <a:ext uri="{FF2B5EF4-FFF2-40B4-BE49-F238E27FC236}">
                <a16:creationId xmlns:a16="http://schemas.microsoft.com/office/drawing/2014/main" id="{0CE8A56D-D82E-97F0-E249-BF70AFF47CAE}"/>
              </a:ext>
            </a:extLst>
          </p:cNvPr>
          <p:cNvSpPr txBox="1"/>
          <p:nvPr/>
        </p:nvSpPr>
        <p:spPr>
          <a:xfrm>
            <a:off x="-1" y="3683000"/>
            <a:ext cx="10846265"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RS/P, level                 -                 </a:t>
            </a:r>
            <a:r>
              <a:rPr lang="en-GB" sz="2000" b="1" dirty="0">
                <a:latin typeface="Arial" panose="020B0604020202020204" pitchFamily="34" charset="0"/>
                <a:cs typeface="Arial" panose="020B0604020202020204" pitchFamily="34" charset="0"/>
              </a:rPr>
              <a:t>SEX63 station</a:t>
            </a:r>
            <a:r>
              <a:rPr lang="en-GB" sz="2000" dirty="0">
                <a:latin typeface="Arial" panose="020B0604020202020204" pitchFamily="34" charset="0"/>
                <a:cs typeface="Arial" panose="020B0604020202020204" pitchFamily="34" charset="0"/>
              </a:rPr>
              <a:t>                 -                 RS/P, scale</a:t>
            </a:r>
          </a:p>
        </p:txBody>
      </p:sp>
      <p:sp>
        <p:nvSpPr>
          <p:cNvPr id="17" name="CasellaDiTesto 16">
            <a:extLst>
              <a:ext uri="{FF2B5EF4-FFF2-40B4-BE49-F238E27FC236}">
                <a16:creationId xmlns:a16="http://schemas.microsoft.com/office/drawing/2014/main" id="{2FDF3F3D-5A28-2078-5F21-E20EED518ADD}"/>
              </a:ext>
            </a:extLst>
          </p:cNvPr>
          <p:cNvSpPr txBox="1"/>
          <p:nvPr/>
        </p:nvSpPr>
        <p:spPr>
          <a:xfrm>
            <a:off x="4475597" y="6385300"/>
            <a:ext cx="1895071"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Abnormal Limit</a:t>
            </a:r>
          </a:p>
        </p:txBody>
      </p:sp>
      <p:cxnSp>
        <p:nvCxnSpPr>
          <p:cNvPr id="19" name="Connettore 2 18">
            <a:extLst>
              <a:ext uri="{FF2B5EF4-FFF2-40B4-BE49-F238E27FC236}">
                <a16:creationId xmlns:a16="http://schemas.microsoft.com/office/drawing/2014/main" id="{E673EF9C-1F5A-CA41-C1EF-A858B58EF23E}"/>
              </a:ext>
            </a:extLst>
          </p:cNvPr>
          <p:cNvCxnSpPr>
            <a:stCxn id="17" idx="0"/>
          </p:cNvCxnSpPr>
          <p:nvPr/>
        </p:nvCxnSpPr>
        <p:spPr>
          <a:xfrm flipH="1" flipV="1">
            <a:off x="1693333" y="6062133"/>
            <a:ext cx="3729800" cy="323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ttore 2 19">
            <a:extLst>
              <a:ext uri="{FF2B5EF4-FFF2-40B4-BE49-F238E27FC236}">
                <a16:creationId xmlns:a16="http://schemas.microsoft.com/office/drawing/2014/main" id="{36262A9C-B97B-58C0-15BC-A58C358A6EA4}"/>
              </a:ext>
            </a:extLst>
          </p:cNvPr>
          <p:cNvCxnSpPr>
            <a:cxnSpLocks/>
            <a:stCxn id="17" idx="0"/>
          </p:cNvCxnSpPr>
          <p:nvPr/>
        </p:nvCxnSpPr>
        <p:spPr>
          <a:xfrm flipV="1">
            <a:off x="5423133" y="6062133"/>
            <a:ext cx="2560934" cy="323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asellaDiTesto 23">
            <a:extLst>
              <a:ext uri="{FF2B5EF4-FFF2-40B4-BE49-F238E27FC236}">
                <a16:creationId xmlns:a16="http://schemas.microsoft.com/office/drawing/2014/main" id="{CB7DD4A2-56E1-093F-EC5C-CECD303F43C6}"/>
              </a:ext>
            </a:extLst>
          </p:cNvPr>
          <p:cNvSpPr txBox="1"/>
          <p:nvPr/>
        </p:nvSpPr>
        <p:spPr>
          <a:xfrm>
            <a:off x="3578935" y="4526070"/>
            <a:ext cx="3637595" cy="1477328"/>
          </a:xfrm>
          <a:prstGeom prst="rect">
            <a:avLst/>
          </a:prstGeom>
          <a:noFill/>
        </p:spPr>
        <p:txBody>
          <a:bodyPr wrap="square" rtlCol="0">
            <a:spAutoFit/>
          </a:bodyPr>
          <a:lstStyle/>
          <a:p>
            <a:pPr algn="just"/>
            <a:r>
              <a:rPr lang="en-GB" dirty="0"/>
              <a:t>Every anomalous value detected by the IDC algorithm is also detected by non-parametric algorithms (RS/P and others) both in the mean value and in the variance.</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P3.6-718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chermata, logo&#10;&#10;Descrizione generata automaticamente">
            <a:extLst>
              <a:ext uri="{FF2B5EF4-FFF2-40B4-BE49-F238E27FC236}">
                <a16:creationId xmlns:a16="http://schemas.microsoft.com/office/drawing/2014/main" id="{2AA3CE3C-2861-76A1-2833-144B1161DB4B}"/>
              </a:ext>
            </a:extLst>
          </p:cNvPr>
          <p:cNvPicPr>
            <a:picLocks noChangeAspect="1"/>
          </p:cNvPicPr>
          <p:nvPr/>
        </p:nvPicPr>
        <p:blipFill>
          <a:blip r:embed="rId2"/>
          <a:stretch>
            <a:fillRect/>
          </a:stretch>
        </p:blipFill>
        <p:spPr>
          <a:xfrm>
            <a:off x="10296293" y="295354"/>
            <a:ext cx="1642946" cy="530269"/>
          </a:xfrm>
          <a:prstGeom prst="rect">
            <a:avLst/>
          </a:prstGeom>
        </p:spPr>
      </p:pic>
      <p:sp>
        <p:nvSpPr>
          <p:cNvPr id="7" name="Segnaposto contenuto 2">
            <a:extLst>
              <a:ext uri="{FF2B5EF4-FFF2-40B4-BE49-F238E27FC236}">
                <a16:creationId xmlns:a16="http://schemas.microsoft.com/office/drawing/2014/main" id="{E45300BA-7FE8-3FFB-7C6C-734C40F02194}"/>
              </a:ext>
            </a:extLst>
          </p:cNvPr>
          <p:cNvSpPr txBox="1">
            <a:spLocks/>
          </p:cNvSpPr>
          <p:nvPr/>
        </p:nvSpPr>
        <p:spPr>
          <a:xfrm>
            <a:off x="0" y="1102784"/>
            <a:ext cx="10845800" cy="57552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1200"/>
              </a:spcBef>
              <a:spcAft>
                <a:spcPts val="800"/>
              </a:spcAft>
            </a:pPr>
            <a:r>
              <a:rPr lang="en-GB" sz="2000" dirty="0">
                <a:latin typeface="Arial" panose="020B0604020202020204" pitchFamily="34" charset="0"/>
                <a:ea typeface="Calibri" panose="020F0502020204030204" pitchFamily="34" charset="0"/>
                <a:cs typeface="Arial" panose="020B0604020202020204" pitchFamily="34" charset="0"/>
              </a:rPr>
              <a:t>The </a:t>
            </a:r>
            <a:r>
              <a:rPr lang="en-GB" sz="2000" u="sng" dirty="0">
                <a:latin typeface="Arial" panose="020B0604020202020204" pitchFamily="34" charset="0"/>
                <a:ea typeface="Calibri" panose="020F0502020204030204" pitchFamily="34" charset="0"/>
                <a:cs typeface="Arial" panose="020B0604020202020204" pitchFamily="34" charset="0"/>
              </a:rPr>
              <a:t>Shewhart Control Chart</a:t>
            </a:r>
            <a:r>
              <a:rPr lang="en-GB" sz="2000" dirty="0">
                <a:latin typeface="Arial" panose="020B0604020202020204" pitchFamily="34" charset="0"/>
                <a:ea typeface="Calibri" panose="020F0502020204030204" pitchFamily="34" charset="0"/>
                <a:cs typeface="Arial" panose="020B0604020202020204" pitchFamily="34" charset="0"/>
              </a:rPr>
              <a:t> could be extremely useful for the monitoring of IMS stations performed periodically at the Italian NDC-RN at the ENEA Research Centre in Bologna. The Control Chart, in fact, as sensitive to large variations compared to the average, could be effectively used to easily identify large variations in concentrations of radio-xenon activity. The </a:t>
            </a:r>
            <a:r>
              <a:rPr lang="en-GB" sz="2000" u="sng" dirty="0">
                <a:latin typeface="Arial" panose="020B0604020202020204" pitchFamily="34" charset="0"/>
                <a:ea typeface="Calibri" panose="020F0502020204030204" pitchFamily="34" charset="0"/>
                <a:cs typeface="Arial" panose="020B0604020202020204" pitchFamily="34" charset="0"/>
              </a:rPr>
              <a:t>EWMA Control Chart</a:t>
            </a:r>
            <a:r>
              <a:rPr lang="en-GB" sz="2000" dirty="0">
                <a:latin typeface="Arial" panose="020B0604020202020204" pitchFamily="34" charset="0"/>
                <a:ea typeface="Calibri" panose="020F0502020204030204" pitchFamily="34" charset="0"/>
                <a:cs typeface="Arial" panose="020B0604020202020204" pitchFamily="34" charset="0"/>
              </a:rPr>
              <a:t> could be useful for conducting specific studies on the atmospheric background and radio-xenon "anomalies" and also for a better understanding of the discrimination system based on radio-xenon isotopic ratios. For the purposes of the verification regime, a reduction in the levels of attention becomes essential to correctly address further analysis and verification.</a:t>
            </a:r>
          </a:p>
          <a:p>
            <a:pPr algn="just">
              <a:lnSpc>
                <a:spcPct val="100000"/>
              </a:lnSpc>
              <a:spcBef>
                <a:spcPts val="1200"/>
              </a:spcBef>
              <a:spcAft>
                <a:spcPts val="800"/>
              </a:spcAft>
            </a:pPr>
            <a:r>
              <a:rPr lang="en-GB" sz="2000" dirty="0">
                <a:effectLst/>
                <a:latin typeface="Arial" panose="020B0604020202020204" pitchFamily="34" charset="0"/>
                <a:cs typeface="Arial" panose="020B0604020202020204" pitchFamily="34" charset="0"/>
              </a:rPr>
              <a:t>The </a:t>
            </a:r>
            <a:r>
              <a:rPr lang="en-GB" sz="2000" u="sng" dirty="0">
                <a:effectLst/>
                <a:latin typeface="Arial" panose="020B0604020202020204" pitchFamily="34" charset="0"/>
                <a:cs typeface="Arial" panose="020B0604020202020204" pitchFamily="34" charset="0"/>
              </a:rPr>
              <a:t>Change-Point Model Control Charts</a:t>
            </a:r>
            <a:r>
              <a:rPr lang="en-GB" sz="2000" dirty="0">
                <a:effectLst/>
                <a:latin typeface="Arial" panose="020B0604020202020204" pitchFamily="34" charset="0"/>
                <a:cs typeface="Arial" panose="020B0604020202020204" pitchFamily="34" charset="0"/>
              </a:rPr>
              <a:t> (CPMCC) could be useful to support the activity of </a:t>
            </a:r>
            <a:r>
              <a:rPr lang="en-GB" sz="2000" dirty="0">
                <a:latin typeface="Arial" panose="020B0604020202020204" pitchFamily="34" charset="0"/>
                <a:ea typeface="Calibri" panose="020F0502020204030204" pitchFamily="34" charset="0"/>
                <a:cs typeface="Arial" panose="020B0604020202020204" pitchFamily="34" charset="0"/>
              </a:rPr>
              <a:t>NDCs</a:t>
            </a:r>
            <a:r>
              <a:rPr lang="en-GB" sz="2000" dirty="0">
                <a:effectLst/>
                <a:latin typeface="Arial" panose="020B0604020202020204" pitchFamily="34" charset="0"/>
                <a:cs typeface="Arial" panose="020B0604020202020204" pitchFamily="34" charset="0"/>
              </a:rPr>
              <a:t> with an inferential approach and to integrate the IDC algorithm. CPMCC can give a valuable contribution to the activities of NDCs </a:t>
            </a:r>
            <a:r>
              <a:rPr lang="en-GB" sz="2000" dirty="0">
                <a:solidFill>
                  <a:srgbClr val="1E1E1C"/>
                </a:solidFill>
                <a:effectLst/>
                <a:latin typeface="Arial" panose="020B0604020202020204" pitchFamily="34" charset="0"/>
                <a:cs typeface="Arial" panose="020B0604020202020204" pitchFamily="34" charset="0"/>
              </a:rPr>
              <a:t>by strengthening the discrimination efforts </a:t>
            </a:r>
            <a:r>
              <a:rPr lang="en-GB" sz="2000" dirty="0">
                <a:effectLst/>
                <a:latin typeface="Arial" panose="020B0604020202020204" pitchFamily="34" charset="0"/>
                <a:cs typeface="Arial" panose="020B0604020202020204" pitchFamily="34" charset="0"/>
              </a:rPr>
              <a:t>because, on an inferential basis, they allow to establish priorities. Based on the outcomes of CPMCC, NDCs can give priority to anomalous values preceded by an estimated change-point</a:t>
            </a:r>
            <a:r>
              <a:rPr lang="en-GB" sz="2000" dirty="0">
                <a:solidFill>
                  <a:srgbClr val="1E1E1C"/>
                </a:solidFill>
                <a:effectLst/>
                <a:latin typeface="Arial" panose="020B0604020202020204" pitchFamily="34" charset="0"/>
                <a:cs typeface="Arial" panose="020B0604020202020204" pitchFamily="34" charset="0"/>
              </a:rPr>
              <a:t>. T</a:t>
            </a:r>
            <a:r>
              <a:rPr lang="en-GB" sz="2000" dirty="0">
                <a:effectLst/>
                <a:latin typeface="Arial" panose="020B0604020202020204" pitchFamily="34" charset="0"/>
                <a:cs typeface="Arial" panose="020B0604020202020204" pitchFamily="34" charset="0"/>
              </a:rPr>
              <a:t>he considered control charts provide quite similar results but the RS/P method may provide a slightly better support to the NDCs, as it provides separate results for location and scale, allowing a clearer picture of the dynamics of the investigated phenomena.</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P3.6-718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Carattere, schermata, logo&#10;&#10;Descrizione generata automaticamente">
            <a:extLst>
              <a:ext uri="{FF2B5EF4-FFF2-40B4-BE49-F238E27FC236}">
                <a16:creationId xmlns:a16="http://schemas.microsoft.com/office/drawing/2014/main" id="{CBA69964-6791-E05C-C3DA-5EFE80D57ADD}"/>
              </a:ext>
            </a:extLst>
          </p:cNvPr>
          <p:cNvPicPr>
            <a:picLocks noChangeAspect="1"/>
          </p:cNvPicPr>
          <p:nvPr/>
        </p:nvPicPr>
        <p:blipFill>
          <a:blip r:embed="rId3"/>
          <a:stretch>
            <a:fillRect/>
          </a:stretch>
        </p:blipFill>
        <p:spPr>
          <a:xfrm>
            <a:off x="10296293" y="295354"/>
            <a:ext cx="1642946" cy="530269"/>
          </a:xfrm>
          <a:prstGeom prst="rect">
            <a:avLst/>
          </a:prstGeom>
        </p:spPr>
      </p:pic>
      <p:sp>
        <p:nvSpPr>
          <p:cNvPr id="3" name="CasellaDiTesto 2">
            <a:extLst>
              <a:ext uri="{FF2B5EF4-FFF2-40B4-BE49-F238E27FC236}">
                <a16:creationId xmlns:a16="http://schemas.microsoft.com/office/drawing/2014/main" id="{2EDA023E-C787-E6B4-8DDF-2BF938AAA225}"/>
              </a:ext>
            </a:extLst>
          </p:cNvPr>
          <p:cNvSpPr txBox="1"/>
          <p:nvPr/>
        </p:nvSpPr>
        <p:spPr>
          <a:xfrm>
            <a:off x="0" y="1233144"/>
            <a:ext cx="10839635" cy="532453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References:</a:t>
            </a:r>
          </a:p>
          <a:p>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err="1">
                <a:effectLst/>
                <a:latin typeface="Arial" panose="020B0604020202020204" pitchFamily="34" charset="0"/>
                <a:ea typeface="Times New Roman" panose="02020603050405020304" pitchFamily="18" charset="0"/>
                <a:cs typeface="Arial" panose="020B0604020202020204" pitchFamily="34" charset="0"/>
              </a:rPr>
              <a:t>Scagliarini</a:t>
            </a:r>
            <a:r>
              <a:rPr lang="en-GB" sz="2000" dirty="0">
                <a:effectLst/>
                <a:latin typeface="Arial" panose="020B0604020202020204" pitchFamily="34" charset="0"/>
                <a:ea typeface="Times New Roman" panose="02020603050405020304" pitchFamily="18" charset="0"/>
                <a:cs typeface="Arial" panose="020B0604020202020204" pitchFamily="34" charset="0"/>
              </a:rPr>
              <a:t> M., </a:t>
            </a:r>
            <a:r>
              <a:rPr lang="en-GB" sz="2000" dirty="0" err="1">
                <a:effectLst/>
                <a:latin typeface="Arial" panose="020B0604020202020204" pitchFamily="34" charset="0"/>
                <a:ea typeface="Times New Roman" panose="02020603050405020304" pitchFamily="18" charset="0"/>
                <a:cs typeface="Arial" panose="020B0604020202020204" pitchFamily="34" charset="0"/>
              </a:rPr>
              <a:t>Gualdi</a:t>
            </a:r>
            <a:r>
              <a:rPr lang="en-GB" sz="2000" dirty="0">
                <a:effectLst/>
                <a:latin typeface="Arial" panose="020B0604020202020204" pitchFamily="34" charset="0"/>
                <a:ea typeface="Times New Roman" panose="02020603050405020304" pitchFamily="18" charset="0"/>
                <a:cs typeface="Arial" panose="020B0604020202020204" pitchFamily="34" charset="0"/>
              </a:rPr>
              <a:t> R., Ottaviano G., Rizzo A. (2023) </a:t>
            </a:r>
            <a:r>
              <a:rPr lang="en-GB" sz="2000" i="1" dirty="0">
                <a:effectLst/>
                <a:latin typeface="Arial" panose="020B0604020202020204" pitchFamily="34" charset="0"/>
                <a:ea typeface="Times New Roman" panose="02020603050405020304" pitchFamily="18" charset="0"/>
                <a:cs typeface="Arial" panose="020B0604020202020204" pitchFamily="34" charset="0"/>
              </a:rPr>
              <a:t>Detection of anomalous radioxenon concentrations: A distribution-free approach</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err="1">
                <a:latin typeface="Arial" panose="020B0604020202020204" pitchFamily="34" charset="0"/>
                <a:ea typeface="Times New Roman" panose="02020603050405020304" pitchFamily="18" charset="0"/>
                <a:cs typeface="Arial" panose="020B0604020202020204" pitchFamily="34" charset="0"/>
              </a:rPr>
              <a:t>Enivironmetrics</a:t>
            </a:r>
            <a:r>
              <a:rPr lang="en-GB" sz="2000" dirty="0">
                <a:latin typeface="Arial" panose="020B0604020202020204" pitchFamily="34" charset="0"/>
                <a:ea typeface="Times New Roman" panose="02020603050405020304" pitchFamily="18" charset="0"/>
                <a:cs typeface="Arial" panose="020B0604020202020204" pitchFamily="34" charset="0"/>
              </a:rPr>
              <a:t>, 1-23, </a:t>
            </a:r>
            <a:r>
              <a:rPr lang="en-GB" sz="2000" dirty="0">
                <a:effectLst/>
                <a:latin typeface="Arial" panose="020B0604020202020204" pitchFamily="34" charset="0"/>
                <a:ea typeface="Times New Roman" panose="02020603050405020304" pitchFamily="18" charset="0"/>
                <a:cs typeface="Arial" panose="020B0604020202020204" pitchFamily="34" charset="0"/>
              </a:rPr>
              <a:t>DOI: 10.1002/env.2804.</a:t>
            </a:r>
          </a:p>
          <a:p>
            <a:r>
              <a:rPr lang="en-GB" sz="2000" dirty="0">
                <a:latin typeface="Arial" panose="020B0604020202020204" pitchFamily="34" charset="0"/>
                <a:cs typeface="Arial" panose="020B0604020202020204" pitchFamily="34" charset="0"/>
              </a:rPr>
              <a:t>- </a:t>
            </a:r>
            <a:r>
              <a:rPr lang="en-GB" sz="2000" dirty="0">
                <a:effectLst/>
                <a:latin typeface="Arial" panose="020B0604020202020204" pitchFamily="34" charset="0"/>
                <a:ea typeface="Times New Roman" panose="02020603050405020304" pitchFamily="18" charset="0"/>
                <a:cs typeface="Arial" panose="020B0604020202020204" pitchFamily="34" charset="0"/>
              </a:rPr>
              <a:t>Capizzi G, </a:t>
            </a:r>
            <a:r>
              <a:rPr lang="en-GB" sz="2000" dirty="0" err="1">
                <a:effectLst/>
                <a:latin typeface="Arial" panose="020B0604020202020204" pitchFamily="34" charset="0"/>
                <a:ea typeface="Times New Roman" panose="02020603050405020304" pitchFamily="18" charset="0"/>
                <a:cs typeface="Arial" panose="020B0604020202020204" pitchFamily="34" charset="0"/>
              </a:rPr>
              <a:t>Masarotto</a:t>
            </a:r>
            <a:r>
              <a:rPr lang="en-GB" sz="2000" dirty="0">
                <a:effectLst/>
                <a:latin typeface="Arial" panose="020B0604020202020204" pitchFamily="34" charset="0"/>
                <a:ea typeface="Times New Roman" panose="02020603050405020304" pitchFamily="18" charset="0"/>
                <a:cs typeface="Arial" panose="020B0604020202020204" pitchFamily="34" charset="0"/>
              </a:rPr>
              <a:t> G. (2017), </a:t>
            </a:r>
            <a:r>
              <a:rPr lang="en-GB" sz="2000" i="1" dirty="0">
                <a:effectLst/>
                <a:latin typeface="Arial" panose="020B0604020202020204" pitchFamily="34" charset="0"/>
                <a:ea typeface="Times New Roman" panose="02020603050405020304" pitchFamily="18" charset="0"/>
                <a:cs typeface="Arial" panose="020B0604020202020204" pitchFamily="34" charset="0"/>
              </a:rPr>
              <a:t>Phase I Distribution-Free Analysis of Multivariate Data, </a:t>
            </a:r>
            <a:r>
              <a:rPr lang="en-GB" sz="2000" dirty="0" err="1">
                <a:effectLst/>
                <a:latin typeface="Arial" panose="020B0604020202020204" pitchFamily="34" charset="0"/>
                <a:ea typeface="Times New Roman" panose="02020603050405020304" pitchFamily="18" charset="0"/>
                <a:cs typeface="Arial" panose="020B0604020202020204" pitchFamily="34" charset="0"/>
              </a:rPr>
              <a:t>Technometrics</a:t>
            </a:r>
            <a:r>
              <a:rPr lang="en-GB" sz="2000" dirty="0">
                <a:effectLst/>
                <a:latin typeface="Arial" panose="020B0604020202020204" pitchFamily="34" charset="0"/>
                <a:ea typeface="Times New Roman" panose="02020603050405020304" pitchFamily="18" charset="0"/>
                <a:cs typeface="Arial" panose="020B0604020202020204" pitchFamily="34" charset="0"/>
              </a:rPr>
              <a:t>, 59, 484-495.</a:t>
            </a:r>
          </a:p>
          <a:p>
            <a:r>
              <a:rPr lang="en-GB" sz="2000" dirty="0">
                <a:latin typeface="Arial" panose="020B0604020202020204" pitchFamily="34" charset="0"/>
                <a:cs typeface="Arial" panose="020B0604020202020204" pitchFamily="34" charset="0"/>
              </a:rPr>
              <a:t>- </a:t>
            </a:r>
            <a:r>
              <a:rPr lang="en-GB" sz="2000" dirty="0">
                <a:effectLst/>
                <a:latin typeface="Arial" panose="020B0604020202020204" pitchFamily="34" charset="0"/>
                <a:ea typeface="Times New Roman" panose="02020603050405020304" pitchFamily="18" charset="0"/>
                <a:cs typeface="Arial" panose="020B0604020202020204" pitchFamily="34" charset="0"/>
              </a:rPr>
              <a:t>Crowder, S. V.; Hawkins, D. M.; Reynolds, M. R., Jr.; and </a:t>
            </a:r>
            <a:r>
              <a:rPr lang="en-GB" sz="2000" dirty="0" err="1">
                <a:effectLst/>
                <a:latin typeface="Arial" panose="020B0604020202020204" pitchFamily="34" charset="0"/>
                <a:ea typeface="Times New Roman" panose="02020603050405020304" pitchFamily="18" charset="0"/>
                <a:cs typeface="Arial" panose="020B0604020202020204" pitchFamily="34" charset="0"/>
              </a:rPr>
              <a:t>Yashchin</a:t>
            </a:r>
            <a:r>
              <a:rPr lang="en-GB" sz="2000" dirty="0">
                <a:effectLst/>
                <a:latin typeface="Arial" panose="020B0604020202020204" pitchFamily="34" charset="0"/>
                <a:ea typeface="Times New Roman" panose="02020603050405020304" pitchFamily="18" charset="0"/>
                <a:cs typeface="Arial" panose="020B0604020202020204" pitchFamily="34" charset="0"/>
              </a:rPr>
              <a:t>, E. (1997). </a:t>
            </a:r>
            <a:r>
              <a:rPr lang="en-GB" sz="2000" i="1" dirty="0">
                <a:effectLst/>
                <a:latin typeface="Arial" panose="020B0604020202020204" pitchFamily="34" charset="0"/>
                <a:ea typeface="Times New Roman" panose="02020603050405020304" pitchFamily="18" charset="0"/>
                <a:cs typeface="Arial" panose="020B0604020202020204" pitchFamily="34" charset="0"/>
              </a:rPr>
              <a:t>Process Control and Statistical Inference</a:t>
            </a:r>
            <a:r>
              <a:rPr lang="en-GB" sz="2000" dirty="0">
                <a:effectLst/>
                <a:latin typeface="Arial" panose="020B0604020202020204" pitchFamily="34" charset="0"/>
                <a:ea typeface="Times New Roman" panose="02020603050405020304" pitchFamily="18" charset="0"/>
                <a:cs typeface="Arial" panose="020B0604020202020204" pitchFamily="34" charset="0"/>
              </a:rPr>
              <a:t>, Journal of Quality Technology, 29, 134-139. </a:t>
            </a:r>
          </a:p>
          <a:p>
            <a:r>
              <a:rPr lang="en-GB" sz="2000" dirty="0">
                <a:latin typeface="Arial" panose="020B0604020202020204" pitchFamily="34" charset="0"/>
                <a:cs typeface="Arial" panose="020B0604020202020204" pitchFamily="34" charset="0"/>
              </a:rPr>
              <a:t>- </a:t>
            </a:r>
            <a:r>
              <a:rPr lang="en-GB" sz="2000" dirty="0">
                <a:effectLst/>
                <a:latin typeface="Arial" panose="020B0604020202020204" pitchFamily="34" charset="0"/>
                <a:ea typeface="Times New Roman" panose="02020603050405020304" pitchFamily="18" charset="0"/>
                <a:cs typeface="Arial" panose="020B0604020202020204" pitchFamily="34" charset="0"/>
              </a:rPr>
              <a:t>Woodall WH, Montgomery DC. (1999), </a:t>
            </a:r>
            <a:r>
              <a:rPr lang="en-GB" sz="2000" i="1" dirty="0">
                <a:effectLst/>
                <a:latin typeface="Arial" panose="020B0604020202020204" pitchFamily="34" charset="0"/>
                <a:ea typeface="Times New Roman" panose="02020603050405020304" pitchFamily="18" charset="0"/>
                <a:cs typeface="Arial" panose="020B0604020202020204" pitchFamily="34" charset="0"/>
              </a:rPr>
              <a:t>Research issues and ideas in statistical process control</a:t>
            </a:r>
            <a:r>
              <a:rPr lang="en-GB" sz="2000" dirty="0">
                <a:effectLst/>
                <a:latin typeface="Arial" panose="020B0604020202020204" pitchFamily="34" charset="0"/>
                <a:ea typeface="Times New Roman" panose="02020603050405020304" pitchFamily="18" charset="0"/>
                <a:cs typeface="Arial" panose="020B0604020202020204" pitchFamily="34" charset="0"/>
              </a:rPr>
              <a:t>. Journal of Quality Technology, 31, 376-386.</a:t>
            </a:r>
          </a:p>
          <a:p>
            <a:r>
              <a:rPr lang="en-GB" sz="2000" dirty="0">
                <a:latin typeface="Arial" panose="020B0604020202020204" pitchFamily="34" charset="0"/>
                <a:cs typeface="Arial" panose="020B0604020202020204" pitchFamily="34" charset="0"/>
              </a:rPr>
              <a:t>- </a:t>
            </a:r>
            <a:r>
              <a:rPr lang="en-GB" sz="2000" dirty="0">
                <a:effectLst/>
                <a:latin typeface="Arial" panose="020B0604020202020204" pitchFamily="34" charset="0"/>
                <a:ea typeface="Times New Roman" panose="02020603050405020304" pitchFamily="18" charset="0"/>
                <a:cs typeface="Arial" panose="020B0604020202020204" pitchFamily="34" charset="0"/>
              </a:rPr>
              <a:t>Zhou C, Zou C, Zhang Y, Wang Z. (2009), </a:t>
            </a:r>
            <a:r>
              <a:rPr lang="en-GB" sz="2000" i="1" dirty="0">
                <a:effectLst/>
                <a:latin typeface="Arial" panose="020B0604020202020204" pitchFamily="34" charset="0"/>
                <a:ea typeface="Times New Roman" panose="02020603050405020304" pitchFamily="18" charset="0"/>
                <a:cs typeface="Arial" panose="020B0604020202020204" pitchFamily="34" charset="0"/>
              </a:rPr>
              <a:t>Non-parametric control chart based on change-point model</a:t>
            </a:r>
            <a:r>
              <a:rPr lang="en-GB" sz="2000" dirty="0">
                <a:effectLst/>
                <a:latin typeface="Arial" panose="020B0604020202020204" pitchFamily="34" charset="0"/>
                <a:ea typeface="Times New Roman" panose="02020603050405020304" pitchFamily="18" charset="0"/>
                <a:cs typeface="Arial" panose="020B0604020202020204" pitchFamily="34" charset="0"/>
              </a:rPr>
              <a:t>. Statistical Papers, 50, 13-28.</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Ferri</a:t>
            </a:r>
            <a:r>
              <a:rPr lang="en-GB" sz="2000" dirty="0">
                <a:latin typeface="Arial" panose="020B0604020202020204" pitchFamily="34" charset="0"/>
                <a:cs typeface="Arial" panose="020B0604020202020204" pitchFamily="34" charset="0"/>
              </a:rPr>
              <a:t> L, </a:t>
            </a:r>
            <a:r>
              <a:rPr lang="en-GB" sz="2000" i="1" dirty="0">
                <a:effectLst/>
                <a:latin typeface="Arial" panose="020B0604020202020204" pitchFamily="34" charset="0"/>
                <a:ea typeface="Times New Roman" panose="02020603050405020304" pitchFamily="18" charset="0"/>
                <a:cs typeface="Arial" panose="020B0604020202020204" pitchFamily="34" charset="0"/>
              </a:rPr>
              <a:t>Studio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statistico</a:t>
            </a:r>
            <a:r>
              <a:rPr lang="en-GB" sz="2000" i="1" dirty="0">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delle</a:t>
            </a:r>
            <a:r>
              <a:rPr lang="en-GB" sz="2000" i="1" dirty="0">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misure</a:t>
            </a:r>
            <a:r>
              <a:rPr lang="en-GB" sz="2000" i="1" dirty="0">
                <a:effectLst/>
                <a:latin typeface="Arial" panose="020B0604020202020204" pitchFamily="34" charset="0"/>
                <a:ea typeface="Times New Roman" panose="02020603050405020304" pitchFamily="18" charset="0"/>
                <a:cs typeface="Arial" panose="020B0604020202020204" pitchFamily="34" charset="0"/>
              </a:rPr>
              <a:t> di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radioxeno</a:t>
            </a:r>
            <a:r>
              <a:rPr lang="en-GB" sz="2000" i="1" dirty="0">
                <a:effectLst/>
                <a:latin typeface="Arial" panose="020B0604020202020204" pitchFamily="34" charset="0"/>
                <a:ea typeface="Times New Roman" panose="02020603050405020304" pitchFamily="18" charset="0"/>
                <a:cs typeface="Arial" panose="020B0604020202020204" pitchFamily="34" charset="0"/>
              </a:rPr>
              <a:t> per la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verifica</a:t>
            </a:r>
            <a:r>
              <a:rPr lang="en-GB" sz="2000" i="1" dirty="0">
                <a:effectLst/>
                <a:latin typeface="Arial" panose="020B0604020202020204" pitchFamily="34" charset="0"/>
                <a:ea typeface="Times New Roman" panose="02020603050405020304" pitchFamily="18" charset="0"/>
                <a:cs typeface="Arial" panose="020B0604020202020204" pitchFamily="34" charset="0"/>
              </a:rPr>
              <a:t> del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trattato</a:t>
            </a:r>
            <a:r>
              <a:rPr lang="en-GB" sz="2000" i="1" dirty="0">
                <a:effectLst/>
                <a:latin typeface="Arial" panose="020B0604020202020204" pitchFamily="34" charset="0"/>
                <a:ea typeface="Times New Roman" panose="02020603050405020304" pitchFamily="18" charset="0"/>
                <a:cs typeface="Arial" panose="020B0604020202020204" pitchFamily="34" charset="0"/>
              </a:rPr>
              <a:t> per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l’abolizione</a:t>
            </a:r>
            <a:r>
              <a:rPr lang="en-GB" sz="2000" i="1" dirty="0">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totale</a:t>
            </a:r>
            <a:r>
              <a:rPr lang="en-GB" sz="2000" i="1" dirty="0">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dei</a:t>
            </a:r>
            <a:r>
              <a:rPr lang="en-GB" sz="2000" i="1" dirty="0">
                <a:effectLst/>
                <a:latin typeface="Arial" panose="020B0604020202020204" pitchFamily="34" charset="0"/>
                <a:ea typeface="Times New Roman" panose="02020603050405020304" pitchFamily="18" charset="0"/>
                <a:cs typeface="Arial" panose="020B0604020202020204" pitchFamily="34" charset="0"/>
              </a:rPr>
              <a:t> test </a:t>
            </a:r>
            <a:r>
              <a:rPr lang="en-GB" sz="2000" i="1" dirty="0" err="1">
                <a:effectLst/>
                <a:latin typeface="Arial" panose="020B0604020202020204" pitchFamily="34" charset="0"/>
                <a:ea typeface="Times New Roman" panose="02020603050405020304" pitchFamily="18" charset="0"/>
                <a:cs typeface="Arial" panose="020B0604020202020204" pitchFamily="34" charset="0"/>
              </a:rPr>
              <a:t>nucleari</a:t>
            </a:r>
            <a:r>
              <a:rPr lang="en-GB" sz="2000" i="1" dirty="0">
                <a:effectLst/>
                <a:latin typeface="Arial" panose="020B0604020202020204" pitchFamily="34" charset="0"/>
                <a:ea typeface="Times New Roman" panose="02020603050405020304" pitchFamily="18" charset="0"/>
                <a:cs typeface="Arial" panose="020B0604020202020204" pitchFamily="34" charset="0"/>
              </a:rPr>
              <a:t> (Comprehensive nuclear test ban treaty - CTBT)</a:t>
            </a:r>
            <a:r>
              <a:rPr lang="en-GB" sz="2000" dirty="0">
                <a:effectLst/>
                <a:latin typeface="Arial" panose="020B0604020202020204" pitchFamily="34" charset="0"/>
                <a:ea typeface="Times New Roman" panose="02020603050405020304" pitchFamily="18" charset="0"/>
                <a:cs typeface="Arial" panose="020B0604020202020204" pitchFamily="34" charset="0"/>
              </a:rPr>
              <a:t>, Bologna, 2019  (Bachelor Degree in Statistical Sciences).</a:t>
            </a:r>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 Coppola V,</a:t>
            </a:r>
            <a:r>
              <a:rPr lang="en-GB" sz="2000"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Metodi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statistici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non-</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parametrici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applicati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ai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valori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anomali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di XE-133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misurati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presso</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le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stazioni</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a:t>
            </a:r>
            <a:r>
              <a:rPr lang="en-GB" sz="2000" i="1" dirty="0" err="1">
                <a:solidFill>
                  <a:srgbClr val="1E1E1C"/>
                </a:solidFill>
                <a:effectLst/>
                <a:latin typeface="Arial" panose="020B0604020202020204" pitchFamily="34" charset="0"/>
                <a:ea typeface="Times New Roman" panose="02020603050405020304" pitchFamily="18" charset="0"/>
                <a:cs typeface="Arial" panose="020B0604020202020204" pitchFamily="34" charset="0"/>
              </a:rPr>
              <a:t>dell’international</a:t>
            </a:r>
            <a:r>
              <a:rPr lang="en-GB" sz="2000" i="1"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monitoring system del CTBTO</a:t>
            </a:r>
            <a:r>
              <a:rPr lang="en-GB" sz="2000"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 Bologna 2022, (</a:t>
            </a:r>
            <a:r>
              <a:rPr lang="en-GB" sz="2000" dirty="0">
                <a:effectLst/>
                <a:latin typeface="Arial" panose="020B0604020202020204" pitchFamily="34" charset="0"/>
                <a:ea typeface="Times New Roman" panose="02020603050405020304" pitchFamily="18" charset="0"/>
                <a:cs typeface="Arial" panose="020B0604020202020204" pitchFamily="34" charset="0"/>
              </a:rPr>
              <a:t>Master’s Degree in Statistical Sciences</a:t>
            </a:r>
            <a:r>
              <a:rPr lang="en-GB" sz="2000" dirty="0">
                <a:solidFill>
                  <a:srgbClr val="1E1E1C"/>
                </a:solidFill>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3727</TotalTime>
  <Words>1253</Words>
  <Application>Microsoft Macintosh PowerPoint</Application>
  <PresentationFormat>Widescreen</PresentationFormat>
  <Paragraphs>59</Paragraphs>
  <Slides>7</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7</vt:i4>
      </vt:variant>
    </vt:vector>
  </HeadingPairs>
  <TitlesOfParts>
    <vt:vector size="13" baseType="lpstr">
      <vt:lpstr>Arial</vt:lpstr>
      <vt:lpstr>Calibri</vt:lpstr>
      <vt:lpstr>Calibri Light</vt:lpstr>
      <vt:lpstr>Cambria Math</vt:lpstr>
      <vt:lpstr>Custom Design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Giuseppe Ottaviano</cp:lastModifiedBy>
  <cp:revision>99</cp:revision>
  <dcterms:created xsi:type="dcterms:W3CDTF">2023-04-18T13:25:54Z</dcterms:created>
  <dcterms:modified xsi:type="dcterms:W3CDTF">2023-06-09T11:47:30Z</dcterms:modified>
</cp:coreProperties>
</file>