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EC45F9-DE75-2F3E-43AA-6557F35AA783}" v="4" dt="2023-06-07T12:27:18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7"/>
    <p:restoredTop sz="96353" autoAdjust="0"/>
  </p:normalViewPr>
  <p:slideViewPr>
    <p:cSldViewPr snapToGrid="0">
      <p:cViewPr varScale="1">
        <p:scale>
          <a:sx n="114" d="100"/>
          <a:sy n="114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OR Mark" userId="S::mark.prior@ctbto.org::2b8b89bd-bc0c-481b-a842-05b4f8b25646" providerId="AD" clId="Web-{FDEC45F9-DE75-2F3E-43AA-6557F35AA783}"/>
    <pc:docChg chg="modSld">
      <pc:chgData name="PRIOR Mark" userId="S::mark.prior@ctbto.org::2b8b89bd-bc0c-481b-a842-05b4f8b25646" providerId="AD" clId="Web-{FDEC45F9-DE75-2F3E-43AA-6557F35AA783}" dt="2023-06-07T12:27:18.619" v="1" actId="20577"/>
      <pc:docMkLst>
        <pc:docMk/>
      </pc:docMkLst>
      <pc:sldChg chg="modSp">
        <pc:chgData name="PRIOR Mark" userId="S::mark.prior@ctbto.org::2b8b89bd-bc0c-481b-a842-05b4f8b25646" providerId="AD" clId="Web-{FDEC45F9-DE75-2F3E-43AA-6557F35AA783}" dt="2023-06-07T12:27:18.619" v="1" actId="20577"/>
        <pc:sldMkLst>
          <pc:docMk/>
          <pc:sldMk cId="607453612" sldId="256"/>
        </pc:sldMkLst>
        <pc:spChg chg="mod">
          <ac:chgData name="PRIOR Mark" userId="S::mark.prior@ctbto.org::2b8b89bd-bc0c-481b-a842-05b4f8b25646" providerId="AD" clId="Web-{FDEC45F9-DE75-2F3E-43AA-6557F35AA783}" dt="2023-06-07T12:27:18.619" v="1" actId="20577"/>
          <ac:spMkLst>
            <pc:docMk/>
            <pc:sldMk cId="607453612" sldId="256"/>
            <ac:spMk id="29" creationId="{B137D404-7149-4EEF-4A36-80DA4DF5F1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P3.6-412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-18221"/>
            <a:ext cx="8547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Investigating how Source Receptor Sensitivity fields can be used for identifying samples that may have received radioactivity from the same release event as a Level 5 sample</a:t>
            </a:r>
          </a:p>
          <a:p>
            <a:pPr algn="ctr"/>
            <a:r>
              <a:rPr lang="en-GB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Yuichi Kijima, Robin Schoemaker, Boxue Liu, Joshua Kunkle, </a:t>
            </a:r>
          </a:p>
          <a:p>
            <a:pPr algn="ctr"/>
            <a:r>
              <a:rPr lang="en-GB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Tipka, Jolanta Kuśmierczyk-Michulec, Martin Kalinowski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CTBTO/IDC</a:t>
            </a:r>
          </a:p>
          <a:p>
            <a:pPr algn="ctr"/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9816816-37F7-0554-22FB-8255C5CC1E6C}"/>
              </a:ext>
            </a:extLst>
          </p:cNvPr>
          <p:cNvGrpSpPr/>
          <p:nvPr/>
        </p:nvGrpSpPr>
        <p:grpSpPr>
          <a:xfrm>
            <a:off x="226511" y="5179499"/>
            <a:ext cx="1954100" cy="1415228"/>
            <a:chOff x="2761147" y="2388832"/>
            <a:chExt cx="3593997" cy="2602898"/>
          </a:xfrm>
        </p:grpSpPr>
        <p:pic>
          <p:nvPicPr>
            <p:cNvPr id="9" name="図 8" descr="マップ&#10;&#10;自動的に生成された説明">
              <a:extLst>
                <a:ext uri="{FF2B5EF4-FFF2-40B4-BE49-F238E27FC236}">
                  <a16:creationId xmlns:a16="http://schemas.microsoft.com/office/drawing/2014/main" id="{2D04BF18-6A32-D495-73CE-81F951789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61147" y="2388832"/>
              <a:ext cx="3593997" cy="2561875"/>
            </a:xfrm>
            <a:prstGeom prst="rect">
              <a:avLst/>
            </a:prstGeom>
          </p:spPr>
        </p:pic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F7017564-F319-FC56-BE96-6B33CEE5EDF7}"/>
                </a:ext>
              </a:extLst>
            </p:cNvPr>
            <p:cNvSpPr/>
            <p:nvPr/>
          </p:nvSpPr>
          <p:spPr>
            <a:xfrm>
              <a:off x="4599709" y="4170219"/>
              <a:ext cx="138546" cy="138545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59962469-9E6E-20CD-293C-A687F19A561E}"/>
                </a:ext>
              </a:extLst>
            </p:cNvPr>
            <p:cNvSpPr/>
            <p:nvPr/>
          </p:nvSpPr>
          <p:spPr>
            <a:xfrm>
              <a:off x="4523509" y="4391894"/>
              <a:ext cx="138546" cy="1385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D4A0647-4810-9F63-3CDB-00D2D721B216}"/>
                </a:ext>
              </a:extLst>
            </p:cNvPr>
            <p:cNvSpPr txBox="1"/>
            <p:nvPr/>
          </p:nvSpPr>
          <p:spPr>
            <a:xfrm>
              <a:off x="4083025" y="3705973"/>
              <a:ext cx="1253599" cy="566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FFC000"/>
                  </a:solidFill>
                </a:rPr>
                <a:t>RUP61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E64027C-7A58-B816-A1B1-02CE1D2C61B1}"/>
                </a:ext>
              </a:extLst>
            </p:cNvPr>
            <p:cNvSpPr txBox="1"/>
            <p:nvPr/>
          </p:nvSpPr>
          <p:spPr>
            <a:xfrm>
              <a:off x="3330785" y="4425664"/>
              <a:ext cx="2537979" cy="566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Karpov Institute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E1BC86A-8BD3-D213-3EA0-A66FD5E3D923}"/>
              </a:ext>
            </a:extLst>
          </p:cNvPr>
          <p:cNvSpPr txBox="1"/>
          <p:nvPr/>
        </p:nvSpPr>
        <p:spPr>
          <a:xfrm>
            <a:off x="174256" y="1237033"/>
            <a:ext cx="12082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Samples from International Monitoring System (IMS) stations which contain multiple CTBT-relevant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radionuclides with abnormal activity concentrations (Level 5 for particulates) are sent to the IMS radionuclide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laboratories for further analysis. </a:t>
            </a:r>
          </a:p>
        </p:txBody>
      </p:sp>
      <p:graphicFrame>
        <p:nvGraphicFramePr>
          <p:cNvPr id="15" name="表 20">
            <a:extLst>
              <a:ext uri="{FF2B5EF4-FFF2-40B4-BE49-F238E27FC236}">
                <a16:creationId xmlns:a16="http://schemas.microsoft.com/office/drawing/2014/main" id="{707BAE48-9A15-828A-78FF-01B161075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46264"/>
              </p:ext>
            </p:extLst>
          </p:nvPr>
        </p:nvGraphicFramePr>
        <p:xfrm>
          <a:off x="2290991" y="5388589"/>
          <a:ext cx="404394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981">
                  <a:extLst>
                    <a:ext uri="{9D8B030D-6E8A-4147-A177-3AD203B41FA5}">
                      <a16:colId xmlns:a16="http://schemas.microsoft.com/office/drawing/2014/main" val="1019090565"/>
                    </a:ext>
                  </a:extLst>
                </a:gridCol>
                <a:gridCol w="1448185">
                  <a:extLst>
                    <a:ext uri="{9D8B030D-6E8A-4147-A177-3AD203B41FA5}">
                      <a16:colId xmlns:a16="http://schemas.microsoft.com/office/drawing/2014/main" val="1390398316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3799370481"/>
                    </a:ext>
                  </a:extLst>
                </a:gridCol>
              </a:tblGrid>
              <a:tr h="5621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Collection stop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I-131 concentration [</a:t>
                      </a:r>
                      <a:r>
                        <a:rPr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Bq/m</a:t>
                      </a:r>
                      <a:r>
                        <a:rPr lang="en-GB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091548"/>
                  </a:ext>
                </a:extLst>
              </a:tr>
              <a:tr h="2373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March 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2678660"/>
                  </a:ext>
                </a:extLst>
              </a:tr>
              <a:tr h="2373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March 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359028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6273BF-AA3A-7F2C-381C-A9A3D98A4C0A}"/>
              </a:ext>
            </a:extLst>
          </p:cNvPr>
          <p:cNvSpPr txBox="1"/>
          <p:nvPr/>
        </p:nvSpPr>
        <p:spPr>
          <a:xfrm>
            <a:off x="2238193" y="4857726"/>
            <a:ext cx="4152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Level 5 and Level 3 samples at RUP61 (an IMS </a:t>
            </a:r>
          </a:p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radionuclide station in Russia) in March 2013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4DBAAE-2B4C-9426-F78B-2AF3E575D329}"/>
              </a:ext>
            </a:extLst>
          </p:cNvPr>
          <p:cNvSpPr txBox="1"/>
          <p:nvPr/>
        </p:nvSpPr>
        <p:spPr>
          <a:xfrm>
            <a:off x="7103003" y="5706512"/>
            <a:ext cx="4891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Are these two samples associated (that is, 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originated from a same release) or not ?</a:t>
            </a:r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5DA2DB8D-9D5D-7FB6-5639-4BE34E740980}"/>
              </a:ext>
            </a:extLst>
          </p:cNvPr>
          <p:cNvSpPr/>
          <p:nvPr/>
        </p:nvSpPr>
        <p:spPr>
          <a:xfrm rot="20494710">
            <a:off x="6436936" y="6053743"/>
            <a:ext cx="572772" cy="258773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1642949-A981-FED1-F775-ABC69651F1F6}"/>
              </a:ext>
            </a:extLst>
          </p:cNvPr>
          <p:cNvSpPr txBox="1"/>
          <p:nvPr/>
        </p:nvSpPr>
        <p:spPr>
          <a:xfrm>
            <a:off x="174257" y="2290457"/>
            <a:ext cx="11886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Since a re-analysis of spectra at IMS radionuclide laboratories might enhance the reliability of analysis results,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it is proposed to investigate a method that can be used to identify potentially associated samples (that are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most likely not categorised as Level 5) at the same or at neighbouring stations that may have received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radioactivity from the same release event as the Level 5 sample. 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137D404-7149-4EEF-4A36-80DA4DF5F1EC}"/>
              </a:ext>
            </a:extLst>
          </p:cNvPr>
          <p:cNvSpPr txBox="1"/>
          <p:nvPr/>
        </p:nvSpPr>
        <p:spPr>
          <a:xfrm>
            <a:off x="174257" y="3595601"/>
            <a:ext cx="1173619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   We investigate methods to associate the Level 5 samples at an IMS station with the other samples at the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same or neighbouring stations using the source receptor sensitivity (SRS) fields produced routinely for each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sample by atmospheric transport modelling (ATM).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4b6365-0a16-4533-8e61-2a9e9cbb827c" xsi:nil="true"/>
    <lcf76f155ced4ddcb4097134ff3c332f xmlns="e9d2dd27-5e48-4563-a988-16ec1f66754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45FCED3F20148B304B2C259176AA0" ma:contentTypeVersion="14" ma:contentTypeDescription="Create a new document." ma:contentTypeScope="" ma:versionID="5b49a89fa24a89b87d9fdda712914d81">
  <xsd:schema xmlns:xsd="http://www.w3.org/2001/XMLSchema" xmlns:xs="http://www.w3.org/2001/XMLSchema" xmlns:p="http://schemas.microsoft.com/office/2006/metadata/properties" xmlns:ns2="e9d2dd27-5e48-4563-a988-16ec1f667544" xmlns:ns3="414b6365-0a16-4533-8e61-2a9e9cbb827c" targetNamespace="http://schemas.microsoft.com/office/2006/metadata/properties" ma:root="true" ma:fieldsID="9ada2d0513303415c029097e09940717" ns2:_="" ns3:_="">
    <xsd:import namespace="e9d2dd27-5e48-4563-a988-16ec1f667544"/>
    <xsd:import namespace="414b6365-0a16-4533-8e61-2a9e9cbb8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2dd27-5e48-4563-a988-16ec1f667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9e8395b-6b03-452f-b821-0db5c68086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b6365-0a16-4533-8e61-2a9e9cbb8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fcc17e5-8f47-4aa8-a237-0d5d82f62ffb}" ma:internalName="TaxCatchAll" ma:showField="CatchAllData" ma:web="414b6365-0a16-4533-8e61-2a9e9cbb8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66CFBE-4908-4DC1-B201-466B6BBA9CF9}">
  <ds:schemaRefs>
    <ds:schemaRef ds:uri="http://schemas.microsoft.com/office/2006/metadata/properties"/>
    <ds:schemaRef ds:uri="http://schemas.microsoft.com/office/infopath/2007/PartnerControls"/>
    <ds:schemaRef ds:uri="414b6365-0a16-4533-8e61-2a9e9cbb827c"/>
    <ds:schemaRef ds:uri="e9d2dd27-5e48-4563-a988-16ec1f667544"/>
  </ds:schemaRefs>
</ds:datastoreItem>
</file>

<file path=customXml/itemProps2.xml><?xml version="1.0" encoding="utf-8"?>
<ds:datastoreItem xmlns:ds="http://schemas.openxmlformats.org/officeDocument/2006/customXml" ds:itemID="{ED91BDC0-CA84-443F-9CA2-A1A8A5565E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7CEE24-4F9B-470D-9388-CFF18BBAB73C}"/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273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KIJIMA Yuichi</cp:lastModifiedBy>
  <cp:revision>40</cp:revision>
  <dcterms:created xsi:type="dcterms:W3CDTF">2023-04-18T13:25:54Z</dcterms:created>
  <dcterms:modified xsi:type="dcterms:W3CDTF">2023-06-07T12:27:18Z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0x01010059945FCED3F20148B304B2C259176AA0</vt:lpwstr>
  </property>
  <property fmtid="{D5CDD505-2E9C-101B-9397-08002B2CF9AE}" pid="3" name="MediaServiceImageTags">
    <vt:lpwstr/>
  </property>
</Properties>
</file>