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p:restoredTop sz="96353" autoAdjust="0"/>
  </p:normalViewPr>
  <p:slideViewPr>
    <p:cSldViewPr snapToGrid="0">
      <p:cViewPr varScale="1">
        <p:scale>
          <a:sx n="114" d="100"/>
          <a:sy n="114"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emf"/><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Since a re-analysis of spectra at International Monitoring System (IMS) radionuclide laboratories might enhance the reliability of analysis results, it is proposed to investigate a method that can be used to identify potentially associated samples at the same or at neighbouring stations that may have received radioactivity from the same release event as the Level 5 sample. </a:t>
            </a: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P3.6-412</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Concentration probability density function (PDF) at IMS station and source receptor sensitivity (SRS) PDF (where two SRS fields overlap in time) between IMS station and known source are combined to predict emission PDF at known source using Monte Carlo Method (MCM).</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There is no statistically significant difference between distributions of Level 5 and Level 3 samples at RUP61 (an IMS radionuclide station in Russia) in November 2016. On the other hand, there is a statistically significant difference between distributions of Level 5 and Level 3 samples at RUP61 in March 2013.</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This method could be one of several prospective approaches to associate the Level 5 </a:t>
            </a:r>
          </a:p>
          <a:p>
            <a:r>
              <a:rPr lang="en-GB" sz="1200" dirty="0">
                <a:latin typeface="Arial" panose="020B0604020202020204" pitchFamily="34" charset="0"/>
                <a:cs typeface="Arial" panose="020B0604020202020204" pitchFamily="34" charset="0"/>
              </a:rPr>
              <a:t>     samples at an IMS station with the other samples using the SRS fields by atmospheric transport modelling (ATM).</a:t>
            </a:r>
          </a:p>
          <a:p>
            <a:endParaRPr lang="en-GB"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0FBB2F53-1DBC-47E7-2AAB-4260FD39584C}"/>
              </a:ext>
            </a:extLst>
          </p:cNvPr>
          <p:cNvSpPr txBox="1"/>
          <p:nvPr/>
        </p:nvSpPr>
        <p:spPr>
          <a:xfrm>
            <a:off x="2491898" y="278271"/>
            <a:ext cx="7208200" cy="169277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Investigating how Source Receptor Sensitivity fields can be used for identifying samples that may have received radioactivity from the same release event as a Level 5 sample</a:t>
            </a:r>
            <a:endParaRPr lang="en-AT"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Yuichi Kijima, Robin Schoemaker, Boxue Liu, Joshua Kunkle, </a:t>
            </a:r>
          </a:p>
          <a:p>
            <a:pPr algn="ctr"/>
            <a:r>
              <a:rPr lang="en-GB" dirty="0">
                <a:solidFill>
                  <a:schemeClr val="bg1"/>
                </a:solidFill>
                <a:latin typeface="Arial" panose="020B0604020202020204" pitchFamily="34" charset="0"/>
                <a:cs typeface="Arial" panose="020B0604020202020204" pitchFamily="34" charset="0"/>
              </a:rPr>
              <a:t>Anne Tipka, Jolanta Kuśmierczyk-Michulec, Martin Kalinowski </a:t>
            </a:r>
          </a:p>
          <a:p>
            <a:pPr algn="ctr"/>
            <a:r>
              <a:rPr lang="en-GB" sz="1400" dirty="0">
                <a:solidFill>
                  <a:schemeClr val="bg1"/>
                </a:solidFill>
                <a:latin typeface="Arial" panose="020B0604020202020204" pitchFamily="34" charset="0"/>
                <a:cs typeface="Arial" panose="020B0604020202020204" pitchFamily="34" charset="0"/>
              </a:rPr>
              <a:t>CTBTO/IDC</a:t>
            </a:r>
            <a:endParaRPr lang="en-AT"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P3.6-412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3BFBA631-D0A6-A5C0-E1C6-96BA53E18994}"/>
              </a:ext>
            </a:extLst>
          </p:cNvPr>
          <p:cNvSpPr txBox="1"/>
          <p:nvPr/>
        </p:nvSpPr>
        <p:spPr>
          <a:xfrm>
            <a:off x="148047" y="1428212"/>
            <a:ext cx="10184198" cy="1015663"/>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Samples from International Monitoring Station (IMS) stations which contain multiple </a:t>
            </a:r>
          </a:p>
          <a:p>
            <a:r>
              <a:rPr lang="en-GB" sz="2000" dirty="0">
                <a:latin typeface="Arial" panose="020B0604020202020204" pitchFamily="34" charset="0"/>
                <a:cs typeface="Arial" panose="020B0604020202020204" pitchFamily="34" charset="0"/>
              </a:rPr>
              <a:t>     CTBT-relevant radionuclides with abnormal activity concentrations (Level 5 for </a:t>
            </a:r>
          </a:p>
          <a:p>
            <a:r>
              <a:rPr lang="en-GB" sz="2000" dirty="0">
                <a:latin typeface="Arial" panose="020B0604020202020204" pitchFamily="34" charset="0"/>
                <a:cs typeface="Arial" panose="020B0604020202020204" pitchFamily="34" charset="0"/>
              </a:rPr>
              <a:t>     particulates) are sent to the IMS radionuclide laboratories for further analysis. </a:t>
            </a:r>
          </a:p>
        </p:txBody>
      </p:sp>
      <p:sp>
        <p:nvSpPr>
          <p:cNvPr id="5" name="テキスト ボックス 4">
            <a:extLst>
              <a:ext uri="{FF2B5EF4-FFF2-40B4-BE49-F238E27FC236}">
                <a16:creationId xmlns:a16="http://schemas.microsoft.com/office/drawing/2014/main" id="{EB186473-8065-97AF-9EE6-99C765C039E3}"/>
              </a:ext>
            </a:extLst>
          </p:cNvPr>
          <p:cNvSpPr txBox="1"/>
          <p:nvPr/>
        </p:nvSpPr>
        <p:spPr>
          <a:xfrm>
            <a:off x="152397" y="2737653"/>
            <a:ext cx="10407016" cy="1631216"/>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Since a re-analysis of spectra at IMS radionuclide laboratories might enhance the </a:t>
            </a:r>
          </a:p>
          <a:p>
            <a:r>
              <a:rPr lang="en-GB" sz="2000" dirty="0">
                <a:latin typeface="Arial" panose="020B0604020202020204" pitchFamily="34" charset="0"/>
                <a:cs typeface="Arial" panose="020B0604020202020204" pitchFamily="34" charset="0"/>
              </a:rPr>
              <a:t>     reliability of analysis results, it is proposed to investigate a method that can be used to </a:t>
            </a:r>
          </a:p>
          <a:p>
            <a:r>
              <a:rPr lang="en-GB" sz="2000" dirty="0">
                <a:latin typeface="Arial" panose="020B0604020202020204" pitchFamily="34" charset="0"/>
                <a:cs typeface="Arial" panose="020B0604020202020204" pitchFamily="34" charset="0"/>
              </a:rPr>
              <a:t>     identify potentially associated samples (that are most likely not categorised as Level 5) </a:t>
            </a:r>
          </a:p>
          <a:p>
            <a:r>
              <a:rPr lang="en-GB" sz="2000" dirty="0">
                <a:latin typeface="Arial" panose="020B0604020202020204" pitchFamily="34" charset="0"/>
                <a:cs typeface="Arial" panose="020B0604020202020204" pitchFamily="34" charset="0"/>
              </a:rPr>
              <a:t>     at the same or at neighbouring stations that may have received radioactivity from the </a:t>
            </a:r>
          </a:p>
          <a:p>
            <a:r>
              <a:rPr lang="en-GB" sz="2000" dirty="0">
                <a:latin typeface="Arial" panose="020B0604020202020204" pitchFamily="34" charset="0"/>
                <a:cs typeface="Arial" panose="020B0604020202020204" pitchFamily="34" charset="0"/>
              </a:rPr>
              <a:t>     same release event as the Level 5 sample. </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54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P3.6-412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FFFBF6C5-B6FF-8D8A-DBB5-89239A29D9AC}"/>
              </a:ext>
            </a:extLst>
          </p:cNvPr>
          <p:cNvSpPr txBox="1"/>
          <p:nvPr/>
        </p:nvSpPr>
        <p:spPr>
          <a:xfrm>
            <a:off x="148047" y="1457803"/>
            <a:ext cx="10265952" cy="1323439"/>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Development of methods to associate the Level 5 samples at an IMS station with </a:t>
            </a:r>
          </a:p>
          <a:p>
            <a:r>
              <a:rPr lang="en-GB" sz="2000" dirty="0">
                <a:latin typeface="Arial" panose="020B0604020202020204" pitchFamily="34" charset="0"/>
                <a:cs typeface="Arial" panose="020B0604020202020204" pitchFamily="34" charset="0"/>
              </a:rPr>
              <a:t>     the other samples at the same or neighbouring stations using the source receptor </a:t>
            </a:r>
          </a:p>
          <a:p>
            <a:r>
              <a:rPr lang="en-GB" sz="2000" dirty="0">
                <a:latin typeface="Arial" panose="020B0604020202020204" pitchFamily="34" charset="0"/>
                <a:cs typeface="Arial" panose="020B0604020202020204" pitchFamily="34" charset="0"/>
              </a:rPr>
              <a:t>     sensitivity (SRS) fields produced routinely for each sample by atmospheric transport </a:t>
            </a:r>
          </a:p>
          <a:p>
            <a:r>
              <a:rPr lang="en-GB" sz="2000" dirty="0">
                <a:latin typeface="Arial" panose="020B0604020202020204" pitchFamily="34" charset="0"/>
                <a:cs typeface="Arial" panose="020B0604020202020204" pitchFamily="34" charset="0"/>
              </a:rPr>
              <a:t>     modelling (ATM).</a:t>
            </a:r>
          </a:p>
        </p:txBody>
      </p:sp>
      <p:sp>
        <p:nvSpPr>
          <p:cNvPr id="5" name="テキスト ボックス 4">
            <a:extLst>
              <a:ext uri="{FF2B5EF4-FFF2-40B4-BE49-F238E27FC236}">
                <a16:creationId xmlns:a16="http://schemas.microsoft.com/office/drawing/2014/main" id="{9296436C-B072-A65E-4868-10871CAE203E}"/>
              </a:ext>
            </a:extLst>
          </p:cNvPr>
          <p:cNvSpPr txBox="1"/>
          <p:nvPr/>
        </p:nvSpPr>
        <p:spPr>
          <a:xfrm>
            <a:off x="148047" y="3086666"/>
            <a:ext cx="10623421" cy="1323439"/>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This investigation can help to determine a suitable method for adding associated </a:t>
            </a:r>
          </a:p>
          <a:p>
            <a:r>
              <a:rPr lang="en-GB" sz="2000" dirty="0">
                <a:latin typeface="Arial" panose="020B0604020202020204" pitchFamily="34" charset="0"/>
                <a:cs typeface="Arial" panose="020B0604020202020204" pitchFamily="34" charset="0"/>
              </a:rPr>
              <a:t>      samples to the Standard Screened Radionuclide Event Bulletin (SSREB) of a Level 5 </a:t>
            </a:r>
          </a:p>
          <a:p>
            <a:r>
              <a:rPr lang="en-GB" sz="2000" dirty="0">
                <a:latin typeface="Arial" panose="020B0604020202020204" pitchFamily="34" charset="0"/>
                <a:cs typeface="Arial" panose="020B0604020202020204" pitchFamily="34" charset="0"/>
              </a:rPr>
              <a:t>      sample, and to determine the triggering condition for sending samples to IMS </a:t>
            </a:r>
          </a:p>
          <a:p>
            <a:r>
              <a:rPr lang="en-GB" sz="2000" dirty="0">
                <a:latin typeface="Arial" panose="020B0604020202020204" pitchFamily="34" charset="0"/>
                <a:cs typeface="Arial" panose="020B0604020202020204" pitchFamily="34" charset="0"/>
              </a:rPr>
              <a:t>      radionuclide laboratories which may contain radionuclides from the same release event. </a:t>
            </a: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a:t>
            </a:r>
            <a:endParaRPr lang="en-AT" sz="54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P3.6-412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aphicFrame>
        <p:nvGraphicFramePr>
          <p:cNvPr id="4" name="表 20">
            <a:extLst>
              <a:ext uri="{FF2B5EF4-FFF2-40B4-BE49-F238E27FC236}">
                <a16:creationId xmlns:a16="http://schemas.microsoft.com/office/drawing/2014/main" id="{028DE9E7-5C60-ACB5-D23F-E7ADB5ACC96E}"/>
              </a:ext>
            </a:extLst>
          </p:cNvPr>
          <p:cNvGraphicFramePr>
            <a:graphicFrameLocks noGrp="1"/>
          </p:cNvGraphicFramePr>
          <p:nvPr>
            <p:extLst>
              <p:ext uri="{D42A27DB-BD31-4B8C-83A1-F6EECF244321}">
                <p14:modId xmlns:p14="http://schemas.microsoft.com/office/powerpoint/2010/main" val="1388738888"/>
              </p:ext>
            </p:extLst>
          </p:nvPr>
        </p:nvGraphicFramePr>
        <p:xfrm>
          <a:off x="185726" y="2036810"/>
          <a:ext cx="4065608" cy="1188720"/>
        </p:xfrm>
        <a:graphic>
          <a:graphicData uri="http://schemas.openxmlformats.org/drawingml/2006/table">
            <a:tbl>
              <a:tblPr firstRow="1" bandRow="1">
                <a:tableStyleId>{5C22544A-7EE6-4342-B048-85BDC9FD1C3A}</a:tableStyleId>
              </a:tblPr>
              <a:tblGrid>
                <a:gridCol w="1225188">
                  <a:extLst>
                    <a:ext uri="{9D8B030D-6E8A-4147-A177-3AD203B41FA5}">
                      <a16:colId xmlns:a16="http://schemas.microsoft.com/office/drawing/2014/main" val="1019090565"/>
                    </a:ext>
                  </a:extLst>
                </a:gridCol>
                <a:gridCol w="1585960">
                  <a:extLst>
                    <a:ext uri="{9D8B030D-6E8A-4147-A177-3AD203B41FA5}">
                      <a16:colId xmlns:a16="http://schemas.microsoft.com/office/drawing/2014/main" val="1390398316"/>
                    </a:ext>
                  </a:extLst>
                </a:gridCol>
                <a:gridCol w="1254460">
                  <a:extLst>
                    <a:ext uri="{9D8B030D-6E8A-4147-A177-3AD203B41FA5}">
                      <a16:colId xmlns:a16="http://schemas.microsoft.com/office/drawing/2014/main" val="3799370481"/>
                    </a:ext>
                  </a:extLst>
                </a:gridCol>
              </a:tblGrid>
              <a:tr h="562133">
                <a:tc>
                  <a:txBody>
                    <a:bodyPr/>
                    <a:lstStyle/>
                    <a:p>
                      <a:pPr algn="ctr"/>
                      <a:r>
                        <a:rPr lang="en-GB" sz="1200" dirty="0">
                          <a:latin typeface="Arial" panose="020B0604020202020204" pitchFamily="34" charset="0"/>
                          <a:cs typeface="Arial" panose="020B0604020202020204" pitchFamily="34" charset="0"/>
                        </a:rPr>
                        <a:t>Sample category</a:t>
                      </a:r>
                    </a:p>
                  </a:txBody>
                  <a:tcPr anchor="ctr"/>
                </a:tc>
                <a:tc>
                  <a:txBody>
                    <a:bodyPr/>
                    <a:lstStyle/>
                    <a:p>
                      <a:pPr algn="ctr"/>
                      <a:r>
                        <a:rPr lang="en-GB" sz="1200" dirty="0">
                          <a:latin typeface="Arial" panose="020B0604020202020204" pitchFamily="34" charset="0"/>
                          <a:cs typeface="Arial" panose="020B0604020202020204" pitchFamily="34" charset="0"/>
                        </a:rPr>
                        <a:t>Collection stop date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I-131 concentration [</a:t>
                      </a:r>
                      <a:r>
                        <a:rPr lang="en-US" altLang="ja-JP" sz="1200" dirty="0">
                          <a:latin typeface="Arial" panose="020B0604020202020204" pitchFamily="34" charset="0"/>
                          <a:cs typeface="Arial" panose="020B0604020202020204" pitchFamily="34" charset="0"/>
                        </a:rPr>
                        <a:t>μ</a:t>
                      </a:r>
                      <a:r>
                        <a:rPr lang="en-GB" sz="1200" dirty="0">
                          <a:latin typeface="Arial" panose="020B0604020202020204" pitchFamily="34" charset="0"/>
                          <a:cs typeface="Arial" panose="020B0604020202020204" pitchFamily="34" charset="0"/>
                        </a:rPr>
                        <a:t>Bq/m</a:t>
                      </a:r>
                      <a:r>
                        <a:rPr lang="en-GB" sz="1200" baseline="30000" dirty="0">
                          <a:latin typeface="Arial" panose="020B0604020202020204" pitchFamily="34" charset="0"/>
                          <a:cs typeface="Arial" panose="020B0604020202020204" pitchFamily="34" charset="0"/>
                        </a:rPr>
                        <a:t>3</a:t>
                      </a:r>
                      <a:r>
                        <a:rPr lang="en-GB" sz="12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129091548"/>
                  </a:ext>
                </a:extLst>
              </a:tr>
              <a:tr h="237345">
                <a:tc>
                  <a:txBody>
                    <a:bodyPr/>
                    <a:lstStyle/>
                    <a:p>
                      <a:pPr algn="ctr"/>
                      <a:r>
                        <a:rPr lang="en-GB" sz="1200" dirty="0">
                          <a:latin typeface="Arial" panose="020B0604020202020204" pitchFamily="34" charset="0"/>
                          <a:cs typeface="Arial" panose="020B0604020202020204" pitchFamily="34" charset="0"/>
                        </a:rPr>
                        <a:t>Level 5</a:t>
                      </a:r>
                    </a:p>
                  </a:txBody>
                  <a:tcPr anchor="ctr"/>
                </a:tc>
                <a:tc>
                  <a:txBody>
                    <a:bodyPr/>
                    <a:lstStyle/>
                    <a:p>
                      <a:pPr algn="ctr"/>
                      <a:r>
                        <a:rPr lang="en-GB" sz="1200" dirty="0">
                          <a:latin typeface="Arial" panose="020B0604020202020204" pitchFamily="34" charset="0"/>
                          <a:cs typeface="Arial" panose="020B0604020202020204" pitchFamily="34" charset="0"/>
                        </a:rPr>
                        <a:t>17 November 2016</a:t>
                      </a:r>
                    </a:p>
                  </a:txBody>
                  <a:tcPr anchor="ctr"/>
                </a:tc>
                <a:tc>
                  <a:txBody>
                    <a:bodyPr/>
                    <a:lstStyle/>
                    <a:p>
                      <a:pPr algn="ctr"/>
                      <a:r>
                        <a:rPr lang="en-GB" sz="1200" dirty="0">
                          <a:latin typeface="Arial" panose="020B0604020202020204" pitchFamily="34" charset="0"/>
                          <a:cs typeface="Arial" panose="020B0604020202020204" pitchFamily="34" charset="0"/>
                        </a:rPr>
                        <a:t>23.19</a:t>
                      </a:r>
                    </a:p>
                  </a:txBody>
                  <a:tcPr anchor="ctr"/>
                </a:tc>
                <a:extLst>
                  <a:ext uri="{0D108BD9-81ED-4DB2-BD59-A6C34878D82A}">
                    <a16:rowId xmlns:a16="http://schemas.microsoft.com/office/drawing/2014/main" val="3702678660"/>
                  </a:ext>
                </a:extLst>
              </a:tr>
              <a:tr h="237345">
                <a:tc>
                  <a:txBody>
                    <a:bodyPr/>
                    <a:lstStyle/>
                    <a:p>
                      <a:pPr algn="ctr"/>
                      <a:r>
                        <a:rPr lang="en-GB" sz="1200" dirty="0">
                          <a:latin typeface="Arial" panose="020B0604020202020204" pitchFamily="34" charset="0"/>
                          <a:cs typeface="Arial" panose="020B0604020202020204" pitchFamily="34" charset="0"/>
                        </a:rPr>
                        <a:t>Level 3</a:t>
                      </a:r>
                    </a:p>
                  </a:txBody>
                  <a:tcPr anchor="ctr"/>
                </a:tc>
                <a:tc>
                  <a:txBody>
                    <a:bodyPr/>
                    <a:lstStyle/>
                    <a:p>
                      <a:pPr algn="ctr"/>
                      <a:r>
                        <a:rPr lang="en-GB" sz="1200" dirty="0">
                          <a:latin typeface="Arial" panose="020B0604020202020204" pitchFamily="34" charset="0"/>
                          <a:cs typeface="Arial" panose="020B0604020202020204" pitchFamily="34" charset="0"/>
                        </a:rPr>
                        <a:t>18 November 2016</a:t>
                      </a:r>
                    </a:p>
                  </a:txBody>
                  <a:tcPr anchor="ctr"/>
                </a:tc>
                <a:tc>
                  <a:txBody>
                    <a:bodyPr/>
                    <a:lstStyle/>
                    <a:p>
                      <a:pPr algn="ctr"/>
                      <a:r>
                        <a:rPr lang="en-GB" sz="1200" dirty="0">
                          <a:latin typeface="Arial" panose="020B0604020202020204" pitchFamily="34" charset="0"/>
                          <a:cs typeface="Arial" panose="020B0604020202020204" pitchFamily="34" charset="0"/>
                        </a:rPr>
                        <a:t>5.44</a:t>
                      </a:r>
                    </a:p>
                  </a:txBody>
                  <a:tcPr anchor="ctr"/>
                </a:tc>
                <a:extLst>
                  <a:ext uri="{0D108BD9-81ED-4DB2-BD59-A6C34878D82A}">
                    <a16:rowId xmlns:a16="http://schemas.microsoft.com/office/drawing/2014/main" val="3834359028"/>
                  </a:ext>
                </a:extLst>
              </a:tr>
            </a:tbl>
          </a:graphicData>
        </a:graphic>
      </p:graphicFrame>
      <p:graphicFrame>
        <p:nvGraphicFramePr>
          <p:cNvPr id="5" name="表 20">
            <a:extLst>
              <a:ext uri="{FF2B5EF4-FFF2-40B4-BE49-F238E27FC236}">
                <a16:creationId xmlns:a16="http://schemas.microsoft.com/office/drawing/2014/main" id="{203E8212-F7D2-E4D8-24D5-DD38D5B73927}"/>
              </a:ext>
            </a:extLst>
          </p:cNvPr>
          <p:cNvGraphicFramePr>
            <a:graphicFrameLocks noGrp="1"/>
          </p:cNvGraphicFramePr>
          <p:nvPr>
            <p:extLst>
              <p:ext uri="{D42A27DB-BD31-4B8C-83A1-F6EECF244321}">
                <p14:modId xmlns:p14="http://schemas.microsoft.com/office/powerpoint/2010/main" val="331558457"/>
              </p:ext>
            </p:extLst>
          </p:nvPr>
        </p:nvGraphicFramePr>
        <p:xfrm>
          <a:off x="6534578" y="2055521"/>
          <a:ext cx="4043941" cy="1188720"/>
        </p:xfrm>
        <a:graphic>
          <a:graphicData uri="http://schemas.openxmlformats.org/drawingml/2006/table">
            <a:tbl>
              <a:tblPr firstRow="1" bandRow="1">
                <a:tableStyleId>{5C22544A-7EE6-4342-B048-85BDC9FD1C3A}</a:tableStyleId>
              </a:tblPr>
              <a:tblGrid>
                <a:gridCol w="1347981">
                  <a:extLst>
                    <a:ext uri="{9D8B030D-6E8A-4147-A177-3AD203B41FA5}">
                      <a16:colId xmlns:a16="http://schemas.microsoft.com/office/drawing/2014/main" val="1019090565"/>
                    </a:ext>
                  </a:extLst>
                </a:gridCol>
                <a:gridCol w="1448185">
                  <a:extLst>
                    <a:ext uri="{9D8B030D-6E8A-4147-A177-3AD203B41FA5}">
                      <a16:colId xmlns:a16="http://schemas.microsoft.com/office/drawing/2014/main" val="1390398316"/>
                    </a:ext>
                  </a:extLst>
                </a:gridCol>
                <a:gridCol w="1247775">
                  <a:extLst>
                    <a:ext uri="{9D8B030D-6E8A-4147-A177-3AD203B41FA5}">
                      <a16:colId xmlns:a16="http://schemas.microsoft.com/office/drawing/2014/main" val="3799370481"/>
                    </a:ext>
                  </a:extLst>
                </a:gridCol>
              </a:tblGrid>
              <a:tr h="562133">
                <a:tc>
                  <a:txBody>
                    <a:bodyPr/>
                    <a:lstStyle/>
                    <a:p>
                      <a:pPr algn="ctr"/>
                      <a:r>
                        <a:rPr lang="en-GB" sz="1200" dirty="0">
                          <a:latin typeface="Arial" panose="020B0604020202020204" pitchFamily="34" charset="0"/>
                          <a:cs typeface="Arial" panose="020B0604020202020204" pitchFamily="34" charset="0"/>
                        </a:rPr>
                        <a:t>Sample category</a:t>
                      </a:r>
                    </a:p>
                  </a:txBody>
                  <a:tcPr anchor="ctr"/>
                </a:tc>
                <a:tc>
                  <a:txBody>
                    <a:bodyPr/>
                    <a:lstStyle/>
                    <a:p>
                      <a:pPr algn="ctr"/>
                      <a:r>
                        <a:rPr lang="en-GB" sz="1200" dirty="0">
                          <a:latin typeface="Arial" panose="020B0604020202020204" pitchFamily="34" charset="0"/>
                          <a:cs typeface="Arial" panose="020B0604020202020204" pitchFamily="34" charset="0"/>
                        </a:rPr>
                        <a:t>Collection stop date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I-131 concentration [</a:t>
                      </a:r>
                      <a:r>
                        <a:rPr lang="en-US" altLang="ja-JP" sz="1200" dirty="0">
                          <a:latin typeface="Arial" panose="020B0604020202020204" pitchFamily="34" charset="0"/>
                          <a:cs typeface="Arial" panose="020B0604020202020204" pitchFamily="34" charset="0"/>
                        </a:rPr>
                        <a:t>μ</a:t>
                      </a:r>
                      <a:r>
                        <a:rPr lang="en-GB" sz="1200" dirty="0">
                          <a:latin typeface="Arial" panose="020B0604020202020204" pitchFamily="34" charset="0"/>
                          <a:cs typeface="Arial" panose="020B0604020202020204" pitchFamily="34" charset="0"/>
                        </a:rPr>
                        <a:t>Bq/m</a:t>
                      </a:r>
                      <a:r>
                        <a:rPr lang="en-GB" sz="1200" baseline="30000" dirty="0">
                          <a:latin typeface="Arial" panose="020B0604020202020204" pitchFamily="34" charset="0"/>
                          <a:cs typeface="Arial" panose="020B0604020202020204" pitchFamily="34" charset="0"/>
                        </a:rPr>
                        <a:t>3</a:t>
                      </a:r>
                      <a:r>
                        <a:rPr lang="en-GB" sz="12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129091548"/>
                  </a:ext>
                </a:extLst>
              </a:tr>
              <a:tr h="237345">
                <a:tc>
                  <a:txBody>
                    <a:bodyPr/>
                    <a:lstStyle/>
                    <a:p>
                      <a:pPr algn="ctr"/>
                      <a:r>
                        <a:rPr lang="en-GB" sz="1200" dirty="0">
                          <a:latin typeface="Arial" panose="020B0604020202020204" pitchFamily="34" charset="0"/>
                          <a:cs typeface="Arial" panose="020B0604020202020204" pitchFamily="34" charset="0"/>
                        </a:rPr>
                        <a:t>Level 5</a:t>
                      </a:r>
                    </a:p>
                  </a:txBody>
                  <a:tcPr anchor="ctr"/>
                </a:tc>
                <a:tc>
                  <a:txBody>
                    <a:bodyPr/>
                    <a:lstStyle/>
                    <a:p>
                      <a:pPr algn="ctr"/>
                      <a:r>
                        <a:rPr lang="en-GB" sz="1200" dirty="0">
                          <a:latin typeface="Arial" panose="020B0604020202020204" pitchFamily="34" charset="0"/>
                          <a:cs typeface="Arial" panose="020B0604020202020204" pitchFamily="34" charset="0"/>
                        </a:rPr>
                        <a:t>7 March 2013</a:t>
                      </a:r>
                    </a:p>
                  </a:txBody>
                  <a:tcPr anchor="ctr"/>
                </a:tc>
                <a:tc>
                  <a:txBody>
                    <a:bodyPr/>
                    <a:lstStyle/>
                    <a:p>
                      <a:pPr algn="ctr"/>
                      <a:r>
                        <a:rPr lang="en-GB" sz="1200" dirty="0">
                          <a:latin typeface="Arial" panose="020B0604020202020204" pitchFamily="34" charset="0"/>
                          <a:cs typeface="Arial" panose="020B0604020202020204" pitchFamily="34" charset="0"/>
                        </a:rPr>
                        <a:t>4.66</a:t>
                      </a:r>
                    </a:p>
                  </a:txBody>
                  <a:tcPr anchor="ctr"/>
                </a:tc>
                <a:extLst>
                  <a:ext uri="{0D108BD9-81ED-4DB2-BD59-A6C34878D82A}">
                    <a16:rowId xmlns:a16="http://schemas.microsoft.com/office/drawing/2014/main" val="3702678660"/>
                  </a:ext>
                </a:extLst>
              </a:tr>
              <a:tr h="237345">
                <a:tc>
                  <a:txBody>
                    <a:bodyPr/>
                    <a:lstStyle/>
                    <a:p>
                      <a:pPr algn="ctr"/>
                      <a:r>
                        <a:rPr lang="en-GB" sz="1200" dirty="0">
                          <a:latin typeface="Arial" panose="020B0604020202020204" pitchFamily="34" charset="0"/>
                          <a:cs typeface="Arial" panose="020B0604020202020204" pitchFamily="34" charset="0"/>
                        </a:rPr>
                        <a:t>Level 3</a:t>
                      </a:r>
                    </a:p>
                  </a:txBody>
                  <a:tcPr anchor="ctr"/>
                </a:tc>
                <a:tc>
                  <a:txBody>
                    <a:bodyPr/>
                    <a:lstStyle/>
                    <a:p>
                      <a:pPr algn="ctr"/>
                      <a:r>
                        <a:rPr lang="en-GB" sz="1200" dirty="0">
                          <a:latin typeface="Arial" panose="020B0604020202020204" pitchFamily="34" charset="0"/>
                          <a:cs typeface="Arial" panose="020B0604020202020204" pitchFamily="34" charset="0"/>
                        </a:rPr>
                        <a:t>15 March 2013</a:t>
                      </a:r>
                    </a:p>
                  </a:txBody>
                  <a:tcPr anchor="ctr"/>
                </a:tc>
                <a:tc>
                  <a:txBody>
                    <a:bodyPr/>
                    <a:lstStyle/>
                    <a:p>
                      <a:pPr algn="ctr"/>
                      <a:r>
                        <a:rPr lang="en-GB" sz="1200" dirty="0">
                          <a:latin typeface="Arial" panose="020B0604020202020204" pitchFamily="34" charset="0"/>
                          <a:cs typeface="Arial" panose="020B0604020202020204" pitchFamily="34" charset="0"/>
                        </a:rPr>
                        <a:t>1.48</a:t>
                      </a:r>
                    </a:p>
                  </a:txBody>
                  <a:tcPr anchor="ctr"/>
                </a:tc>
                <a:extLst>
                  <a:ext uri="{0D108BD9-81ED-4DB2-BD59-A6C34878D82A}">
                    <a16:rowId xmlns:a16="http://schemas.microsoft.com/office/drawing/2014/main" val="3834359028"/>
                  </a:ext>
                </a:extLst>
              </a:tr>
            </a:tbl>
          </a:graphicData>
        </a:graphic>
      </p:graphicFrame>
      <p:grpSp>
        <p:nvGrpSpPr>
          <p:cNvPr id="6" name="グループ化 5">
            <a:extLst>
              <a:ext uri="{FF2B5EF4-FFF2-40B4-BE49-F238E27FC236}">
                <a16:creationId xmlns:a16="http://schemas.microsoft.com/office/drawing/2014/main" id="{03626C2E-C9AA-59A3-B1D8-EDC80682E671}"/>
              </a:ext>
            </a:extLst>
          </p:cNvPr>
          <p:cNvGrpSpPr/>
          <p:nvPr/>
        </p:nvGrpSpPr>
        <p:grpSpPr>
          <a:xfrm>
            <a:off x="185725" y="3313568"/>
            <a:ext cx="5268877" cy="2377569"/>
            <a:chOff x="185725" y="3481348"/>
            <a:chExt cx="5268877" cy="2377569"/>
          </a:xfrm>
        </p:grpSpPr>
        <p:pic>
          <p:nvPicPr>
            <p:cNvPr id="7" name="図 6">
              <a:extLst>
                <a:ext uri="{FF2B5EF4-FFF2-40B4-BE49-F238E27FC236}">
                  <a16:creationId xmlns:a16="http://schemas.microsoft.com/office/drawing/2014/main" id="{A0F3B190-492F-61CB-42C6-D60997CCBC89}"/>
                </a:ext>
              </a:extLst>
            </p:cNvPr>
            <p:cNvPicPr>
              <a:picLocks noChangeAspect="1"/>
            </p:cNvPicPr>
            <p:nvPr/>
          </p:nvPicPr>
          <p:blipFill>
            <a:blip r:embed="rId2"/>
            <a:stretch>
              <a:fillRect/>
            </a:stretch>
          </p:blipFill>
          <p:spPr>
            <a:xfrm>
              <a:off x="185725" y="3954910"/>
              <a:ext cx="2654236" cy="1716060"/>
            </a:xfrm>
            <a:prstGeom prst="rect">
              <a:avLst/>
            </a:prstGeom>
          </p:spPr>
        </p:pic>
        <p:pic>
          <p:nvPicPr>
            <p:cNvPr id="9" name="図 8">
              <a:extLst>
                <a:ext uri="{FF2B5EF4-FFF2-40B4-BE49-F238E27FC236}">
                  <a16:creationId xmlns:a16="http://schemas.microsoft.com/office/drawing/2014/main" id="{EE1ACF40-E6DE-7E76-2AF7-710EE292C8F2}"/>
                </a:ext>
              </a:extLst>
            </p:cNvPr>
            <p:cNvPicPr>
              <a:picLocks noChangeAspect="1"/>
            </p:cNvPicPr>
            <p:nvPr/>
          </p:nvPicPr>
          <p:blipFill>
            <a:blip r:embed="rId3"/>
            <a:stretch>
              <a:fillRect/>
            </a:stretch>
          </p:blipFill>
          <p:spPr>
            <a:xfrm>
              <a:off x="2977298" y="4067958"/>
              <a:ext cx="1976723" cy="1790959"/>
            </a:xfrm>
            <a:prstGeom prst="rect">
              <a:avLst/>
            </a:prstGeom>
          </p:spPr>
        </p:pic>
        <p:grpSp>
          <p:nvGrpSpPr>
            <p:cNvPr id="10" name="グループ化 9">
              <a:extLst>
                <a:ext uri="{FF2B5EF4-FFF2-40B4-BE49-F238E27FC236}">
                  <a16:creationId xmlns:a16="http://schemas.microsoft.com/office/drawing/2014/main" id="{E889F93A-DCD5-81E2-716E-6295FECCE6CD}"/>
                </a:ext>
              </a:extLst>
            </p:cNvPr>
            <p:cNvGrpSpPr/>
            <p:nvPr/>
          </p:nvGrpSpPr>
          <p:grpSpPr>
            <a:xfrm>
              <a:off x="489293" y="3481348"/>
              <a:ext cx="4965309" cy="551636"/>
              <a:chOff x="431250" y="3527453"/>
              <a:chExt cx="4965309" cy="551636"/>
            </a:xfrm>
          </p:grpSpPr>
          <p:sp>
            <p:nvSpPr>
              <p:cNvPr id="11" name="テキスト ボックス 10">
                <a:extLst>
                  <a:ext uri="{FF2B5EF4-FFF2-40B4-BE49-F238E27FC236}">
                    <a16:creationId xmlns:a16="http://schemas.microsoft.com/office/drawing/2014/main" id="{79D14E96-2751-896A-2B08-74E0D9C6FA2D}"/>
                  </a:ext>
                </a:extLst>
              </p:cNvPr>
              <p:cNvSpPr txBox="1"/>
              <p:nvPr/>
            </p:nvSpPr>
            <p:spPr>
              <a:xfrm>
                <a:off x="431250" y="3527453"/>
                <a:ext cx="2273379" cy="523220"/>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Concentration PDF of </a:t>
                </a:r>
              </a:p>
              <a:p>
                <a:pPr algn="ctr"/>
                <a:r>
                  <a:rPr lang="en-GB" sz="1400" dirty="0">
                    <a:latin typeface="Arial" panose="020B0604020202020204" pitchFamily="34" charset="0"/>
                    <a:cs typeface="Arial" panose="020B0604020202020204" pitchFamily="34" charset="0"/>
                  </a:rPr>
                  <a:t>Level 5 in November 2016</a:t>
                </a:r>
              </a:p>
            </p:txBody>
          </p:sp>
          <p:sp>
            <p:nvSpPr>
              <p:cNvPr id="12" name="テキスト ボックス 11">
                <a:extLst>
                  <a:ext uri="{FF2B5EF4-FFF2-40B4-BE49-F238E27FC236}">
                    <a16:creationId xmlns:a16="http://schemas.microsoft.com/office/drawing/2014/main" id="{9099497E-8311-D644-3A22-35D7E053E8B0}"/>
                  </a:ext>
                </a:extLst>
              </p:cNvPr>
              <p:cNvSpPr txBox="1"/>
              <p:nvPr/>
            </p:nvSpPr>
            <p:spPr>
              <a:xfrm>
                <a:off x="2703600" y="3555869"/>
                <a:ext cx="2692959"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SRS (source receptor </a:t>
                </a:r>
              </a:p>
              <a:p>
                <a:pPr algn="ctr"/>
                <a:r>
                  <a:rPr lang="en-GB" sz="1400" dirty="0">
                    <a:latin typeface="Arial" panose="020B0604020202020204" pitchFamily="34" charset="0"/>
                    <a:cs typeface="Arial" panose="020B0604020202020204" pitchFamily="34" charset="0"/>
                  </a:rPr>
                  <a:t>sensitivity) PDF of Level 5</a:t>
                </a:r>
              </a:p>
            </p:txBody>
          </p:sp>
        </p:grpSp>
      </p:grpSp>
      <p:grpSp>
        <p:nvGrpSpPr>
          <p:cNvPr id="13" name="グループ化 12">
            <a:extLst>
              <a:ext uri="{FF2B5EF4-FFF2-40B4-BE49-F238E27FC236}">
                <a16:creationId xmlns:a16="http://schemas.microsoft.com/office/drawing/2014/main" id="{5D64463E-CE3E-9613-F4F7-E539C7CC7A6A}"/>
              </a:ext>
            </a:extLst>
          </p:cNvPr>
          <p:cNvGrpSpPr/>
          <p:nvPr/>
        </p:nvGrpSpPr>
        <p:grpSpPr>
          <a:xfrm>
            <a:off x="5666485" y="3366318"/>
            <a:ext cx="5199112" cy="2193503"/>
            <a:chOff x="175719" y="3638769"/>
            <a:chExt cx="5199112" cy="2193503"/>
          </a:xfrm>
        </p:grpSpPr>
        <p:pic>
          <p:nvPicPr>
            <p:cNvPr id="14" name="図 13">
              <a:extLst>
                <a:ext uri="{FF2B5EF4-FFF2-40B4-BE49-F238E27FC236}">
                  <a16:creationId xmlns:a16="http://schemas.microsoft.com/office/drawing/2014/main" id="{2F1D281E-9757-E1E5-D1DB-9FC3B1875C21}"/>
                </a:ext>
              </a:extLst>
            </p:cNvPr>
            <p:cNvPicPr>
              <a:picLocks noChangeAspect="1"/>
            </p:cNvPicPr>
            <p:nvPr/>
          </p:nvPicPr>
          <p:blipFill>
            <a:blip r:embed="rId4"/>
            <a:stretch>
              <a:fillRect/>
            </a:stretch>
          </p:blipFill>
          <p:spPr>
            <a:xfrm>
              <a:off x="175719" y="4184084"/>
              <a:ext cx="2692958" cy="1464219"/>
            </a:xfrm>
            <a:prstGeom prst="rect">
              <a:avLst/>
            </a:prstGeom>
          </p:spPr>
        </p:pic>
        <p:pic>
          <p:nvPicPr>
            <p:cNvPr id="15" name="図 14">
              <a:extLst>
                <a:ext uri="{FF2B5EF4-FFF2-40B4-BE49-F238E27FC236}">
                  <a16:creationId xmlns:a16="http://schemas.microsoft.com/office/drawing/2014/main" id="{066C1A9D-9531-8429-7CC4-563CD2A6E639}"/>
                </a:ext>
              </a:extLst>
            </p:cNvPr>
            <p:cNvPicPr>
              <a:picLocks noChangeAspect="1"/>
            </p:cNvPicPr>
            <p:nvPr/>
          </p:nvPicPr>
          <p:blipFill>
            <a:blip r:embed="rId5"/>
            <a:stretch>
              <a:fillRect/>
            </a:stretch>
          </p:blipFill>
          <p:spPr>
            <a:xfrm>
              <a:off x="3198184" y="4072925"/>
              <a:ext cx="1598985" cy="1759347"/>
            </a:xfrm>
            <a:prstGeom prst="rect">
              <a:avLst/>
            </a:prstGeom>
          </p:spPr>
        </p:pic>
        <p:sp>
          <p:nvSpPr>
            <p:cNvPr id="16" name="テキスト ボックス 15">
              <a:extLst>
                <a:ext uri="{FF2B5EF4-FFF2-40B4-BE49-F238E27FC236}">
                  <a16:creationId xmlns:a16="http://schemas.microsoft.com/office/drawing/2014/main" id="{5AA5A737-E572-34A9-58FD-875C6B45E913}"/>
                </a:ext>
              </a:extLst>
            </p:cNvPr>
            <p:cNvSpPr txBox="1"/>
            <p:nvPr/>
          </p:nvSpPr>
          <p:spPr>
            <a:xfrm>
              <a:off x="788730" y="3638769"/>
              <a:ext cx="1955985" cy="523220"/>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Concentration PDF of </a:t>
              </a:r>
            </a:p>
            <a:p>
              <a:pPr algn="ctr"/>
              <a:r>
                <a:rPr lang="en-GB" sz="1400" dirty="0">
                  <a:latin typeface="Arial" panose="020B0604020202020204" pitchFamily="34" charset="0"/>
                  <a:cs typeface="Arial" panose="020B0604020202020204" pitchFamily="34" charset="0"/>
                </a:rPr>
                <a:t>Level 5 in March 2013</a:t>
              </a:r>
            </a:p>
          </p:txBody>
        </p:sp>
        <p:sp>
          <p:nvSpPr>
            <p:cNvPr id="17" name="テキスト ボックス 16">
              <a:extLst>
                <a:ext uri="{FF2B5EF4-FFF2-40B4-BE49-F238E27FC236}">
                  <a16:creationId xmlns:a16="http://schemas.microsoft.com/office/drawing/2014/main" id="{7B27ECA5-0572-9B31-6685-29A9ACE54299}"/>
                </a:ext>
              </a:extLst>
            </p:cNvPr>
            <p:cNvSpPr txBox="1"/>
            <p:nvPr/>
          </p:nvSpPr>
          <p:spPr>
            <a:xfrm>
              <a:off x="3054366" y="3709421"/>
              <a:ext cx="2320465"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SRS PDF of Level 5</a:t>
              </a:r>
            </a:p>
          </p:txBody>
        </p:sp>
      </p:grpSp>
      <p:sp>
        <p:nvSpPr>
          <p:cNvPr id="18" name="テキスト ボックス 17">
            <a:extLst>
              <a:ext uri="{FF2B5EF4-FFF2-40B4-BE49-F238E27FC236}">
                <a16:creationId xmlns:a16="http://schemas.microsoft.com/office/drawing/2014/main" id="{6BB82DE7-7702-C67C-B7A4-E7D65EC3D9CB}"/>
              </a:ext>
            </a:extLst>
          </p:cNvPr>
          <p:cNvSpPr txBox="1"/>
          <p:nvPr/>
        </p:nvSpPr>
        <p:spPr>
          <a:xfrm>
            <a:off x="43545" y="5922595"/>
            <a:ext cx="10597896"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Concentration PDF (probability density function) at RUP61 and SRS PDF (where two SRS fields (for Level 5 and Level 3 samples) overlap in time) between RUP61 and known source (Karpov Institute) are combined to predict emission PDF at Karpov using Monte Carlo Method (MCM).</a:t>
            </a:r>
          </a:p>
        </p:txBody>
      </p:sp>
      <p:sp>
        <p:nvSpPr>
          <p:cNvPr id="19" name="テキスト ボックス 18">
            <a:extLst>
              <a:ext uri="{FF2B5EF4-FFF2-40B4-BE49-F238E27FC236}">
                <a16:creationId xmlns:a16="http://schemas.microsoft.com/office/drawing/2014/main" id="{02E48F70-05E7-6B69-083E-B01A86E03985}"/>
              </a:ext>
            </a:extLst>
          </p:cNvPr>
          <p:cNvSpPr txBox="1"/>
          <p:nvPr/>
        </p:nvSpPr>
        <p:spPr>
          <a:xfrm>
            <a:off x="198801" y="1692346"/>
            <a:ext cx="4100803" cy="307777"/>
          </a:xfrm>
          <a:prstGeom prst="rect">
            <a:avLst/>
          </a:prstGeom>
          <a:noFill/>
        </p:spPr>
        <p:txBody>
          <a:bodyPr wrap="none" rtlCol="0">
            <a:spAutoFit/>
          </a:bodyPr>
          <a:lstStyle/>
          <a:p>
            <a:pPr algn="ctr"/>
            <a:r>
              <a:rPr lang="en-GB" sz="1400" b="1" dirty="0">
                <a:solidFill>
                  <a:srgbClr val="002060"/>
                </a:solidFill>
                <a:latin typeface="Arial" panose="020B0604020202020204" pitchFamily="34" charset="0"/>
                <a:cs typeface="Arial" panose="020B0604020202020204" pitchFamily="34" charset="0"/>
              </a:rPr>
              <a:t>RUP61 (an IMS radionuclide station in Russia)</a:t>
            </a:r>
          </a:p>
        </p:txBody>
      </p:sp>
      <p:sp>
        <p:nvSpPr>
          <p:cNvPr id="20" name="テキスト ボックス 19">
            <a:extLst>
              <a:ext uri="{FF2B5EF4-FFF2-40B4-BE49-F238E27FC236}">
                <a16:creationId xmlns:a16="http://schemas.microsoft.com/office/drawing/2014/main" id="{C3E8D5AC-62FE-3ACA-008A-6BF5F3BE99BD}"/>
              </a:ext>
            </a:extLst>
          </p:cNvPr>
          <p:cNvSpPr txBox="1"/>
          <p:nvPr/>
        </p:nvSpPr>
        <p:spPr>
          <a:xfrm>
            <a:off x="7482143" y="1158336"/>
            <a:ext cx="1608133"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Case study 2</a:t>
            </a:r>
          </a:p>
        </p:txBody>
      </p:sp>
      <p:sp>
        <p:nvSpPr>
          <p:cNvPr id="21" name="テキスト ボックス 20">
            <a:extLst>
              <a:ext uri="{FF2B5EF4-FFF2-40B4-BE49-F238E27FC236}">
                <a16:creationId xmlns:a16="http://schemas.microsoft.com/office/drawing/2014/main" id="{8139493C-E523-71A9-0214-BC33069346B3}"/>
              </a:ext>
            </a:extLst>
          </p:cNvPr>
          <p:cNvSpPr txBox="1"/>
          <p:nvPr/>
        </p:nvSpPr>
        <p:spPr>
          <a:xfrm>
            <a:off x="8106394" y="1717887"/>
            <a:ext cx="763351" cy="307777"/>
          </a:xfrm>
          <a:prstGeom prst="rect">
            <a:avLst/>
          </a:prstGeom>
          <a:noFill/>
        </p:spPr>
        <p:txBody>
          <a:bodyPr wrap="none" rtlCol="0">
            <a:spAutoFit/>
          </a:bodyPr>
          <a:lstStyle/>
          <a:p>
            <a:pPr algn="ctr"/>
            <a:r>
              <a:rPr lang="en-GB" sz="1400" b="1" dirty="0">
                <a:solidFill>
                  <a:srgbClr val="002060"/>
                </a:solidFill>
                <a:latin typeface="Arial" panose="020B0604020202020204" pitchFamily="34" charset="0"/>
                <a:cs typeface="Arial" panose="020B0604020202020204" pitchFamily="34" charset="0"/>
              </a:rPr>
              <a:t>RUP61</a:t>
            </a:r>
          </a:p>
        </p:txBody>
      </p:sp>
      <p:sp>
        <p:nvSpPr>
          <p:cNvPr id="22" name="テキスト ボックス 21">
            <a:extLst>
              <a:ext uri="{FF2B5EF4-FFF2-40B4-BE49-F238E27FC236}">
                <a16:creationId xmlns:a16="http://schemas.microsoft.com/office/drawing/2014/main" id="{20D2BB24-3DE5-4E5C-BAC4-7B65A0F32A67}"/>
              </a:ext>
            </a:extLst>
          </p:cNvPr>
          <p:cNvSpPr txBox="1"/>
          <p:nvPr/>
        </p:nvSpPr>
        <p:spPr>
          <a:xfrm>
            <a:off x="1930413" y="1128331"/>
            <a:ext cx="1608133"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Case study 1</a:t>
            </a:r>
          </a:p>
        </p:txBody>
      </p:sp>
      <p:sp>
        <p:nvSpPr>
          <p:cNvPr id="29" name="正方形/長方形 28">
            <a:extLst>
              <a:ext uri="{FF2B5EF4-FFF2-40B4-BE49-F238E27FC236}">
                <a16:creationId xmlns:a16="http://schemas.microsoft.com/office/drawing/2014/main" id="{49A74FDD-6CB1-F95C-91FF-BE1BA85AB20B}"/>
              </a:ext>
            </a:extLst>
          </p:cNvPr>
          <p:cNvSpPr/>
          <p:nvPr/>
        </p:nvSpPr>
        <p:spPr>
          <a:xfrm>
            <a:off x="78105" y="1527048"/>
            <a:ext cx="5234559" cy="4315968"/>
          </a:xfrm>
          <a:prstGeom prst="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正方形/長方形 29">
            <a:extLst>
              <a:ext uri="{FF2B5EF4-FFF2-40B4-BE49-F238E27FC236}">
                <a16:creationId xmlns:a16="http://schemas.microsoft.com/office/drawing/2014/main" id="{FAA70725-D0A8-3381-EFAB-52A23F163812}"/>
              </a:ext>
            </a:extLst>
          </p:cNvPr>
          <p:cNvSpPr/>
          <p:nvPr/>
        </p:nvSpPr>
        <p:spPr>
          <a:xfrm>
            <a:off x="5516623" y="1540107"/>
            <a:ext cx="5234559" cy="4315968"/>
          </a:xfrm>
          <a:prstGeom prst="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グループ化 22">
            <a:extLst>
              <a:ext uri="{FF2B5EF4-FFF2-40B4-BE49-F238E27FC236}">
                <a16:creationId xmlns:a16="http://schemas.microsoft.com/office/drawing/2014/main" id="{02A1F6F4-7E8C-14CF-4AFF-A5C84D7905AA}"/>
              </a:ext>
            </a:extLst>
          </p:cNvPr>
          <p:cNvGrpSpPr/>
          <p:nvPr/>
        </p:nvGrpSpPr>
        <p:grpSpPr>
          <a:xfrm>
            <a:off x="4426828" y="1163314"/>
            <a:ext cx="1954100" cy="1415228"/>
            <a:chOff x="2761147" y="2388832"/>
            <a:chExt cx="3593997" cy="2602898"/>
          </a:xfrm>
        </p:grpSpPr>
        <p:pic>
          <p:nvPicPr>
            <p:cNvPr id="24" name="図 23" descr="マップ&#10;&#10;自動的に生成された説明">
              <a:extLst>
                <a:ext uri="{FF2B5EF4-FFF2-40B4-BE49-F238E27FC236}">
                  <a16:creationId xmlns:a16="http://schemas.microsoft.com/office/drawing/2014/main" id="{7C244ADA-2D77-B53A-3C32-296F6BFEB4CC}"/>
                </a:ext>
              </a:extLst>
            </p:cNvPr>
            <p:cNvPicPr>
              <a:picLocks noChangeAspect="1"/>
            </p:cNvPicPr>
            <p:nvPr/>
          </p:nvPicPr>
          <p:blipFill>
            <a:blip r:embed="rId6"/>
            <a:stretch>
              <a:fillRect/>
            </a:stretch>
          </p:blipFill>
          <p:spPr>
            <a:xfrm>
              <a:off x="2761147" y="2388832"/>
              <a:ext cx="3593997" cy="2561875"/>
            </a:xfrm>
            <a:prstGeom prst="rect">
              <a:avLst/>
            </a:prstGeom>
          </p:spPr>
        </p:pic>
        <p:sp>
          <p:nvSpPr>
            <p:cNvPr id="25" name="楕円 24">
              <a:extLst>
                <a:ext uri="{FF2B5EF4-FFF2-40B4-BE49-F238E27FC236}">
                  <a16:creationId xmlns:a16="http://schemas.microsoft.com/office/drawing/2014/main" id="{75C22B3D-F73D-DDBB-2726-DF81080678C5}"/>
                </a:ext>
              </a:extLst>
            </p:cNvPr>
            <p:cNvSpPr/>
            <p:nvPr/>
          </p:nvSpPr>
          <p:spPr>
            <a:xfrm>
              <a:off x="4599709" y="4170219"/>
              <a:ext cx="138546" cy="138545"/>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楕円 25">
              <a:extLst>
                <a:ext uri="{FF2B5EF4-FFF2-40B4-BE49-F238E27FC236}">
                  <a16:creationId xmlns:a16="http://schemas.microsoft.com/office/drawing/2014/main" id="{C6BD6C17-9705-F0D3-03DA-8A942445E200}"/>
                </a:ext>
              </a:extLst>
            </p:cNvPr>
            <p:cNvSpPr/>
            <p:nvPr/>
          </p:nvSpPr>
          <p:spPr>
            <a:xfrm>
              <a:off x="4523509" y="4391894"/>
              <a:ext cx="138546" cy="13854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テキスト ボックス 26">
              <a:extLst>
                <a:ext uri="{FF2B5EF4-FFF2-40B4-BE49-F238E27FC236}">
                  <a16:creationId xmlns:a16="http://schemas.microsoft.com/office/drawing/2014/main" id="{877C30EB-6925-0AE8-0C1D-13BF3BBD526E}"/>
                </a:ext>
              </a:extLst>
            </p:cNvPr>
            <p:cNvSpPr txBox="1"/>
            <p:nvPr/>
          </p:nvSpPr>
          <p:spPr>
            <a:xfrm>
              <a:off x="4083025" y="3705973"/>
              <a:ext cx="1253599" cy="566066"/>
            </a:xfrm>
            <a:prstGeom prst="rect">
              <a:avLst/>
            </a:prstGeom>
            <a:noFill/>
          </p:spPr>
          <p:txBody>
            <a:bodyPr wrap="none" rtlCol="0">
              <a:spAutoFit/>
            </a:bodyPr>
            <a:lstStyle/>
            <a:p>
              <a:r>
                <a:rPr lang="en-GB" sz="1400" b="1" dirty="0">
                  <a:solidFill>
                    <a:srgbClr val="FFC000"/>
                  </a:solidFill>
                </a:rPr>
                <a:t>RUP61</a:t>
              </a:r>
            </a:p>
          </p:txBody>
        </p:sp>
        <p:sp>
          <p:nvSpPr>
            <p:cNvPr id="28" name="テキスト ボックス 27">
              <a:extLst>
                <a:ext uri="{FF2B5EF4-FFF2-40B4-BE49-F238E27FC236}">
                  <a16:creationId xmlns:a16="http://schemas.microsoft.com/office/drawing/2014/main" id="{56539E25-E0A7-A608-3A1D-C83B486F0C03}"/>
                </a:ext>
              </a:extLst>
            </p:cNvPr>
            <p:cNvSpPr txBox="1"/>
            <p:nvPr/>
          </p:nvSpPr>
          <p:spPr>
            <a:xfrm>
              <a:off x="3330785" y="4425664"/>
              <a:ext cx="2537979" cy="566066"/>
            </a:xfrm>
            <a:prstGeom prst="rect">
              <a:avLst/>
            </a:prstGeom>
            <a:noFill/>
          </p:spPr>
          <p:txBody>
            <a:bodyPr wrap="none" rtlCol="0">
              <a:spAutoFit/>
            </a:bodyPr>
            <a:lstStyle/>
            <a:p>
              <a:r>
                <a:rPr lang="en-GB" sz="1400" b="1" dirty="0">
                  <a:solidFill>
                    <a:schemeClr val="bg1"/>
                  </a:solidFill>
                </a:rPr>
                <a:t>Karpov Institute</a:t>
              </a:r>
            </a:p>
          </p:txBody>
        </p:sp>
      </p:grpSp>
      <p:sp>
        <p:nvSpPr>
          <p:cNvPr id="31" name="テキスト ボックス 30">
            <a:extLst>
              <a:ext uri="{FF2B5EF4-FFF2-40B4-BE49-F238E27FC236}">
                <a16:creationId xmlns:a16="http://schemas.microsoft.com/office/drawing/2014/main" id="{B830F92D-A469-495E-7B3A-2A632FFE3F68}"/>
              </a:ext>
            </a:extLst>
          </p:cNvPr>
          <p:cNvSpPr txBox="1"/>
          <p:nvPr/>
        </p:nvSpPr>
        <p:spPr>
          <a:xfrm>
            <a:off x="2483140" y="5551453"/>
            <a:ext cx="3047471"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*Same for Level 3 sample</a:t>
            </a:r>
          </a:p>
        </p:txBody>
      </p:sp>
      <p:sp>
        <p:nvSpPr>
          <p:cNvPr id="32" name="テキスト ボックス 31">
            <a:extLst>
              <a:ext uri="{FF2B5EF4-FFF2-40B4-BE49-F238E27FC236}">
                <a16:creationId xmlns:a16="http://schemas.microsoft.com/office/drawing/2014/main" id="{6CD0A4A2-3314-73FB-D73F-BFC8BE6AF857}"/>
              </a:ext>
            </a:extLst>
          </p:cNvPr>
          <p:cNvSpPr txBox="1"/>
          <p:nvPr/>
        </p:nvSpPr>
        <p:spPr>
          <a:xfrm>
            <a:off x="8258775" y="5534932"/>
            <a:ext cx="2563677"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*Same for Level 3 sample</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P3.6-412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EC5A3AD4-7F07-DC89-4AD6-5A02B95D80E0}"/>
              </a:ext>
            </a:extLst>
          </p:cNvPr>
          <p:cNvPicPr>
            <a:picLocks noChangeAspect="1"/>
          </p:cNvPicPr>
          <p:nvPr/>
        </p:nvPicPr>
        <p:blipFill>
          <a:blip r:embed="rId2"/>
          <a:stretch>
            <a:fillRect/>
          </a:stretch>
        </p:blipFill>
        <p:spPr>
          <a:xfrm>
            <a:off x="6148527" y="2004629"/>
            <a:ext cx="3840098" cy="2349641"/>
          </a:xfrm>
          <a:prstGeom prst="rect">
            <a:avLst/>
          </a:prstGeom>
        </p:spPr>
      </p:pic>
      <p:pic>
        <p:nvPicPr>
          <p:cNvPr id="5" name="図 4">
            <a:extLst>
              <a:ext uri="{FF2B5EF4-FFF2-40B4-BE49-F238E27FC236}">
                <a16:creationId xmlns:a16="http://schemas.microsoft.com/office/drawing/2014/main" id="{4BD8E06F-6D0B-2589-1363-B63DBB1982AD}"/>
              </a:ext>
            </a:extLst>
          </p:cNvPr>
          <p:cNvPicPr>
            <a:picLocks noChangeAspect="1"/>
          </p:cNvPicPr>
          <p:nvPr/>
        </p:nvPicPr>
        <p:blipFill>
          <a:blip r:embed="rId3"/>
          <a:stretch>
            <a:fillRect/>
          </a:stretch>
        </p:blipFill>
        <p:spPr>
          <a:xfrm>
            <a:off x="514833" y="1945157"/>
            <a:ext cx="4033277" cy="2350779"/>
          </a:xfrm>
          <a:prstGeom prst="rect">
            <a:avLst/>
          </a:prstGeom>
        </p:spPr>
      </p:pic>
      <p:sp>
        <p:nvSpPr>
          <p:cNvPr id="7" name="正方形/長方形 6">
            <a:extLst>
              <a:ext uri="{FF2B5EF4-FFF2-40B4-BE49-F238E27FC236}">
                <a16:creationId xmlns:a16="http://schemas.microsoft.com/office/drawing/2014/main" id="{B68EA1C0-A5C2-BF4B-1852-DF0DDDF1036F}"/>
              </a:ext>
            </a:extLst>
          </p:cNvPr>
          <p:cNvSpPr/>
          <p:nvPr/>
        </p:nvSpPr>
        <p:spPr>
          <a:xfrm>
            <a:off x="78105" y="1527047"/>
            <a:ext cx="5234559" cy="5255415"/>
          </a:xfrm>
          <a:prstGeom prst="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正方形/長方形 7">
            <a:extLst>
              <a:ext uri="{FF2B5EF4-FFF2-40B4-BE49-F238E27FC236}">
                <a16:creationId xmlns:a16="http://schemas.microsoft.com/office/drawing/2014/main" id="{BCEA16FF-2951-F8E6-FEFD-BE46EC56EC41}"/>
              </a:ext>
            </a:extLst>
          </p:cNvPr>
          <p:cNvSpPr/>
          <p:nvPr/>
        </p:nvSpPr>
        <p:spPr>
          <a:xfrm>
            <a:off x="5516623" y="1540106"/>
            <a:ext cx="5234559" cy="5242355"/>
          </a:xfrm>
          <a:prstGeom prst="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テキスト ボックス 8">
            <a:extLst>
              <a:ext uri="{FF2B5EF4-FFF2-40B4-BE49-F238E27FC236}">
                <a16:creationId xmlns:a16="http://schemas.microsoft.com/office/drawing/2014/main" id="{814ECFAA-0D54-D368-0719-04CB10DCCC38}"/>
              </a:ext>
            </a:extLst>
          </p:cNvPr>
          <p:cNvSpPr txBox="1"/>
          <p:nvPr/>
        </p:nvSpPr>
        <p:spPr>
          <a:xfrm>
            <a:off x="1905246" y="1136720"/>
            <a:ext cx="1608133"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Case study 1</a:t>
            </a:r>
          </a:p>
        </p:txBody>
      </p:sp>
      <p:sp>
        <p:nvSpPr>
          <p:cNvPr id="10" name="テキスト ボックス 9">
            <a:extLst>
              <a:ext uri="{FF2B5EF4-FFF2-40B4-BE49-F238E27FC236}">
                <a16:creationId xmlns:a16="http://schemas.microsoft.com/office/drawing/2014/main" id="{84ADB0C0-577F-34A2-E9AF-8849BC159199}"/>
              </a:ext>
            </a:extLst>
          </p:cNvPr>
          <p:cNvSpPr txBox="1"/>
          <p:nvPr/>
        </p:nvSpPr>
        <p:spPr>
          <a:xfrm>
            <a:off x="7482143" y="1158336"/>
            <a:ext cx="1608133"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Case study 2</a:t>
            </a:r>
          </a:p>
        </p:txBody>
      </p:sp>
      <p:sp>
        <p:nvSpPr>
          <p:cNvPr id="11" name="テキスト ボックス 10">
            <a:extLst>
              <a:ext uri="{FF2B5EF4-FFF2-40B4-BE49-F238E27FC236}">
                <a16:creationId xmlns:a16="http://schemas.microsoft.com/office/drawing/2014/main" id="{EC9EEAFA-2DCD-1ED0-C385-18E81AC41909}"/>
              </a:ext>
            </a:extLst>
          </p:cNvPr>
          <p:cNvSpPr txBox="1"/>
          <p:nvPr/>
        </p:nvSpPr>
        <p:spPr>
          <a:xfrm>
            <a:off x="534529" y="1597182"/>
            <a:ext cx="4410182" cy="353943"/>
          </a:xfrm>
          <a:prstGeom prst="rect">
            <a:avLst/>
          </a:prstGeom>
          <a:noFill/>
        </p:spPr>
        <p:txBody>
          <a:bodyPr wrap="none" rtlCol="0">
            <a:spAutoFit/>
          </a:bodyPr>
          <a:lstStyle/>
          <a:p>
            <a:pPr algn="ctr"/>
            <a:r>
              <a:rPr lang="en-GB" sz="1700" dirty="0">
                <a:latin typeface="Arial" panose="020B0604020202020204" pitchFamily="34" charset="0"/>
                <a:cs typeface="Arial" panose="020B0604020202020204" pitchFamily="34" charset="0"/>
              </a:rPr>
              <a:t>Emission PDF at Karpov in November 2016</a:t>
            </a:r>
          </a:p>
        </p:txBody>
      </p:sp>
      <p:sp>
        <p:nvSpPr>
          <p:cNvPr id="12" name="テキスト ボックス 11">
            <a:extLst>
              <a:ext uri="{FF2B5EF4-FFF2-40B4-BE49-F238E27FC236}">
                <a16:creationId xmlns:a16="http://schemas.microsoft.com/office/drawing/2014/main" id="{0889E923-0F01-E1CD-F973-D78DE8E82DC7}"/>
              </a:ext>
            </a:extLst>
          </p:cNvPr>
          <p:cNvSpPr txBox="1"/>
          <p:nvPr/>
        </p:nvSpPr>
        <p:spPr>
          <a:xfrm>
            <a:off x="6205085" y="1609958"/>
            <a:ext cx="4009432" cy="353943"/>
          </a:xfrm>
          <a:prstGeom prst="rect">
            <a:avLst/>
          </a:prstGeom>
          <a:noFill/>
        </p:spPr>
        <p:txBody>
          <a:bodyPr wrap="none" rtlCol="0">
            <a:spAutoFit/>
          </a:bodyPr>
          <a:lstStyle/>
          <a:p>
            <a:pPr algn="ctr"/>
            <a:r>
              <a:rPr lang="en-GB" sz="1700" dirty="0">
                <a:latin typeface="Arial" panose="020B0604020202020204" pitchFamily="34" charset="0"/>
                <a:cs typeface="Arial" panose="020B0604020202020204" pitchFamily="34" charset="0"/>
              </a:rPr>
              <a:t>Emission PDF at Karpov in March 2013</a:t>
            </a:r>
          </a:p>
        </p:txBody>
      </p:sp>
      <p:sp>
        <p:nvSpPr>
          <p:cNvPr id="13" name="テキスト ボックス 12">
            <a:extLst>
              <a:ext uri="{FF2B5EF4-FFF2-40B4-BE49-F238E27FC236}">
                <a16:creationId xmlns:a16="http://schemas.microsoft.com/office/drawing/2014/main" id="{AB0A1572-25ED-2A5A-DAB8-CC2153EF5858}"/>
              </a:ext>
            </a:extLst>
          </p:cNvPr>
          <p:cNvSpPr txBox="1"/>
          <p:nvPr/>
        </p:nvSpPr>
        <p:spPr>
          <a:xfrm>
            <a:off x="216481" y="4379973"/>
            <a:ext cx="4985661" cy="615553"/>
          </a:xfrm>
          <a:prstGeom prst="rect">
            <a:avLst/>
          </a:prstGeom>
          <a:noFill/>
        </p:spPr>
        <p:txBody>
          <a:bodyPr wrap="square" rtlCol="0">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Expectation values of Level 5 sample and Level 3 sample are </a:t>
            </a:r>
            <a:r>
              <a:rPr lang="en-GB" sz="1700" dirty="0">
                <a:solidFill>
                  <a:srgbClr val="FF0000"/>
                </a:solidFill>
                <a:latin typeface="Arial" panose="020B0604020202020204" pitchFamily="34" charset="0"/>
                <a:cs typeface="Arial" panose="020B0604020202020204" pitchFamily="34" charset="0"/>
              </a:rPr>
              <a:t>3.3E12 Bq</a:t>
            </a:r>
            <a:r>
              <a:rPr lang="en-GB" sz="1700" dirty="0">
                <a:latin typeface="Arial" panose="020B0604020202020204" pitchFamily="34" charset="0"/>
                <a:cs typeface="Arial" panose="020B0604020202020204" pitchFamily="34" charset="0"/>
              </a:rPr>
              <a:t> and </a:t>
            </a:r>
            <a:r>
              <a:rPr lang="en-GB" sz="1700" dirty="0">
                <a:solidFill>
                  <a:srgbClr val="0070C0"/>
                </a:solidFill>
                <a:latin typeface="Arial" panose="020B0604020202020204" pitchFamily="34" charset="0"/>
                <a:cs typeface="Arial" panose="020B0604020202020204" pitchFamily="34" charset="0"/>
              </a:rPr>
              <a:t>1.6E12 Bq</a:t>
            </a:r>
            <a:r>
              <a:rPr lang="en-GB" sz="1700" dirty="0">
                <a:latin typeface="Arial" panose="020B0604020202020204" pitchFamily="34" charset="0"/>
                <a:cs typeface="Arial" panose="020B0604020202020204" pitchFamily="34" charset="0"/>
              </a:rPr>
              <a:t>. </a:t>
            </a:r>
          </a:p>
        </p:txBody>
      </p:sp>
      <p:sp>
        <p:nvSpPr>
          <p:cNvPr id="14" name="テキスト ボックス 13">
            <a:extLst>
              <a:ext uri="{FF2B5EF4-FFF2-40B4-BE49-F238E27FC236}">
                <a16:creationId xmlns:a16="http://schemas.microsoft.com/office/drawing/2014/main" id="{F56E0FCC-3339-39EE-43A8-D61EA4268EE7}"/>
              </a:ext>
            </a:extLst>
          </p:cNvPr>
          <p:cNvSpPr txBox="1"/>
          <p:nvPr/>
        </p:nvSpPr>
        <p:spPr>
          <a:xfrm>
            <a:off x="216481" y="5094661"/>
            <a:ext cx="4736766" cy="615553"/>
          </a:xfrm>
          <a:prstGeom prst="rect">
            <a:avLst/>
          </a:prstGeom>
          <a:noFill/>
        </p:spPr>
        <p:txBody>
          <a:bodyPr wrap="square" rtlCol="0">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There is </a:t>
            </a:r>
            <a:r>
              <a:rPr lang="en-GB" sz="1700" b="1" dirty="0">
                <a:solidFill>
                  <a:srgbClr val="FFC000"/>
                </a:solidFill>
                <a:latin typeface="Arial" panose="020B0604020202020204" pitchFamily="34" charset="0"/>
                <a:cs typeface="Arial" panose="020B0604020202020204" pitchFamily="34" charset="0"/>
              </a:rPr>
              <a:t>no</a:t>
            </a:r>
            <a:r>
              <a:rPr lang="en-GB" sz="1700" dirty="0">
                <a:latin typeface="Arial" panose="020B0604020202020204" pitchFamily="34" charset="0"/>
                <a:cs typeface="Arial" panose="020B0604020202020204" pitchFamily="34" charset="0"/>
              </a:rPr>
              <a:t> statistically significant difference between two emission distributions.</a:t>
            </a:r>
          </a:p>
        </p:txBody>
      </p:sp>
      <p:sp>
        <p:nvSpPr>
          <p:cNvPr id="15" name="テキスト ボックス 14">
            <a:extLst>
              <a:ext uri="{FF2B5EF4-FFF2-40B4-BE49-F238E27FC236}">
                <a16:creationId xmlns:a16="http://schemas.microsoft.com/office/drawing/2014/main" id="{869B62E6-1837-98A6-E940-5746018716EB}"/>
              </a:ext>
            </a:extLst>
          </p:cNvPr>
          <p:cNvSpPr txBox="1"/>
          <p:nvPr/>
        </p:nvSpPr>
        <p:spPr>
          <a:xfrm>
            <a:off x="216481" y="5809349"/>
            <a:ext cx="4736766" cy="877163"/>
          </a:xfrm>
          <a:prstGeom prst="rect">
            <a:avLst/>
          </a:prstGeom>
          <a:noFill/>
        </p:spPr>
        <p:txBody>
          <a:bodyPr wrap="square" rtlCol="0">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It might be possible that two (Level 5 and Level 3) samples are associated, that is, originated </a:t>
            </a:r>
            <a:r>
              <a:rPr lang="en-GB" sz="1700">
                <a:latin typeface="Arial" panose="020B0604020202020204" pitchFamily="34" charset="0"/>
                <a:cs typeface="Arial" panose="020B0604020202020204" pitchFamily="34" charset="0"/>
              </a:rPr>
              <a:t>from a </a:t>
            </a:r>
            <a:r>
              <a:rPr lang="en-GB" sz="1700" dirty="0">
                <a:latin typeface="Arial" panose="020B0604020202020204" pitchFamily="34" charset="0"/>
                <a:cs typeface="Arial" panose="020B0604020202020204" pitchFamily="34" charset="0"/>
              </a:rPr>
              <a:t>same release. </a:t>
            </a:r>
          </a:p>
        </p:txBody>
      </p:sp>
      <p:sp>
        <p:nvSpPr>
          <p:cNvPr id="16" name="テキスト ボックス 15">
            <a:extLst>
              <a:ext uri="{FF2B5EF4-FFF2-40B4-BE49-F238E27FC236}">
                <a16:creationId xmlns:a16="http://schemas.microsoft.com/office/drawing/2014/main" id="{7E0BE803-A564-863A-8607-AFB7628F2D02}"/>
              </a:ext>
            </a:extLst>
          </p:cNvPr>
          <p:cNvSpPr txBox="1"/>
          <p:nvPr/>
        </p:nvSpPr>
        <p:spPr>
          <a:xfrm>
            <a:off x="5698870" y="4402503"/>
            <a:ext cx="4940725" cy="615553"/>
          </a:xfrm>
          <a:prstGeom prst="rect">
            <a:avLst/>
          </a:prstGeom>
          <a:noFill/>
        </p:spPr>
        <p:txBody>
          <a:bodyPr wrap="square" rtlCol="0">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Expectation values of Level 5 sample and Level 3 sample are </a:t>
            </a:r>
            <a:r>
              <a:rPr lang="en-GB" sz="1700" dirty="0">
                <a:solidFill>
                  <a:srgbClr val="FF0000"/>
                </a:solidFill>
                <a:latin typeface="Arial" panose="020B0604020202020204" pitchFamily="34" charset="0"/>
                <a:cs typeface="Arial" panose="020B0604020202020204" pitchFamily="34" charset="0"/>
              </a:rPr>
              <a:t>3.1E12 Bq</a:t>
            </a:r>
            <a:r>
              <a:rPr lang="en-GB" sz="1700" dirty="0">
                <a:latin typeface="Arial" panose="020B0604020202020204" pitchFamily="34" charset="0"/>
                <a:cs typeface="Arial" panose="020B0604020202020204" pitchFamily="34" charset="0"/>
              </a:rPr>
              <a:t> and </a:t>
            </a:r>
            <a:r>
              <a:rPr lang="en-GB" sz="1700" dirty="0">
                <a:solidFill>
                  <a:srgbClr val="0070C0"/>
                </a:solidFill>
                <a:latin typeface="Arial" panose="020B0604020202020204" pitchFamily="34" charset="0"/>
                <a:cs typeface="Arial" panose="020B0604020202020204" pitchFamily="34" charset="0"/>
              </a:rPr>
              <a:t>1.9E13 Bq</a:t>
            </a:r>
            <a:r>
              <a:rPr lang="en-GB" sz="1700" dirty="0">
                <a:latin typeface="Arial" panose="020B0604020202020204" pitchFamily="34" charset="0"/>
                <a:cs typeface="Arial" panose="020B0604020202020204" pitchFamily="34" charset="0"/>
              </a:rPr>
              <a:t>. </a:t>
            </a:r>
          </a:p>
        </p:txBody>
      </p:sp>
      <p:sp>
        <p:nvSpPr>
          <p:cNvPr id="17" name="テキスト ボックス 16">
            <a:extLst>
              <a:ext uri="{FF2B5EF4-FFF2-40B4-BE49-F238E27FC236}">
                <a16:creationId xmlns:a16="http://schemas.microsoft.com/office/drawing/2014/main" id="{B6BA2783-57CD-9614-CD97-35A3A79FE760}"/>
              </a:ext>
            </a:extLst>
          </p:cNvPr>
          <p:cNvSpPr txBox="1"/>
          <p:nvPr/>
        </p:nvSpPr>
        <p:spPr>
          <a:xfrm>
            <a:off x="5700548" y="5096932"/>
            <a:ext cx="4736766" cy="615553"/>
          </a:xfrm>
          <a:prstGeom prst="rect">
            <a:avLst/>
          </a:prstGeom>
          <a:noFill/>
        </p:spPr>
        <p:txBody>
          <a:bodyPr wrap="square" rtlCol="0">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There is </a:t>
            </a:r>
            <a:r>
              <a:rPr lang="en-GB" sz="1700" b="1" dirty="0">
                <a:solidFill>
                  <a:srgbClr val="FFC000"/>
                </a:solidFill>
                <a:latin typeface="Arial" panose="020B0604020202020204" pitchFamily="34" charset="0"/>
                <a:cs typeface="Arial" panose="020B0604020202020204" pitchFamily="34" charset="0"/>
              </a:rPr>
              <a:t>a</a:t>
            </a:r>
            <a:r>
              <a:rPr lang="en-GB" sz="1700" dirty="0">
                <a:latin typeface="Arial" panose="020B0604020202020204" pitchFamily="34" charset="0"/>
                <a:cs typeface="Arial" panose="020B0604020202020204" pitchFamily="34" charset="0"/>
              </a:rPr>
              <a:t> statistically significant difference between two emission distributions.</a:t>
            </a:r>
          </a:p>
        </p:txBody>
      </p:sp>
      <p:sp>
        <p:nvSpPr>
          <p:cNvPr id="18" name="テキスト ボックス 17">
            <a:extLst>
              <a:ext uri="{FF2B5EF4-FFF2-40B4-BE49-F238E27FC236}">
                <a16:creationId xmlns:a16="http://schemas.microsoft.com/office/drawing/2014/main" id="{0506EE81-00AD-6DA1-6C36-5363D9A7CB55}"/>
              </a:ext>
            </a:extLst>
          </p:cNvPr>
          <p:cNvSpPr txBox="1"/>
          <p:nvPr/>
        </p:nvSpPr>
        <p:spPr>
          <a:xfrm>
            <a:off x="5686998" y="5797594"/>
            <a:ext cx="4875755" cy="877163"/>
          </a:xfrm>
          <a:prstGeom prst="rect">
            <a:avLst/>
          </a:prstGeom>
          <a:noFill/>
        </p:spPr>
        <p:txBody>
          <a:bodyPr wrap="square" rtlCol="0">
            <a:spAutoFit/>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It might be possible that two samples are </a:t>
            </a:r>
            <a:r>
              <a:rPr lang="en-GB" sz="1700" b="1" dirty="0">
                <a:solidFill>
                  <a:srgbClr val="FFC000"/>
                </a:solidFill>
                <a:latin typeface="Arial" panose="020B0604020202020204" pitchFamily="34" charset="0"/>
                <a:cs typeface="Arial" panose="020B0604020202020204" pitchFamily="34" charset="0"/>
              </a:rPr>
              <a:t>not</a:t>
            </a:r>
            <a:r>
              <a:rPr lang="en-GB" sz="1700" dirty="0">
                <a:latin typeface="Arial" panose="020B0604020202020204" pitchFamily="34" charset="0"/>
                <a:cs typeface="Arial" panose="020B0604020202020204" pitchFamily="34" charset="0"/>
              </a:rPr>
              <a:t> associated and that there were two distinct releases at Karpov Institute.</a:t>
            </a:r>
          </a:p>
        </p:txBody>
      </p:sp>
      <p:sp>
        <p:nvSpPr>
          <p:cNvPr id="19" name="テキスト ボックス 18">
            <a:extLst>
              <a:ext uri="{FF2B5EF4-FFF2-40B4-BE49-F238E27FC236}">
                <a16:creationId xmlns:a16="http://schemas.microsoft.com/office/drawing/2014/main" id="{C48B1CB2-ECB7-C444-6166-8807F653ABFC}"/>
              </a:ext>
            </a:extLst>
          </p:cNvPr>
          <p:cNvSpPr txBox="1"/>
          <p:nvPr/>
        </p:nvSpPr>
        <p:spPr>
          <a:xfrm>
            <a:off x="4291910" y="3487490"/>
            <a:ext cx="542136"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(log)</a:t>
            </a:r>
          </a:p>
        </p:txBody>
      </p:sp>
      <p:sp>
        <p:nvSpPr>
          <p:cNvPr id="20" name="テキスト ボックス 19">
            <a:extLst>
              <a:ext uri="{FF2B5EF4-FFF2-40B4-BE49-F238E27FC236}">
                <a16:creationId xmlns:a16="http://schemas.microsoft.com/office/drawing/2014/main" id="{296CBA80-1F28-499B-712B-BC7681214E8C}"/>
              </a:ext>
            </a:extLst>
          </p:cNvPr>
          <p:cNvSpPr txBox="1"/>
          <p:nvPr/>
        </p:nvSpPr>
        <p:spPr>
          <a:xfrm>
            <a:off x="9724991" y="3526519"/>
            <a:ext cx="542136" cy="307777"/>
          </a:xfrm>
          <a:prstGeom prst="rect">
            <a:avLst/>
          </a:prstGeom>
          <a:noFill/>
        </p:spPr>
        <p:txBody>
          <a:bodyPr wrap="none" rtlCol="0">
            <a:spAutoFit/>
          </a:bodyPr>
          <a:lstStyle/>
          <a:p>
            <a:pPr algn="ctr"/>
            <a:r>
              <a:rPr lang="en-GB" sz="1400" dirty="0">
                <a:latin typeface="Arial" panose="020B0604020202020204" pitchFamily="34" charset="0"/>
                <a:cs typeface="Arial" panose="020B0604020202020204" pitchFamily="34" charset="0"/>
              </a:rPr>
              <a:t>(log)</a:t>
            </a:r>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P3.6-412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7AF94DD8-39B0-0B52-8758-B771D657F332}"/>
              </a:ext>
            </a:extLst>
          </p:cNvPr>
          <p:cNvSpPr txBox="1"/>
          <p:nvPr/>
        </p:nvSpPr>
        <p:spPr>
          <a:xfrm>
            <a:off x="219609" y="1452066"/>
            <a:ext cx="10436062" cy="707886"/>
          </a:xfrm>
          <a:prstGeom prst="rect">
            <a:avLst/>
          </a:prstGeom>
          <a:noFill/>
        </p:spPr>
        <p:txBody>
          <a:bodyPr wrap="non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   This method could be one of several prospective approaches to associate the Level 5 </a:t>
            </a:r>
          </a:p>
          <a:p>
            <a:r>
              <a:rPr lang="en-GB" sz="2000" dirty="0">
                <a:latin typeface="Arial" panose="020B0604020202020204" pitchFamily="34" charset="0"/>
                <a:cs typeface="Arial" panose="020B0604020202020204" pitchFamily="34" charset="0"/>
              </a:rPr>
              <a:t>     samples at an IMS station with the other samples using the SRS fields by ATM.</a:t>
            </a:r>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4D0D53-ECAF-4E78-A68F-D56BA155A077}"/>
</file>

<file path=customXml/itemProps2.xml><?xml version="1.0" encoding="utf-8"?>
<ds:datastoreItem xmlns:ds="http://schemas.openxmlformats.org/officeDocument/2006/customXml" ds:itemID="{F0869022-4322-4D32-82F1-3138FF9D6B4C}"/>
</file>

<file path=customXml/itemProps3.xml><?xml version="1.0" encoding="utf-8"?>
<ds:datastoreItem xmlns:ds="http://schemas.openxmlformats.org/officeDocument/2006/customXml" ds:itemID="{4DB948DA-0A3F-4FE8-9EFA-63851ABDA08E}"/>
</file>

<file path=docProps/app.xml><?xml version="1.0" encoding="utf-8"?>
<Properties xmlns="http://schemas.openxmlformats.org/officeDocument/2006/extended-properties" xmlns:vt="http://schemas.openxmlformats.org/officeDocument/2006/docPropsVTypes">
  <TotalTime>2832</TotalTime>
  <Words>888</Words>
  <Application>Microsoft Office PowerPoint</Application>
  <PresentationFormat>ワイド画面</PresentationFormat>
  <Paragraphs>90</Paragraphs>
  <Slides>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6</vt:i4>
      </vt:variant>
    </vt:vector>
  </HeadingPairs>
  <TitlesOfParts>
    <vt:vector size="11" baseType="lpstr">
      <vt:lpstr>Arial</vt:lpstr>
      <vt:lpstr>Calibri</vt:lpstr>
      <vt:lpstr>Calibri Light</vt:lpstr>
      <vt:lpstr>Custom Design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KIJIMA Yuichi</cp:lastModifiedBy>
  <cp:revision>54</cp:revision>
  <dcterms:created xsi:type="dcterms:W3CDTF">2023-04-18T13:25:54Z</dcterms:created>
  <dcterms:modified xsi:type="dcterms:W3CDTF">2023-06-06T11:57:37Z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ies>
</file>