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BC0B5-C01F-4280-A0FF-D275D033CEDB}" v="13" dt="2023-05-23T16:54:53.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2" d="100"/>
          <a:sy n="122"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77E1-165E-4491-85F1-FEF5F4B24A8B}"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CB1DE-96D0-4278-B2CF-384D26CFC5EF}" type="slidenum">
              <a:rPr lang="en-US" smtClean="0"/>
              <a:t>‹#›</a:t>
            </a:fld>
            <a:endParaRPr lang="en-US"/>
          </a:p>
        </p:txBody>
      </p:sp>
    </p:spTree>
    <p:extLst>
      <p:ext uri="{BB962C8B-B14F-4D97-AF65-F5344CB8AC3E}">
        <p14:creationId xmlns:p14="http://schemas.microsoft.com/office/powerpoint/2010/main" val="16742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CB1DE-96D0-4278-B2CF-384D26CFC5EF}" type="slidenum">
              <a:rPr lang="en-US" smtClean="0"/>
              <a:t>4</a:t>
            </a:fld>
            <a:endParaRPr lang="en-US"/>
          </a:p>
        </p:txBody>
      </p:sp>
    </p:spTree>
    <p:extLst>
      <p:ext uri="{BB962C8B-B14F-4D97-AF65-F5344CB8AC3E}">
        <p14:creationId xmlns:p14="http://schemas.microsoft.com/office/powerpoint/2010/main" val="294736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doi.org/10.1016/j.jenvrad.2022.106963" TargetMode="External"/><Relationship Id="rId3" Type="http://schemas.openxmlformats.org/officeDocument/2006/relationships/hyperlink" Target="https://doi.org/10.1016/j.jenvrad.2021.106777" TargetMode="External"/><Relationship Id="rId7" Type="http://schemas.openxmlformats.org/officeDocument/2006/relationships/hyperlink" Target="https://doi.org/10.1016/j.jenvrad.2022.107088" TargetMode="External"/><Relationship Id="rId12" Type="http://schemas.openxmlformats.org/officeDocument/2006/relationships/hyperlink" Target="https://doi.org/10.1016/j.jenvrad.2019.04.004"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doi.org/10.2172/1843271" TargetMode="External"/><Relationship Id="rId11" Type="http://schemas.openxmlformats.org/officeDocument/2006/relationships/hyperlink" Target="https://doi.org/10.1016/j.jenvrad.2019.03.022" TargetMode="External"/><Relationship Id="rId5" Type="http://schemas.openxmlformats.org/officeDocument/2006/relationships/hyperlink" Target="https://doi.org/10.1016/j.jenvrad.2022.106849" TargetMode="External"/><Relationship Id="rId10" Type="http://schemas.openxmlformats.org/officeDocument/2006/relationships/hyperlink" Target="https://doi.org/10.1016/j.jenvrad.2022.106916" TargetMode="External"/><Relationship Id="rId4" Type="http://schemas.openxmlformats.org/officeDocument/2006/relationships/hyperlink" Target="https://doi.org/10.1016/j.jenvrad.2022.107081" TargetMode="External"/><Relationship Id="rId9" Type="http://schemas.openxmlformats.org/officeDocument/2006/relationships/hyperlink" Target="https://doi.org/10.1016/j.jenvrad.2022.1070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Developments toward a Radionuclide Event Computational Pipeline</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Brian Schrom, Paul Eslinger, Harry Miley, Ramesh Sarathi</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Pacific Northwest National Laboratory, USA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goal for radionuclide monitoring is to automatically create a radionuclide event bulletin from multiple sample measurements across the network, inspired by what is done with waveform processing.</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P3.6-481</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Many radionuclide samples in the IMS contain isotopes released by industrial nuclear facilities. A RN pipeline provides automated information to analysts to help them determine if the nuclides were released by activities not relevant to the Treaty. </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New automated sample association rules feed source-location algorithms that incorporate multiple isotopes and background information. Seismic or other information can be included when developing the source-location attribution.</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Many of the algorithms and computational tools needed to implement a radionuclide analysis pipeline have been developed. The next step is to combine them in a prototype automated pipeline.</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descr="Logo, company name&#10;&#10;Description automatically generated">
            <a:extLst>
              <a:ext uri="{FF2B5EF4-FFF2-40B4-BE49-F238E27FC236}">
                <a16:creationId xmlns:a16="http://schemas.microsoft.com/office/drawing/2014/main" id="{2BEE75D8-3C12-BD4E-57CA-70A24209D282}"/>
              </a:ext>
            </a:extLst>
          </p:cNvPr>
          <p:cNvPicPr>
            <a:picLocks noChangeAspect="1"/>
          </p:cNvPicPr>
          <p:nvPr/>
        </p:nvPicPr>
        <p:blipFill>
          <a:blip r:embed="rId2"/>
          <a:stretch>
            <a:fillRect/>
          </a:stretch>
        </p:blipFill>
        <p:spPr>
          <a:xfrm>
            <a:off x="10080701" y="474200"/>
            <a:ext cx="1834319" cy="869773"/>
          </a:xfrm>
          <a:prstGeom prst="rect">
            <a:avLst/>
          </a:prstGeom>
        </p:spPr>
      </p:pic>
      <p:sp>
        <p:nvSpPr>
          <p:cNvPr id="8" name="TextBox 7">
            <a:extLst>
              <a:ext uri="{FF2B5EF4-FFF2-40B4-BE49-F238E27FC236}">
                <a16:creationId xmlns:a16="http://schemas.microsoft.com/office/drawing/2014/main" id="{BF6BABAB-8676-3F00-66F0-C87E7566BE41}"/>
              </a:ext>
            </a:extLst>
          </p:cNvPr>
          <p:cNvSpPr txBox="1"/>
          <p:nvPr/>
        </p:nvSpPr>
        <p:spPr>
          <a:xfrm>
            <a:off x="9206523" y="5814646"/>
            <a:ext cx="1398954" cy="261610"/>
          </a:xfrm>
          <a:prstGeom prst="rect">
            <a:avLst/>
          </a:prstGeom>
          <a:noFill/>
        </p:spPr>
        <p:txBody>
          <a:bodyPr wrap="square" rtlCol="0">
            <a:spAutoFit/>
          </a:bodyPr>
          <a:lstStyle/>
          <a:p>
            <a:r>
              <a:rPr lang="en-US" sz="1100" dirty="0">
                <a:solidFill>
                  <a:schemeClr val="bg1"/>
                </a:solidFill>
              </a:rPr>
              <a:t>PNNL-SA-186200</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Goal: Implement a Radionuclide Data Pipeline that Focuses on Release Events rather than Samples using Data Fusion</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P3.6-481</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CC49E53C-E521-78B0-AAA1-2025549ABDCF}"/>
              </a:ext>
            </a:extLst>
          </p:cNvPr>
          <p:cNvPicPr>
            <a:picLocks noChangeAspect="1"/>
          </p:cNvPicPr>
          <p:nvPr/>
        </p:nvPicPr>
        <p:blipFill>
          <a:blip r:embed="rId2"/>
          <a:stretch>
            <a:fillRect/>
          </a:stretch>
        </p:blipFill>
        <p:spPr>
          <a:xfrm>
            <a:off x="10208354" y="111089"/>
            <a:ext cx="1834319" cy="869773"/>
          </a:xfrm>
          <a:prstGeom prst="rect">
            <a:avLst/>
          </a:prstGeom>
        </p:spPr>
      </p:pic>
      <p:sp>
        <p:nvSpPr>
          <p:cNvPr id="6" name="Rectangle 5">
            <a:extLst>
              <a:ext uri="{FF2B5EF4-FFF2-40B4-BE49-F238E27FC236}">
                <a16:creationId xmlns:a16="http://schemas.microsoft.com/office/drawing/2014/main" id="{6AA36EA1-EB79-F59A-E52C-099DA8129D4A}"/>
              </a:ext>
            </a:extLst>
          </p:cNvPr>
          <p:cNvSpPr/>
          <p:nvPr/>
        </p:nvSpPr>
        <p:spPr>
          <a:xfrm>
            <a:off x="417634" y="1382461"/>
            <a:ext cx="1134671" cy="81035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IMS System</a:t>
            </a:r>
          </a:p>
        </p:txBody>
      </p:sp>
      <p:sp>
        <p:nvSpPr>
          <p:cNvPr id="8" name="Rectangle 7">
            <a:extLst>
              <a:ext uri="{FF2B5EF4-FFF2-40B4-BE49-F238E27FC236}">
                <a16:creationId xmlns:a16="http://schemas.microsoft.com/office/drawing/2014/main" id="{ECC9DE78-656D-99E2-85CF-C8FCC2B0C6B2}"/>
              </a:ext>
            </a:extLst>
          </p:cNvPr>
          <p:cNvSpPr/>
          <p:nvPr/>
        </p:nvSpPr>
        <p:spPr>
          <a:xfrm>
            <a:off x="1954361" y="1382461"/>
            <a:ext cx="1134671" cy="81035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Spectrum and Analysis</a:t>
            </a:r>
          </a:p>
        </p:txBody>
      </p:sp>
      <p:sp>
        <p:nvSpPr>
          <p:cNvPr id="9" name="Rectangle 8">
            <a:extLst>
              <a:ext uri="{FF2B5EF4-FFF2-40B4-BE49-F238E27FC236}">
                <a16:creationId xmlns:a16="http://schemas.microsoft.com/office/drawing/2014/main" id="{E1695BCA-8AD2-7D50-C7AD-9355A2B1F1A5}"/>
              </a:ext>
            </a:extLst>
          </p:cNvPr>
          <p:cNvSpPr/>
          <p:nvPr/>
        </p:nvSpPr>
        <p:spPr>
          <a:xfrm>
            <a:off x="3491088" y="1382460"/>
            <a:ext cx="1134671" cy="81035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Sample Flagged as L5/LC</a:t>
            </a:r>
          </a:p>
        </p:txBody>
      </p:sp>
      <p:sp>
        <p:nvSpPr>
          <p:cNvPr id="10" name="Rectangle 9">
            <a:extLst>
              <a:ext uri="{FF2B5EF4-FFF2-40B4-BE49-F238E27FC236}">
                <a16:creationId xmlns:a16="http://schemas.microsoft.com/office/drawing/2014/main" id="{0873D86B-DC08-7CCD-29C6-BA6600E9A8A7}"/>
              </a:ext>
            </a:extLst>
          </p:cNvPr>
          <p:cNvSpPr/>
          <p:nvPr/>
        </p:nvSpPr>
        <p:spPr>
          <a:xfrm>
            <a:off x="3509093" y="2245058"/>
            <a:ext cx="1134671" cy="810358"/>
          </a:xfrm>
          <a:prstGeom prst="rect">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IDC Algorithm and Lists</a:t>
            </a:r>
          </a:p>
        </p:txBody>
      </p:sp>
      <p:sp>
        <p:nvSpPr>
          <p:cNvPr id="11" name="Rectangle 10">
            <a:extLst>
              <a:ext uri="{FF2B5EF4-FFF2-40B4-BE49-F238E27FC236}">
                <a16:creationId xmlns:a16="http://schemas.microsoft.com/office/drawing/2014/main" id="{6351BB48-CCC1-E95F-DB9F-D687D0498B4C}"/>
              </a:ext>
            </a:extLst>
          </p:cNvPr>
          <p:cNvSpPr/>
          <p:nvPr/>
        </p:nvSpPr>
        <p:spPr>
          <a:xfrm>
            <a:off x="420008" y="2245058"/>
            <a:ext cx="1134671" cy="810358"/>
          </a:xfrm>
          <a:prstGeom prst="rect">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Sensitivity &amp; Selectivity</a:t>
            </a:r>
          </a:p>
        </p:txBody>
      </p:sp>
      <p:sp>
        <p:nvSpPr>
          <p:cNvPr id="12" name="Arrow: Right 11">
            <a:extLst>
              <a:ext uri="{FF2B5EF4-FFF2-40B4-BE49-F238E27FC236}">
                <a16:creationId xmlns:a16="http://schemas.microsoft.com/office/drawing/2014/main" id="{9AAC4E2A-199A-436A-FE1A-40697060DBEC}"/>
              </a:ext>
            </a:extLst>
          </p:cNvPr>
          <p:cNvSpPr/>
          <p:nvPr/>
        </p:nvSpPr>
        <p:spPr>
          <a:xfrm>
            <a:off x="1568358" y="1688066"/>
            <a:ext cx="386003" cy="233050"/>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5226451-A5F0-24C2-3B37-77A49C929AF7}"/>
              </a:ext>
            </a:extLst>
          </p:cNvPr>
          <p:cNvSpPr/>
          <p:nvPr/>
        </p:nvSpPr>
        <p:spPr>
          <a:xfrm>
            <a:off x="3105085" y="1671114"/>
            <a:ext cx="386003" cy="233050"/>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a:extLst>
              <a:ext uri="{FF2B5EF4-FFF2-40B4-BE49-F238E27FC236}">
                <a16:creationId xmlns:a16="http://schemas.microsoft.com/office/drawing/2014/main" id="{4DEC33BE-83CC-F249-1897-BE41062ECF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3" b="9764"/>
          <a:stretch/>
        </p:blipFill>
        <p:spPr bwMode="auto">
          <a:xfrm>
            <a:off x="1924533" y="2226721"/>
            <a:ext cx="1222710" cy="914840"/>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B25DB40E-49E3-8A0D-BBCF-E219864D1867}"/>
              </a:ext>
            </a:extLst>
          </p:cNvPr>
          <p:cNvSpPr/>
          <p:nvPr/>
        </p:nvSpPr>
        <p:spPr>
          <a:xfrm>
            <a:off x="4641812" y="1507307"/>
            <a:ext cx="1800570" cy="248366"/>
          </a:xfrm>
          <a:prstGeom prst="rightArrow">
            <a:avLst/>
          </a:prstGeom>
          <a:solidFill>
            <a:schemeClr val="bg1">
              <a:lumMod val="9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bg1">
                  <a:lumMod val="75000"/>
                </a:scheme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13BDAC0-DEDC-5D8F-3048-F5F89CDDF6D3}"/>
              </a:ext>
            </a:extLst>
          </p:cNvPr>
          <p:cNvSpPr/>
          <p:nvPr/>
        </p:nvSpPr>
        <p:spPr>
          <a:xfrm>
            <a:off x="5148364" y="2231450"/>
            <a:ext cx="1134671" cy="81035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Transport Parameter Calculations</a:t>
            </a:r>
          </a:p>
        </p:txBody>
      </p:sp>
      <p:sp>
        <p:nvSpPr>
          <p:cNvPr id="17" name="Arrow: Bent 16">
            <a:extLst>
              <a:ext uri="{FF2B5EF4-FFF2-40B4-BE49-F238E27FC236}">
                <a16:creationId xmlns:a16="http://schemas.microsoft.com/office/drawing/2014/main" id="{839F14CC-7414-E2D6-E6B8-7ED3680FFE61}"/>
              </a:ext>
            </a:extLst>
          </p:cNvPr>
          <p:cNvSpPr/>
          <p:nvPr/>
        </p:nvSpPr>
        <p:spPr>
          <a:xfrm>
            <a:off x="5562600" y="1755674"/>
            <a:ext cx="879781" cy="437142"/>
          </a:xfrm>
          <a:prstGeom prst="ben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75000"/>
                </a:schemeClr>
              </a:solidFill>
            </a:endParaRPr>
          </a:p>
        </p:txBody>
      </p:sp>
      <p:sp>
        <p:nvSpPr>
          <p:cNvPr id="18" name="Flowchart: Document 17">
            <a:extLst>
              <a:ext uri="{FF2B5EF4-FFF2-40B4-BE49-F238E27FC236}">
                <a16:creationId xmlns:a16="http://schemas.microsoft.com/office/drawing/2014/main" id="{2B0C45C9-9AC3-D1EB-57F8-77FD0385E719}"/>
              </a:ext>
            </a:extLst>
          </p:cNvPr>
          <p:cNvSpPr/>
          <p:nvPr/>
        </p:nvSpPr>
        <p:spPr>
          <a:xfrm>
            <a:off x="6462688" y="1382461"/>
            <a:ext cx="1134671" cy="991355"/>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lumMod val="50000"/>
                  </a:schemeClr>
                </a:solidFill>
                <a:effectLst/>
                <a:uLnTx/>
                <a:uFillTx/>
                <a:latin typeface="Calibri" panose="020F0502020204030204"/>
                <a:ea typeface="+mn-ea"/>
                <a:cs typeface="+mn-cs"/>
              </a:rPr>
              <a:t>Sample Automated RN Report</a:t>
            </a:r>
          </a:p>
        </p:txBody>
      </p:sp>
      <p:sp>
        <p:nvSpPr>
          <p:cNvPr id="19" name="Flowchart: Document 18">
            <a:extLst>
              <a:ext uri="{FF2B5EF4-FFF2-40B4-BE49-F238E27FC236}">
                <a16:creationId xmlns:a16="http://schemas.microsoft.com/office/drawing/2014/main" id="{D2824F58-8D77-DA47-F00C-880EA38B6E2D}"/>
              </a:ext>
            </a:extLst>
          </p:cNvPr>
          <p:cNvSpPr/>
          <p:nvPr/>
        </p:nvSpPr>
        <p:spPr>
          <a:xfrm>
            <a:off x="8023976" y="1382461"/>
            <a:ext cx="1134671" cy="991355"/>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lumMod val="50000"/>
                  </a:schemeClr>
                </a:solidFill>
                <a:effectLst/>
                <a:uLnTx/>
                <a:uFillTx/>
                <a:latin typeface="Calibri" panose="020F0502020204030204"/>
                <a:ea typeface="+mn-ea"/>
                <a:cs typeface="+mn-cs"/>
              </a:rPr>
              <a:t>Sample Reviewed RN Report</a:t>
            </a:r>
          </a:p>
        </p:txBody>
      </p:sp>
      <p:sp>
        <p:nvSpPr>
          <p:cNvPr id="20" name="Arrow: Right 19">
            <a:extLst>
              <a:ext uri="{FF2B5EF4-FFF2-40B4-BE49-F238E27FC236}">
                <a16:creationId xmlns:a16="http://schemas.microsoft.com/office/drawing/2014/main" id="{508C3CC8-B1F7-C0EF-F573-153B336BC20B}"/>
              </a:ext>
            </a:extLst>
          </p:cNvPr>
          <p:cNvSpPr/>
          <p:nvPr/>
        </p:nvSpPr>
        <p:spPr>
          <a:xfrm>
            <a:off x="7617666" y="1691670"/>
            <a:ext cx="386003" cy="233050"/>
          </a:xfrm>
          <a:prstGeom prst="rightArrow">
            <a:avLst/>
          </a:prstGeom>
          <a:solidFill>
            <a:schemeClr val="bg1">
              <a:lumMod val="95000"/>
            </a:schemeClr>
          </a:solidFill>
          <a:ln w="12700" cap="flat" cmpd="sng" algn="ctr">
            <a:solidFill>
              <a:srgbClr val="4472C4">
                <a:shade val="50000"/>
              </a:srgbClr>
            </a:solidFill>
            <a:prstDash val="solid"/>
            <a:miter lim="800000"/>
          </a:ln>
          <a:effectLst/>
        </p:spPr>
        <p:txBody>
          <a:bodyPr rtlCol="0" anchor="ctr"/>
          <a:lstStyle/>
          <a:p>
            <a:pPr algn="ctr" defTabSz="914400"/>
            <a:endParaRPr lang="en-US" sz="1400" kern="0">
              <a:solidFill>
                <a:schemeClr val="bg1">
                  <a:lumMod val="75000"/>
                </a:schemeClr>
              </a:solidFill>
              <a:latin typeface="Calibri" panose="020F0502020204030204"/>
            </a:endParaRPr>
          </a:p>
        </p:txBody>
      </p:sp>
      <p:sp>
        <p:nvSpPr>
          <p:cNvPr id="21" name="TextBox 20">
            <a:extLst>
              <a:ext uri="{FF2B5EF4-FFF2-40B4-BE49-F238E27FC236}">
                <a16:creationId xmlns:a16="http://schemas.microsoft.com/office/drawing/2014/main" id="{69440DF2-19C3-BCB3-9472-E5E0E8E0C13B}"/>
              </a:ext>
            </a:extLst>
          </p:cNvPr>
          <p:cNvSpPr txBox="1"/>
          <p:nvPr/>
        </p:nvSpPr>
        <p:spPr>
          <a:xfrm>
            <a:off x="7324936" y="2257083"/>
            <a:ext cx="904154" cy="523220"/>
          </a:xfrm>
          <a:prstGeom prst="rect">
            <a:avLst/>
          </a:prstGeom>
          <a:solidFill>
            <a:schemeClr val="bg1">
              <a:lumMod val="95000"/>
            </a:schemeClr>
          </a:solidFill>
          <a:ln>
            <a:solidFill>
              <a:schemeClr val="tx1"/>
            </a:solidFill>
          </a:ln>
        </p:spPr>
        <p:txBody>
          <a:bodyPr wrap="square" rtlCol="0">
            <a:spAutoFit/>
          </a:bodyPr>
          <a:lstStyle/>
          <a:p>
            <a:pPr algn="ctr"/>
            <a:r>
              <a:rPr lang="en-US" sz="1400">
                <a:solidFill>
                  <a:schemeClr val="bg1">
                    <a:lumMod val="50000"/>
                  </a:schemeClr>
                </a:solidFill>
              </a:rPr>
              <a:t>Analyst Review</a:t>
            </a:r>
          </a:p>
        </p:txBody>
      </p:sp>
      <p:sp>
        <p:nvSpPr>
          <p:cNvPr id="22" name="Rectangle 21">
            <a:extLst>
              <a:ext uri="{FF2B5EF4-FFF2-40B4-BE49-F238E27FC236}">
                <a16:creationId xmlns:a16="http://schemas.microsoft.com/office/drawing/2014/main" id="{35A71E56-3120-1599-F442-472A1AF687E7}"/>
              </a:ext>
            </a:extLst>
          </p:cNvPr>
          <p:cNvSpPr/>
          <p:nvPr/>
        </p:nvSpPr>
        <p:spPr>
          <a:xfrm>
            <a:off x="364305" y="4343946"/>
            <a:ext cx="1134671" cy="810358"/>
          </a:xfrm>
          <a:prstGeom prst="rect">
            <a:avLst/>
          </a:prstGeom>
          <a:solidFill>
            <a:schemeClr val="accent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Detect Anomaly</a:t>
            </a:r>
          </a:p>
        </p:txBody>
      </p:sp>
      <p:sp>
        <p:nvSpPr>
          <p:cNvPr id="23" name="Rectangle 22">
            <a:extLst>
              <a:ext uri="{FF2B5EF4-FFF2-40B4-BE49-F238E27FC236}">
                <a16:creationId xmlns:a16="http://schemas.microsoft.com/office/drawing/2014/main" id="{342A42D9-CF42-A68A-63A2-D63345DA2E17}"/>
              </a:ext>
            </a:extLst>
          </p:cNvPr>
          <p:cNvSpPr/>
          <p:nvPr/>
        </p:nvSpPr>
        <p:spPr>
          <a:xfrm>
            <a:off x="1901032" y="4343946"/>
            <a:ext cx="1134671" cy="810358"/>
          </a:xfrm>
          <a:prstGeom prst="rect">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Find Associated Samples</a:t>
            </a:r>
          </a:p>
        </p:txBody>
      </p:sp>
      <p:sp>
        <p:nvSpPr>
          <p:cNvPr id="24" name="Rectangle 23">
            <a:extLst>
              <a:ext uri="{FF2B5EF4-FFF2-40B4-BE49-F238E27FC236}">
                <a16:creationId xmlns:a16="http://schemas.microsoft.com/office/drawing/2014/main" id="{C77F99D5-572E-8994-8174-457F9178AA36}"/>
              </a:ext>
            </a:extLst>
          </p:cNvPr>
          <p:cNvSpPr/>
          <p:nvPr/>
        </p:nvSpPr>
        <p:spPr>
          <a:xfrm>
            <a:off x="3437758" y="4343945"/>
            <a:ext cx="2671398" cy="810358"/>
          </a:xfrm>
          <a:prstGeom prst="rect">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Estimate T</a:t>
            </a:r>
            <a:r>
              <a:rPr kumimoji="0" lang="en-US" sz="1600" b="0" i="0" u="none" strike="noStrike" kern="0" cap="none" spc="0" normalizeH="0" baseline="-25000" noProof="0">
                <a:ln>
                  <a:noFill/>
                </a:ln>
                <a:solidFill>
                  <a:prstClr val="white"/>
                </a:solidFill>
                <a:effectLst/>
                <a:uLnTx/>
                <a:uFillTx/>
                <a:latin typeface="Calibri" panose="020F0502020204030204"/>
                <a:ea typeface="+mn-ea"/>
                <a:cs typeface="+mn-cs"/>
              </a:rPr>
              <a:t>0</a:t>
            </a: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 Release Strength, Location </a:t>
            </a:r>
          </a:p>
        </p:txBody>
      </p:sp>
      <p:sp>
        <p:nvSpPr>
          <p:cNvPr id="25" name="Left Brace 24">
            <a:extLst>
              <a:ext uri="{FF2B5EF4-FFF2-40B4-BE49-F238E27FC236}">
                <a16:creationId xmlns:a16="http://schemas.microsoft.com/office/drawing/2014/main" id="{4754438D-C348-8845-379F-59F92B2F2D9B}"/>
              </a:ext>
            </a:extLst>
          </p:cNvPr>
          <p:cNvSpPr/>
          <p:nvPr/>
        </p:nvSpPr>
        <p:spPr>
          <a:xfrm rot="16200000">
            <a:off x="2087245" y="1499667"/>
            <a:ext cx="914839" cy="4226780"/>
          </a:xfrm>
          <a:prstGeom prst="leftBrace">
            <a:avLst>
              <a:gd name="adj1" fmla="val 8333"/>
              <a:gd name="adj2" fmla="val 10554"/>
            </a:avLst>
          </a:prstGeom>
          <a:noFill/>
          <a:ln w="38100" cap="flat" cmpd="sng" algn="ctr">
            <a:solidFill>
              <a:srgbClr val="C55A1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696DBE4-DB4D-47F8-1854-823BA2B6A4CE}"/>
              </a:ext>
            </a:extLst>
          </p:cNvPr>
          <p:cNvSpPr/>
          <p:nvPr/>
        </p:nvSpPr>
        <p:spPr>
          <a:xfrm>
            <a:off x="375163" y="5258911"/>
            <a:ext cx="1134671" cy="810358"/>
          </a:xfrm>
          <a:prstGeom prst="rect">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mn-cs"/>
              </a:rPr>
              <a:t>Includes local BKG</a:t>
            </a:r>
          </a:p>
        </p:txBody>
      </p:sp>
      <p:pic>
        <p:nvPicPr>
          <p:cNvPr id="27" name="Picture 8" descr="Fig. 3">
            <a:extLst>
              <a:ext uri="{FF2B5EF4-FFF2-40B4-BE49-F238E27FC236}">
                <a16:creationId xmlns:a16="http://schemas.microsoft.com/office/drawing/2014/main" id="{B54F2714-B9AA-476E-93DB-AE441E1E36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96" t="4639" r="29198" b="32396"/>
          <a:stretch/>
        </p:blipFill>
        <p:spPr bwMode="auto">
          <a:xfrm>
            <a:off x="3259732" y="5243525"/>
            <a:ext cx="1756911" cy="12129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ig. 2">
            <a:extLst>
              <a:ext uri="{FF2B5EF4-FFF2-40B4-BE49-F238E27FC236}">
                <a16:creationId xmlns:a16="http://schemas.microsoft.com/office/drawing/2014/main" id="{94F105D4-CAE3-58EB-081F-456EB0D81B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190" t="19747" b="17017"/>
          <a:stretch/>
        </p:blipFill>
        <p:spPr bwMode="auto">
          <a:xfrm>
            <a:off x="5042466" y="5269181"/>
            <a:ext cx="1234450" cy="1226595"/>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Right 28">
            <a:extLst>
              <a:ext uri="{FF2B5EF4-FFF2-40B4-BE49-F238E27FC236}">
                <a16:creationId xmlns:a16="http://schemas.microsoft.com/office/drawing/2014/main" id="{BAB0064A-99FC-146D-00B1-63AFD74CBE79}"/>
              </a:ext>
            </a:extLst>
          </p:cNvPr>
          <p:cNvSpPr/>
          <p:nvPr/>
        </p:nvSpPr>
        <p:spPr>
          <a:xfrm>
            <a:off x="1507002" y="4629197"/>
            <a:ext cx="386003" cy="233050"/>
          </a:xfrm>
          <a:prstGeom prst="rightArrow">
            <a:avLst/>
          </a:prstGeom>
          <a:solidFill>
            <a:srgbClr val="C55A1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extLst>
              <a:ext uri="{FF2B5EF4-FFF2-40B4-BE49-F238E27FC236}">
                <a16:creationId xmlns:a16="http://schemas.microsoft.com/office/drawing/2014/main" id="{1B47E0E6-8ADC-1A86-46FA-D92B8076DA3F}"/>
              </a:ext>
            </a:extLst>
          </p:cNvPr>
          <p:cNvSpPr/>
          <p:nvPr/>
        </p:nvSpPr>
        <p:spPr>
          <a:xfrm>
            <a:off x="3059262" y="4629197"/>
            <a:ext cx="386003" cy="233050"/>
          </a:xfrm>
          <a:prstGeom prst="rightArrow">
            <a:avLst/>
          </a:prstGeom>
          <a:solidFill>
            <a:srgbClr val="C55A1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D00441CB-9839-98F1-9EDD-43310F676813}"/>
              </a:ext>
            </a:extLst>
          </p:cNvPr>
          <p:cNvSpPr/>
          <p:nvPr/>
        </p:nvSpPr>
        <p:spPr>
          <a:xfrm>
            <a:off x="6125209" y="4616966"/>
            <a:ext cx="386003" cy="233050"/>
          </a:xfrm>
          <a:prstGeom prst="rightArrow">
            <a:avLst/>
          </a:prstGeom>
          <a:solidFill>
            <a:srgbClr val="C55A1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lowchart: Document 31">
            <a:extLst>
              <a:ext uri="{FF2B5EF4-FFF2-40B4-BE49-F238E27FC236}">
                <a16:creationId xmlns:a16="http://schemas.microsoft.com/office/drawing/2014/main" id="{DC246015-743E-B300-D1A2-4A46BF18338F}"/>
              </a:ext>
            </a:extLst>
          </p:cNvPr>
          <p:cNvSpPr/>
          <p:nvPr/>
        </p:nvSpPr>
        <p:spPr>
          <a:xfrm>
            <a:off x="6527265" y="4343945"/>
            <a:ext cx="1134671" cy="991355"/>
          </a:xfrm>
          <a:prstGeom prst="flowChartDocumen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EVENT Bulletin 1</a:t>
            </a:r>
          </a:p>
        </p:txBody>
      </p:sp>
      <p:sp>
        <p:nvSpPr>
          <p:cNvPr id="33" name="Flowchart: Document 32">
            <a:extLst>
              <a:ext uri="{FF2B5EF4-FFF2-40B4-BE49-F238E27FC236}">
                <a16:creationId xmlns:a16="http://schemas.microsoft.com/office/drawing/2014/main" id="{00CBEE94-0BF4-0755-8E32-D93BA66A0D3C}"/>
              </a:ext>
            </a:extLst>
          </p:cNvPr>
          <p:cNvSpPr/>
          <p:nvPr/>
        </p:nvSpPr>
        <p:spPr>
          <a:xfrm>
            <a:off x="8056084" y="4343946"/>
            <a:ext cx="1134671" cy="991355"/>
          </a:xfrm>
          <a:prstGeom prst="flowChartDocumen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EVENT Bulletin 2</a:t>
            </a:r>
          </a:p>
        </p:txBody>
      </p:sp>
      <p:sp>
        <p:nvSpPr>
          <p:cNvPr id="34" name="Arrow: Right 33">
            <a:extLst>
              <a:ext uri="{FF2B5EF4-FFF2-40B4-BE49-F238E27FC236}">
                <a16:creationId xmlns:a16="http://schemas.microsoft.com/office/drawing/2014/main" id="{3254B681-7040-156C-CAEF-FD14414D37FA}"/>
              </a:ext>
            </a:extLst>
          </p:cNvPr>
          <p:cNvSpPr/>
          <p:nvPr/>
        </p:nvSpPr>
        <p:spPr>
          <a:xfrm>
            <a:off x="7678757" y="4629218"/>
            <a:ext cx="386003" cy="233050"/>
          </a:xfrm>
          <a:prstGeom prst="rightArrow">
            <a:avLst/>
          </a:prstGeom>
          <a:solidFill>
            <a:srgbClr val="C55A1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15417B9-5D0D-2D91-3FE5-82CDEB51DB80}"/>
              </a:ext>
            </a:extLst>
          </p:cNvPr>
          <p:cNvSpPr/>
          <p:nvPr/>
        </p:nvSpPr>
        <p:spPr>
          <a:xfrm>
            <a:off x="9280918" y="3622319"/>
            <a:ext cx="1134671" cy="546150"/>
          </a:xfrm>
          <a:prstGeom prst="rect">
            <a:avLst/>
          </a:prstGeom>
          <a:solidFill>
            <a:schemeClr val="accent6">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Waveform Fusion</a:t>
            </a:r>
          </a:p>
        </p:txBody>
      </p:sp>
      <p:sp>
        <p:nvSpPr>
          <p:cNvPr id="36" name="Flowchart: Document 35">
            <a:extLst>
              <a:ext uri="{FF2B5EF4-FFF2-40B4-BE49-F238E27FC236}">
                <a16:creationId xmlns:a16="http://schemas.microsoft.com/office/drawing/2014/main" id="{3D27C6D0-B45F-4C70-2676-75A0C4A73B86}"/>
              </a:ext>
            </a:extLst>
          </p:cNvPr>
          <p:cNvSpPr/>
          <p:nvPr/>
        </p:nvSpPr>
        <p:spPr>
          <a:xfrm>
            <a:off x="9227632" y="2360857"/>
            <a:ext cx="1134671" cy="991355"/>
          </a:xfrm>
          <a:prstGeom prst="flowChart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Fused Event Bulletin </a:t>
            </a:r>
          </a:p>
        </p:txBody>
      </p:sp>
      <p:sp>
        <p:nvSpPr>
          <p:cNvPr id="37" name="Arrow: Right 36">
            <a:extLst>
              <a:ext uri="{FF2B5EF4-FFF2-40B4-BE49-F238E27FC236}">
                <a16:creationId xmlns:a16="http://schemas.microsoft.com/office/drawing/2014/main" id="{80E60599-5F3E-EE62-E465-CECDB2F0C965}"/>
              </a:ext>
            </a:extLst>
          </p:cNvPr>
          <p:cNvSpPr/>
          <p:nvPr/>
        </p:nvSpPr>
        <p:spPr>
          <a:xfrm rot="16200000">
            <a:off x="9649511" y="3310417"/>
            <a:ext cx="397485" cy="226318"/>
          </a:xfrm>
          <a:prstGeom prst="rightArrow">
            <a:avLst/>
          </a:prstGeom>
          <a:solidFill>
            <a:schemeClr val="accent6">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Arrow: Bent 37">
            <a:extLst>
              <a:ext uri="{FF2B5EF4-FFF2-40B4-BE49-F238E27FC236}">
                <a16:creationId xmlns:a16="http://schemas.microsoft.com/office/drawing/2014/main" id="{19F68BA4-379B-685C-2D7F-FD0352F6E784}"/>
              </a:ext>
            </a:extLst>
          </p:cNvPr>
          <p:cNvSpPr/>
          <p:nvPr/>
        </p:nvSpPr>
        <p:spPr>
          <a:xfrm rot="5400000" flipH="1">
            <a:off x="9306405" y="4120195"/>
            <a:ext cx="625116" cy="782661"/>
          </a:xfrm>
          <a:prstGeom prst="bentArrow">
            <a:avLst/>
          </a:prstGeom>
          <a:solidFill>
            <a:schemeClr val="accent6">
              <a:lumMod val="75000"/>
            </a:schemeClr>
          </a:solidFill>
          <a:ln w="12700" cap="flat" cmpd="sng" algn="ctr">
            <a:solidFill>
              <a:srgbClr val="4472C4">
                <a:shade val="50000"/>
              </a:srgbClr>
            </a:solidFill>
            <a:prstDash val="solid"/>
            <a:miter lim="800000"/>
          </a:ln>
          <a:effectLst/>
        </p:spPr>
        <p:txBody>
          <a:bodyPr rtlCol="0" anchor="ctr"/>
          <a:lstStyle/>
          <a:p>
            <a:pPr algn="ctr" defTabSz="914400"/>
            <a:endParaRPr lang="en-US" sz="1400" kern="0">
              <a:solidFill>
                <a:prstClr val="white"/>
              </a:solidFill>
              <a:latin typeface="Calibri" panose="020F0502020204030204"/>
            </a:endParaRPr>
          </a:p>
        </p:txBody>
      </p:sp>
      <p:pic>
        <p:nvPicPr>
          <p:cNvPr id="39" name="Picture 4" descr="Locations of Particulate Monitoring Sites of the CTBTO IMS. An... |  Download Scientific Diagram">
            <a:extLst>
              <a:ext uri="{FF2B5EF4-FFF2-40B4-BE49-F238E27FC236}">
                <a16:creationId xmlns:a16="http://schemas.microsoft.com/office/drawing/2014/main" id="{DA0A79BF-85DB-3DFD-79C4-65F2AAE309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185" t="1221" r="-874" b="40517"/>
          <a:stretch/>
        </p:blipFill>
        <p:spPr bwMode="auto">
          <a:xfrm>
            <a:off x="1915469" y="5218586"/>
            <a:ext cx="1128989" cy="914840"/>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D934B782-7671-FC77-B924-8922A4C74A42}"/>
              </a:ext>
            </a:extLst>
          </p:cNvPr>
          <p:cNvSpPr/>
          <p:nvPr/>
        </p:nvSpPr>
        <p:spPr>
          <a:xfrm>
            <a:off x="2723469" y="5611849"/>
            <a:ext cx="61885" cy="522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Oval 40">
            <a:extLst>
              <a:ext uri="{FF2B5EF4-FFF2-40B4-BE49-F238E27FC236}">
                <a16:creationId xmlns:a16="http://schemas.microsoft.com/office/drawing/2014/main" id="{C198185F-0E61-83E7-225D-6D72DDC67A89}"/>
              </a:ext>
            </a:extLst>
          </p:cNvPr>
          <p:cNvSpPr/>
          <p:nvPr/>
        </p:nvSpPr>
        <p:spPr>
          <a:xfrm>
            <a:off x="2508195" y="5521446"/>
            <a:ext cx="430548" cy="289398"/>
          </a:xfrm>
          <a:prstGeom prst="ellipse">
            <a:avLst/>
          </a:prstGeom>
          <a:solidFill>
            <a:schemeClr val="bg1">
              <a:alpha val="26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Arrow: Right 41">
            <a:extLst>
              <a:ext uri="{FF2B5EF4-FFF2-40B4-BE49-F238E27FC236}">
                <a16:creationId xmlns:a16="http://schemas.microsoft.com/office/drawing/2014/main" id="{95C3E596-41B8-A69C-A50E-7E40DFD8F837}"/>
              </a:ext>
            </a:extLst>
          </p:cNvPr>
          <p:cNvSpPr/>
          <p:nvPr/>
        </p:nvSpPr>
        <p:spPr>
          <a:xfrm rot="5400000">
            <a:off x="5004098" y="3551540"/>
            <a:ext cx="1221332" cy="20186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Arrow: Right 42">
            <a:extLst>
              <a:ext uri="{FF2B5EF4-FFF2-40B4-BE49-F238E27FC236}">
                <a16:creationId xmlns:a16="http://schemas.microsoft.com/office/drawing/2014/main" id="{ABD5F2C1-305D-D33D-745D-E470F5A75E01}"/>
              </a:ext>
            </a:extLst>
          </p:cNvPr>
          <p:cNvSpPr/>
          <p:nvPr/>
        </p:nvSpPr>
        <p:spPr>
          <a:xfrm rot="8880350">
            <a:off x="2883329" y="3524756"/>
            <a:ext cx="2500737" cy="27258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D487100E-DAE5-5D91-B9C3-BBFB587CFD1E}"/>
              </a:ext>
            </a:extLst>
          </p:cNvPr>
          <p:cNvSpPr txBox="1"/>
          <p:nvPr/>
        </p:nvSpPr>
        <p:spPr>
          <a:xfrm>
            <a:off x="3283182" y="4017760"/>
            <a:ext cx="2499949" cy="369332"/>
          </a:xfrm>
          <a:prstGeom prst="rect">
            <a:avLst/>
          </a:prstGeom>
          <a:noFill/>
        </p:spPr>
        <p:txBody>
          <a:bodyPr wrap="square" rtlCol="0">
            <a:spAutoFit/>
          </a:bodyPr>
          <a:lstStyle/>
          <a:p>
            <a:pPr algn="ctr"/>
            <a:r>
              <a:rPr lang="en-US" b="1"/>
              <a:t>Bayesian Analyses</a:t>
            </a:r>
          </a:p>
        </p:txBody>
      </p:sp>
      <p:sp>
        <p:nvSpPr>
          <p:cNvPr id="45" name="TextBox 44">
            <a:extLst>
              <a:ext uri="{FF2B5EF4-FFF2-40B4-BE49-F238E27FC236}">
                <a16:creationId xmlns:a16="http://schemas.microsoft.com/office/drawing/2014/main" id="{17C43B1F-F8EE-6CD0-E772-9C8B0E80AB26}"/>
              </a:ext>
            </a:extLst>
          </p:cNvPr>
          <p:cNvSpPr txBox="1"/>
          <p:nvPr/>
        </p:nvSpPr>
        <p:spPr>
          <a:xfrm>
            <a:off x="7406933" y="3960965"/>
            <a:ext cx="904154" cy="523220"/>
          </a:xfrm>
          <a:prstGeom prst="rect">
            <a:avLst/>
          </a:prstGeom>
          <a:solidFill>
            <a:schemeClr val="accent2">
              <a:lumMod val="20000"/>
              <a:lumOff val="80000"/>
            </a:schemeClr>
          </a:solidFill>
          <a:ln w="19050">
            <a:solidFill>
              <a:srgbClr val="C00000"/>
            </a:solidFill>
          </a:ln>
        </p:spPr>
        <p:txBody>
          <a:bodyPr wrap="square" rtlCol="0">
            <a:spAutoFit/>
          </a:bodyPr>
          <a:lstStyle/>
          <a:p>
            <a:pPr algn="ctr"/>
            <a:r>
              <a:rPr lang="en-US" sz="1400"/>
              <a:t>Analyst Review</a:t>
            </a:r>
          </a:p>
        </p:txBody>
      </p:sp>
      <p:sp>
        <p:nvSpPr>
          <p:cNvPr id="46" name="TextBox 45">
            <a:extLst>
              <a:ext uri="{FF2B5EF4-FFF2-40B4-BE49-F238E27FC236}">
                <a16:creationId xmlns:a16="http://schemas.microsoft.com/office/drawing/2014/main" id="{ED97F9E4-333C-D72A-9065-80F7BDC6074D}"/>
              </a:ext>
            </a:extLst>
          </p:cNvPr>
          <p:cNvSpPr txBox="1"/>
          <p:nvPr/>
        </p:nvSpPr>
        <p:spPr>
          <a:xfrm>
            <a:off x="6557082" y="5443043"/>
            <a:ext cx="4068457" cy="1077218"/>
          </a:xfrm>
          <a:prstGeom prst="rect">
            <a:avLst/>
          </a:prstGeom>
          <a:noFill/>
          <a:ln>
            <a:solidFill>
              <a:schemeClr val="tx1"/>
            </a:solidFill>
          </a:ln>
        </p:spPr>
        <p:txBody>
          <a:bodyPr wrap="square" rtlCol="0">
            <a:spAutoFit/>
          </a:bodyPr>
          <a:lstStyle/>
          <a:p>
            <a:r>
              <a:rPr lang="en-US" sz="1600"/>
              <a:t>Events developed with new automated tools can bring ‘network power’ to RN</a:t>
            </a:r>
          </a:p>
          <a:p>
            <a:pPr marL="285750" indent="-285750">
              <a:buFont typeface="Arial" panose="020B0604020202020204" pitchFamily="34" charset="0"/>
              <a:buChar char="•"/>
            </a:pPr>
            <a:r>
              <a:rPr lang="en-US" sz="1600"/>
              <a:t>Merge ATM with RN measurements</a:t>
            </a:r>
          </a:p>
          <a:p>
            <a:pPr marL="285750" indent="-285750">
              <a:buFont typeface="Arial" panose="020B0604020202020204" pitchFamily="34" charset="0"/>
              <a:buChar char="•"/>
            </a:pPr>
            <a:r>
              <a:rPr lang="en-US" sz="1600"/>
              <a:t>Improve Sensitivity, Location, Screening</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Radionuclide Pipeline Algorithm Objectives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61D3A197-E6C6-DA29-2941-69B97E00BA8F}"/>
              </a:ext>
            </a:extLst>
          </p:cNvPr>
          <p:cNvPicPr>
            <a:picLocks noChangeAspect="1"/>
          </p:cNvPicPr>
          <p:nvPr/>
        </p:nvPicPr>
        <p:blipFill>
          <a:blip r:embed="rId2"/>
          <a:stretch>
            <a:fillRect/>
          </a:stretch>
        </p:blipFill>
        <p:spPr>
          <a:xfrm>
            <a:off x="10208354" y="111089"/>
            <a:ext cx="1834319" cy="869773"/>
          </a:xfrm>
          <a:prstGeom prst="rect">
            <a:avLst/>
          </a:prstGeom>
        </p:spPr>
      </p:pic>
      <p:sp>
        <p:nvSpPr>
          <p:cNvPr id="7" name="TextBox 6">
            <a:extLst>
              <a:ext uri="{FF2B5EF4-FFF2-40B4-BE49-F238E27FC236}">
                <a16:creationId xmlns:a16="http://schemas.microsoft.com/office/drawing/2014/main" id="{5B5B6062-87B1-0CA5-762C-284ACB4944E3}"/>
              </a:ext>
            </a:extLst>
          </p:cNvPr>
          <p:cNvSpPr txBox="1"/>
          <p:nvPr/>
        </p:nvSpPr>
        <p:spPr>
          <a:xfrm>
            <a:off x="342901" y="1576821"/>
            <a:ext cx="10286999" cy="4801314"/>
          </a:xfrm>
          <a:prstGeom prst="rect">
            <a:avLst/>
          </a:prstGeom>
          <a:noFill/>
        </p:spPr>
        <p:txBody>
          <a:bodyPr wrap="square" rtlCol="0">
            <a:spAutoFit/>
          </a:bodyPr>
          <a:lstStyle/>
          <a:p>
            <a:r>
              <a:rPr lang="en-US" dirty="0"/>
              <a:t>Many of the radionuclide samples collected every day in the IMS contain measurable levels of isotopes released to the atmosphere by industrial nuclear applications or residue from past weapons testing. </a:t>
            </a:r>
            <a:r>
              <a:rPr lang="en-US" b="1" dirty="0">
                <a:solidFill>
                  <a:schemeClr val="accent1">
                    <a:lumMod val="75000"/>
                  </a:schemeClr>
                </a:solidFill>
              </a:rPr>
              <a:t>The top-level objective of a RN pipeline is to provide automated information to analysts to help them quickly determine if measured nuclides were released by activities not relevant to the Treaty.</a:t>
            </a:r>
            <a:r>
              <a:rPr lang="en-US" dirty="0">
                <a:solidFill>
                  <a:schemeClr val="accent1">
                    <a:lumMod val="75000"/>
                  </a:schemeClr>
                </a:solidFill>
              </a:rPr>
              <a:t> </a:t>
            </a:r>
            <a:r>
              <a:rPr lang="en-US" dirty="0"/>
              <a:t>Steps include:</a:t>
            </a:r>
          </a:p>
          <a:p>
            <a:pPr marL="285750" indent="-285750">
              <a:buFont typeface="Arial" panose="020B0604020202020204" pitchFamily="34" charset="0"/>
              <a:buChar char="•"/>
            </a:pPr>
            <a:r>
              <a:rPr lang="en-US" b="1" dirty="0"/>
              <a:t>Anomaly Detection </a:t>
            </a:r>
            <a:r>
              <a:rPr lang="en-US" dirty="0"/>
              <a:t>– Do the measured samples exhibit unusual characteristics?</a:t>
            </a:r>
          </a:p>
          <a:p>
            <a:pPr marL="742950" lvl="1" indent="-285750">
              <a:buFont typeface="Arial" panose="020B0604020202020204" pitchFamily="34" charset="0"/>
              <a:buChar char="•"/>
            </a:pPr>
            <a:r>
              <a:rPr lang="en-US" dirty="0"/>
              <a:t>Consistent with historical magnitudes? Unusual isotopic mixtures? Unusual groupings of detections?</a:t>
            </a:r>
          </a:p>
          <a:p>
            <a:pPr marL="285750" indent="-285750">
              <a:buFont typeface="Arial" panose="020B0604020202020204" pitchFamily="34" charset="0"/>
              <a:buChar char="•"/>
            </a:pPr>
            <a:r>
              <a:rPr lang="en-US" b="1" dirty="0"/>
              <a:t>Sample Association </a:t>
            </a:r>
            <a:r>
              <a:rPr lang="en-US" dirty="0"/>
              <a:t>– Do multiple samples have information about a common release event?</a:t>
            </a:r>
          </a:p>
          <a:p>
            <a:pPr marL="742950" lvl="1" indent="-285750">
              <a:buFont typeface="Arial" panose="020B0604020202020204" pitchFamily="34" charset="0"/>
              <a:buChar char="•"/>
            </a:pPr>
            <a:r>
              <a:rPr lang="en-US" dirty="0"/>
              <a:t>Would they be at the same sampling location? At other sampling locations?</a:t>
            </a:r>
          </a:p>
          <a:p>
            <a:pPr marL="742950" lvl="1" indent="-285750">
              <a:buFont typeface="Arial" panose="020B0604020202020204" pitchFamily="34" charset="0"/>
              <a:buChar char="•"/>
            </a:pPr>
            <a:r>
              <a:rPr lang="en-US" dirty="0"/>
              <a:t>Would an as-yet undetermined release event result in more measurable samples?</a:t>
            </a:r>
          </a:p>
          <a:p>
            <a:pPr marL="285750" indent="-285750">
              <a:buFont typeface="Arial" panose="020B0604020202020204" pitchFamily="34" charset="0"/>
              <a:buChar char="•"/>
            </a:pPr>
            <a:r>
              <a:rPr lang="en-US" b="1" dirty="0"/>
              <a:t>Source-Location Determination</a:t>
            </a:r>
            <a:r>
              <a:rPr lang="en-US" dirty="0"/>
              <a:t> – What release event (location, magnitude, time) could have caused the sample measurement (or associated sample measurements)?</a:t>
            </a:r>
          </a:p>
          <a:p>
            <a:pPr marL="742950" lvl="1" indent="-285750">
              <a:buFont typeface="Arial" panose="020B0604020202020204" pitchFamily="34" charset="0"/>
              <a:buChar char="•"/>
            </a:pPr>
            <a:r>
              <a:rPr lang="en-US" dirty="0"/>
              <a:t>Source-location algorithms depend on computationally demanding atmospheric transport models.</a:t>
            </a:r>
          </a:p>
          <a:p>
            <a:pPr marL="742950" lvl="1" indent="-285750">
              <a:buFont typeface="Arial" panose="020B0604020202020204" pitchFamily="34" charset="0"/>
              <a:buChar char="•"/>
            </a:pPr>
            <a:r>
              <a:rPr lang="en-US" dirty="0"/>
              <a:t>Can fuse data from seismic, infrasound, or hydroacoustic measurements.</a:t>
            </a:r>
          </a:p>
          <a:p>
            <a:pPr marL="285750" indent="-285750">
              <a:buFont typeface="Arial" panose="020B0604020202020204" pitchFamily="34" charset="0"/>
              <a:buChar char="•"/>
            </a:pPr>
            <a:r>
              <a:rPr lang="en-US" b="1" dirty="0"/>
              <a:t>Event Bulletin</a:t>
            </a:r>
            <a:r>
              <a:rPr lang="en-US" dirty="0"/>
              <a:t> – Preliminary evaluation of multiple hypotheses.</a:t>
            </a:r>
          </a:p>
          <a:p>
            <a:pPr marL="742950" lvl="1" indent="-285750">
              <a:buFont typeface="Arial" panose="020B0604020202020204" pitchFamily="34" charset="0"/>
              <a:buChar char="•"/>
            </a:pPr>
            <a:r>
              <a:rPr lang="en-US" dirty="0"/>
              <a:t>Are measurements consistent with releases from industrial facilities?</a:t>
            </a:r>
          </a:p>
          <a:p>
            <a:pPr marL="742950" lvl="1" indent="-285750">
              <a:buFont typeface="Arial" panose="020B0604020202020204" pitchFamily="34" charset="0"/>
              <a:buChar char="•"/>
            </a:pPr>
            <a:r>
              <a:rPr lang="en-US" dirty="0"/>
              <a:t>Are measurements consistent with historical background?</a:t>
            </a:r>
          </a:p>
          <a:p>
            <a:pPr marL="742950" lvl="1" indent="-285750">
              <a:buFont typeface="Arial" panose="020B0604020202020204" pitchFamily="34" charset="0"/>
              <a:buChar char="•"/>
            </a:pPr>
            <a:r>
              <a:rPr lang="en-US" dirty="0"/>
              <a:t>Should this suite of measurements be elevated for more detailed study?</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and Data</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F60CE426-084B-5195-06B1-08288FAAC65F}"/>
              </a:ext>
            </a:extLst>
          </p:cNvPr>
          <p:cNvPicPr>
            <a:picLocks noChangeAspect="1"/>
          </p:cNvPicPr>
          <p:nvPr/>
        </p:nvPicPr>
        <p:blipFill>
          <a:blip r:embed="rId3"/>
          <a:stretch>
            <a:fillRect/>
          </a:stretch>
        </p:blipFill>
        <p:spPr>
          <a:xfrm>
            <a:off x="10208354" y="111089"/>
            <a:ext cx="1834319" cy="869773"/>
          </a:xfrm>
          <a:prstGeom prst="rect">
            <a:avLst/>
          </a:prstGeom>
        </p:spPr>
      </p:pic>
      <p:sp>
        <p:nvSpPr>
          <p:cNvPr id="7" name="TextBox 6">
            <a:extLst>
              <a:ext uri="{FF2B5EF4-FFF2-40B4-BE49-F238E27FC236}">
                <a16:creationId xmlns:a16="http://schemas.microsoft.com/office/drawing/2014/main" id="{56EA83A0-FB7D-C76B-9C4E-C053EC458BFE}"/>
              </a:ext>
            </a:extLst>
          </p:cNvPr>
          <p:cNvSpPr txBox="1"/>
          <p:nvPr/>
        </p:nvSpPr>
        <p:spPr>
          <a:xfrm>
            <a:off x="525163" y="1364366"/>
            <a:ext cx="9741252" cy="5016758"/>
          </a:xfrm>
          <a:prstGeom prst="rect">
            <a:avLst/>
          </a:prstGeom>
          <a:noFill/>
        </p:spPr>
        <p:txBody>
          <a:bodyPr wrap="square" rtlCol="0">
            <a:spAutoFit/>
          </a:bodyPr>
          <a:lstStyle/>
          <a:p>
            <a:r>
              <a:rPr lang="en-US" sz="2000" dirty="0"/>
              <a:t>Algorithm research and expanded data sets are required to finish an automated RN pipeline. Key areas of current investigation are:</a:t>
            </a:r>
          </a:p>
          <a:p>
            <a:pPr marL="285750" indent="-285750">
              <a:buFont typeface="Arial" panose="020B0604020202020204" pitchFamily="34" charset="0"/>
              <a:buChar char="•"/>
            </a:pPr>
            <a:r>
              <a:rPr lang="en-US" sz="2000" b="1" dirty="0"/>
              <a:t>Anomaly Detection</a:t>
            </a:r>
          </a:p>
          <a:p>
            <a:pPr marL="742950" lvl="1" indent="-285750">
              <a:buFont typeface="Arial" panose="020B0604020202020204" pitchFamily="34" charset="0"/>
              <a:buChar char="•"/>
            </a:pPr>
            <a:r>
              <a:rPr lang="en-US" sz="2000" dirty="0"/>
              <a:t>Developing rules for automatically identifying anomalies</a:t>
            </a:r>
            <a:endParaRPr lang="en-US" sz="2000" dirty="0">
              <a:solidFill>
                <a:srgbClr val="FF0000"/>
              </a:solidFill>
            </a:endParaRPr>
          </a:p>
          <a:p>
            <a:pPr marL="742950" lvl="1" indent="-285750">
              <a:buFont typeface="Arial" panose="020B0604020202020204" pitchFamily="34" charset="0"/>
              <a:buChar char="•"/>
            </a:pPr>
            <a:r>
              <a:rPr lang="en-US" sz="2000" dirty="0"/>
              <a:t>Status of industrial nuclear facilities and their release history (with isotopic composition)</a:t>
            </a:r>
          </a:p>
          <a:p>
            <a:pPr marL="285750" indent="-285750">
              <a:buFont typeface="Arial" panose="020B0604020202020204" pitchFamily="34" charset="0"/>
              <a:buChar char="•"/>
            </a:pPr>
            <a:r>
              <a:rPr lang="en-US" sz="2000" b="1" dirty="0"/>
              <a:t>Sample Association</a:t>
            </a:r>
            <a:endParaRPr lang="en-US" sz="2000" dirty="0"/>
          </a:p>
          <a:p>
            <a:pPr marL="742950" lvl="1" indent="-285750">
              <a:buFont typeface="Arial" panose="020B0604020202020204" pitchFamily="34" charset="0"/>
              <a:buChar char="•"/>
            </a:pPr>
            <a:r>
              <a:rPr lang="en-US" sz="2000" dirty="0"/>
              <a:t>Computing and storing historical station affinities for quick access</a:t>
            </a:r>
          </a:p>
          <a:p>
            <a:pPr marL="742950" lvl="1" indent="-285750">
              <a:buFont typeface="Arial" panose="020B0604020202020204" pitchFamily="34" charset="0"/>
              <a:buChar char="•"/>
            </a:pPr>
            <a:r>
              <a:rPr lang="en-US" sz="2000" dirty="0"/>
              <a:t>Fast atmospheric transport models to replace precomputed affinities on demand</a:t>
            </a:r>
          </a:p>
          <a:p>
            <a:pPr marL="285750" indent="-285750">
              <a:buFont typeface="Arial" panose="020B0604020202020204" pitchFamily="34" charset="0"/>
              <a:buChar char="•"/>
            </a:pPr>
            <a:r>
              <a:rPr lang="en-US" sz="2000" b="1" dirty="0"/>
              <a:t>Source-Location Determination</a:t>
            </a:r>
            <a:endParaRPr lang="en-US" sz="2000" dirty="0"/>
          </a:p>
          <a:p>
            <a:pPr marL="742950" lvl="1" indent="-285750">
              <a:buFont typeface="Arial" panose="020B0604020202020204" pitchFamily="34" charset="0"/>
              <a:buChar char="•"/>
            </a:pPr>
            <a:r>
              <a:rPr lang="en-US" sz="2000" dirty="0"/>
              <a:t>Quick development of source-receptor matrices for every RN sample</a:t>
            </a:r>
          </a:p>
          <a:p>
            <a:pPr marL="742950" lvl="1" indent="-285750">
              <a:buFont typeface="Arial" panose="020B0604020202020204" pitchFamily="34" charset="0"/>
              <a:buChar char="•"/>
            </a:pPr>
            <a:r>
              <a:rPr lang="en-US" sz="2000" dirty="0"/>
              <a:t>Global network coverage for emissions in the last few days</a:t>
            </a:r>
          </a:p>
          <a:p>
            <a:pPr marL="742950" lvl="1" indent="-285750">
              <a:buFont typeface="Arial" panose="020B0604020202020204" pitchFamily="34" charset="0"/>
              <a:buChar char="•"/>
            </a:pPr>
            <a:r>
              <a:rPr lang="en-US" sz="2000" dirty="0"/>
              <a:t>Single-isotope and multiple-isotope source-location models that can explicitly incorporate background measurements</a:t>
            </a:r>
          </a:p>
          <a:p>
            <a:pPr marL="285750" indent="-285750">
              <a:buFont typeface="Arial" panose="020B0604020202020204" pitchFamily="34" charset="0"/>
              <a:buChar char="•"/>
            </a:pPr>
            <a:r>
              <a:rPr lang="en-US" sz="2000" b="1" dirty="0"/>
              <a:t>Event Bulletin</a:t>
            </a:r>
          </a:p>
          <a:p>
            <a:pPr marL="742950" lvl="1" indent="-285750">
              <a:buFont typeface="Arial" panose="020B0604020202020204" pitchFamily="34" charset="0"/>
              <a:buChar char="•"/>
            </a:pPr>
            <a:r>
              <a:rPr lang="en-US" sz="2000" dirty="0"/>
              <a:t>Initial determination of the plausibility of a comprehensive suite of hypotheses </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Using the Algorithms that would be Included in a Radionuclide Event Pipeline</a:t>
            </a:r>
            <a:endParaRPr lang="en-AT"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a:t>
            </a:r>
            <a:r>
              <a:rPr lang="en-US" sz="1000" b="1" dirty="0" err="1">
                <a:solidFill>
                  <a:srgbClr val="FF0000"/>
                </a:solidFill>
                <a:latin typeface="Arial" panose="020B0604020202020204" pitchFamily="34" charset="0"/>
                <a:cs typeface="Arial" panose="020B0604020202020204" pitchFamily="34" charset="0"/>
              </a:rPr>
              <a:t>tet</a:t>
            </a:r>
            <a:r>
              <a:rPr lang="en-US" sz="1000" b="1" dirty="0">
                <a:solidFill>
                  <a:srgbClr val="FF0000"/>
                </a:solidFill>
                <a:latin typeface="Arial" panose="020B0604020202020204" pitchFamily="34" charset="0"/>
                <a:cs typeface="Arial" panose="020B0604020202020204" pitchFamily="34" charset="0"/>
              </a:rPr>
              <a: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B051C853-FE23-5A74-6FA6-8D3D7C3D5482}"/>
              </a:ext>
            </a:extLst>
          </p:cNvPr>
          <p:cNvPicPr>
            <a:picLocks noChangeAspect="1"/>
          </p:cNvPicPr>
          <p:nvPr/>
        </p:nvPicPr>
        <p:blipFill>
          <a:blip r:embed="rId2"/>
          <a:stretch>
            <a:fillRect/>
          </a:stretch>
        </p:blipFill>
        <p:spPr>
          <a:xfrm>
            <a:off x="10208354" y="111089"/>
            <a:ext cx="1834319" cy="869773"/>
          </a:xfrm>
          <a:prstGeom prst="rect">
            <a:avLst/>
          </a:prstGeom>
        </p:spPr>
      </p:pic>
      <p:pic>
        <p:nvPicPr>
          <p:cNvPr id="7" name="Picture 6" descr="Map&#10;&#10;Description automatically generated">
            <a:extLst>
              <a:ext uri="{FF2B5EF4-FFF2-40B4-BE49-F238E27FC236}">
                <a16:creationId xmlns:a16="http://schemas.microsoft.com/office/drawing/2014/main" id="{965FA42A-79AD-DDDB-697D-39CAE1DB867F}"/>
              </a:ext>
            </a:extLst>
          </p:cNvPr>
          <p:cNvPicPr>
            <a:picLocks noChangeAspect="1"/>
          </p:cNvPicPr>
          <p:nvPr/>
        </p:nvPicPr>
        <p:blipFill>
          <a:blip r:embed="rId3"/>
          <a:stretch>
            <a:fillRect/>
          </a:stretch>
        </p:blipFill>
        <p:spPr>
          <a:xfrm>
            <a:off x="6705599" y="1157009"/>
            <a:ext cx="3840480" cy="3015041"/>
          </a:xfrm>
          <a:prstGeom prst="rect">
            <a:avLst/>
          </a:prstGeom>
        </p:spPr>
      </p:pic>
      <p:pic>
        <p:nvPicPr>
          <p:cNvPr id="8" name="Picture 7" descr="Map&#10;&#10;Description automatically generated">
            <a:extLst>
              <a:ext uri="{FF2B5EF4-FFF2-40B4-BE49-F238E27FC236}">
                <a16:creationId xmlns:a16="http://schemas.microsoft.com/office/drawing/2014/main" id="{F22706BC-2258-43BE-2E9E-732E80AAA75F}"/>
              </a:ext>
            </a:extLst>
          </p:cNvPr>
          <p:cNvPicPr>
            <a:picLocks noChangeAspect="1"/>
          </p:cNvPicPr>
          <p:nvPr/>
        </p:nvPicPr>
        <p:blipFill>
          <a:blip r:embed="rId4"/>
          <a:stretch>
            <a:fillRect/>
          </a:stretch>
        </p:blipFill>
        <p:spPr>
          <a:xfrm>
            <a:off x="2890940" y="4203825"/>
            <a:ext cx="4206240" cy="2553789"/>
          </a:xfrm>
          <a:prstGeom prst="rect">
            <a:avLst/>
          </a:prstGeom>
        </p:spPr>
      </p:pic>
      <p:pic>
        <p:nvPicPr>
          <p:cNvPr id="9" name="Picture 8" descr="Chart&#10;&#10;Description automatically generated">
            <a:extLst>
              <a:ext uri="{FF2B5EF4-FFF2-40B4-BE49-F238E27FC236}">
                <a16:creationId xmlns:a16="http://schemas.microsoft.com/office/drawing/2014/main" id="{EF0EBC69-F611-8CBB-301F-775B27464831}"/>
              </a:ext>
            </a:extLst>
          </p:cNvPr>
          <p:cNvPicPr>
            <a:picLocks noChangeAspect="1"/>
          </p:cNvPicPr>
          <p:nvPr/>
        </p:nvPicPr>
        <p:blipFill>
          <a:blip r:embed="rId5"/>
          <a:stretch>
            <a:fillRect/>
          </a:stretch>
        </p:blipFill>
        <p:spPr>
          <a:xfrm>
            <a:off x="158461" y="1192236"/>
            <a:ext cx="3840480" cy="2978053"/>
          </a:xfrm>
          <a:prstGeom prst="rect">
            <a:avLst/>
          </a:prstGeom>
        </p:spPr>
      </p:pic>
      <p:sp>
        <p:nvSpPr>
          <p:cNvPr id="10" name="TextBox 9">
            <a:extLst>
              <a:ext uri="{FF2B5EF4-FFF2-40B4-BE49-F238E27FC236}">
                <a16:creationId xmlns:a16="http://schemas.microsoft.com/office/drawing/2014/main" id="{9D805A8A-3B05-6C9A-E5DB-DA6AB55B3C16}"/>
              </a:ext>
            </a:extLst>
          </p:cNvPr>
          <p:cNvSpPr txBox="1"/>
          <p:nvPr/>
        </p:nvSpPr>
        <p:spPr>
          <a:xfrm>
            <a:off x="158461" y="4449667"/>
            <a:ext cx="2732479" cy="2062103"/>
          </a:xfrm>
          <a:prstGeom prst="rect">
            <a:avLst/>
          </a:prstGeom>
          <a:noFill/>
          <a:ln>
            <a:solidFill>
              <a:schemeClr val="tx1"/>
            </a:solidFill>
          </a:ln>
        </p:spPr>
        <p:txBody>
          <a:bodyPr wrap="square" rtlCol="0">
            <a:spAutoFit/>
          </a:bodyPr>
          <a:lstStyle/>
          <a:p>
            <a:r>
              <a:rPr lang="en-US" sz="1600"/>
              <a:t>The magnitude of detections of interest may be smaller than typical measurements caused by industrial emissions. This synthetic data set shows a new algorithm that explicitly uses industrial emissions when locating a puff release.</a:t>
            </a:r>
          </a:p>
        </p:txBody>
      </p:sp>
      <p:sp>
        <p:nvSpPr>
          <p:cNvPr id="11" name="Arrow: Up 10">
            <a:extLst>
              <a:ext uri="{FF2B5EF4-FFF2-40B4-BE49-F238E27FC236}">
                <a16:creationId xmlns:a16="http://schemas.microsoft.com/office/drawing/2014/main" id="{65CB4E70-72F4-42C3-EAE0-4E0D7934705B}"/>
              </a:ext>
            </a:extLst>
          </p:cNvPr>
          <p:cNvSpPr/>
          <p:nvPr/>
        </p:nvSpPr>
        <p:spPr>
          <a:xfrm>
            <a:off x="1428074" y="3941589"/>
            <a:ext cx="219075" cy="5953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8D2002-C8B3-96FF-1C54-4B094788AEE6}"/>
              </a:ext>
            </a:extLst>
          </p:cNvPr>
          <p:cNvSpPr txBox="1"/>
          <p:nvPr/>
        </p:nvSpPr>
        <p:spPr>
          <a:xfrm>
            <a:off x="7097181" y="4386521"/>
            <a:ext cx="3534156" cy="2308324"/>
          </a:xfrm>
          <a:prstGeom prst="rect">
            <a:avLst/>
          </a:prstGeom>
          <a:noFill/>
          <a:ln>
            <a:solidFill>
              <a:schemeClr val="tx1"/>
            </a:solidFill>
          </a:ln>
        </p:spPr>
        <p:txBody>
          <a:bodyPr wrap="square" rtlCol="0">
            <a:spAutoFit/>
          </a:bodyPr>
          <a:lstStyle/>
          <a:p>
            <a:r>
              <a:rPr lang="en-US" sz="1600"/>
              <a:t>An example sample association result using synthetic releases showing the most plausible release locations based on historical weather patterns when stations close to JPX38 didn’t have detectable quantities of </a:t>
            </a:r>
            <a:r>
              <a:rPr lang="en-US" sz="1600" baseline="30000"/>
              <a:t>133</a:t>
            </a:r>
            <a:r>
              <a:rPr lang="en-US" sz="1600"/>
              <a:t>Xe but JPX38 had a detection. These results can be precomputed and archived for different station combinations.</a:t>
            </a:r>
          </a:p>
        </p:txBody>
      </p:sp>
      <p:sp>
        <p:nvSpPr>
          <p:cNvPr id="13" name="Arrow: Up 12">
            <a:extLst>
              <a:ext uri="{FF2B5EF4-FFF2-40B4-BE49-F238E27FC236}">
                <a16:creationId xmlns:a16="http://schemas.microsoft.com/office/drawing/2014/main" id="{F82BDB16-218F-4C96-912E-52F533299BAE}"/>
              </a:ext>
            </a:extLst>
          </p:cNvPr>
          <p:cNvSpPr/>
          <p:nvPr/>
        </p:nvSpPr>
        <p:spPr>
          <a:xfrm>
            <a:off x="8381330" y="4003497"/>
            <a:ext cx="219077" cy="3363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253E95-799E-A8B8-21DF-BDF650E8F724}"/>
              </a:ext>
            </a:extLst>
          </p:cNvPr>
          <p:cNvSpPr txBox="1"/>
          <p:nvPr/>
        </p:nvSpPr>
        <p:spPr>
          <a:xfrm>
            <a:off x="4082775" y="1334052"/>
            <a:ext cx="2527578" cy="2800767"/>
          </a:xfrm>
          <a:prstGeom prst="rect">
            <a:avLst/>
          </a:prstGeom>
          <a:noFill/>
          <a:ln>
            <a:solidFill>
              <a:schemeClr val="tx1"/>
            </a:solidFill>
          </a:ln>
        </p:spPr>
        <p:txBody>
          <a:bodyPr wrap="square" rtlCol="0">
            <a:spAutoFit/>
          </a:bodyPr>
          <a:lstStyle/>
          <a:p>
            <a:r>
              <a:rPr lang="en-US" sz="1600"/>
              <a:t>An example plot showing what magnitude of short-duration releases of </a:t>
            </a:r>
            <a:r>
              <a:rPr lang="en-US" sz="1600" baseline="30000"/>
              <a:t>133</a:t>
            </a:r>
            <a:r>
              <a:rPr lang="en-US" sz="1600"/>
              <a:t>Xe should have been detected if they had been released in the last ten days. This plot is indicative of the network coverage at the time that a sample with a detection is collected. This type of plot could be updated every day.</a:t>
            </a:r>
          </a:p>
        </p:txBody>
      </p:sp>
      <p:sp>
        <p:nvSpPr>
          <p:cNvPr id="15" name="Arrow: Up 14">
            <a:extLst>
              <a:ext uri="{FF2B5EF4-FFF2-40B4-BE49-F238E27FC236}">
                <a16:creationId xmlns:a16="http://schemas.microsoft.com/office/drawing/2014/main" id="{24E55603-B7B4-4660-21BC-FE9286BCF187}"/>
              </a:ext>
            </a:extLst>
          </p:cNvPr>
          <p:cNvSpPr/>
          <p:nvPr/>
        </p:nvSpPr>
        <p:spPr>
          <a:xfrm rot="10800000">
            <a:off x="5066628" y="4067174"/>
            <a:ext cx="219076" cy="3363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B2A92104-E06D-FBAF-FD97-543D12336E6B}"/>
              </a:ext>
            </a:extLst>
          </p:cNvPr>
          <p:cNvPicPr>
            <a:picLocks noChangeAspect="1"/>
          </p:cNvPicPr>
          <p:nvPr/>
        </p:nvPicPr>
        <p:blipFill>
          <a:blip r:embed="rId2"/>
          <a:stretch>
            <a:fillRect/>
          </a:stretch>
        </p:blipFill>
        <p:spPr>
          <a:xfrm>
            <a:off x="10208354" y="111089"/>
            <a:ext cx="1834319" cy="869773"/>
          </a:xfrm>
          <a:prstGeom prst="rect">
            <a:avLst/>
          </a:prstGeom>
        </p:spPr>
      </p:pic>
      <p:sp>
        <p:nvSpPr>
          <p:cNvPr id="7" name="TextBox 6">
            <a:extLst>
              <a:ext uri="{FF2B5EF4-FFF2-40B4-BE49-F238E27FC236}">
                <a16:creationId xmlns:a16="http://schemas.microsoft.com/office/drawing/2014/main" id="{DD403B59-31E8-1275-BC0C-7388DCF5B1BC}"/>
              </a:ext>
            </a:extLst>
          </p:cNvPr>
          <p:cNvSpPr txBox="1"/>
          <p:nvPr/>
        </p:nvSpPr>
        <p:spPr>
          <a:xfrm>
            <a:off x="533400" y="1562100"/>
            <a:ext cx="9977437" cy="5078313"/>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Times New Roman" panose="02020603050405020304" pitchFamily="18" charset="0"/>
              </a:rPr>
              <a:t>As the volume of data grows and backgrounds increase, the pressure to leverage automatic data techniques across the network will also increase.  An important step is to combine aerosol and xenon measurements and enable data fusion with other technologies such as seismic. Many of the analysis tools needed </a:t>
            </a:r>
            <a:r>
              <a:rPr lang="en-US" dirty="0"/>
              <a:t>for a RN analysis pipeline have been developed, but have not yet implemented in an automated prototype:</a:t>
            </a:r>
          </a:p>
          <a:p>
            <a:pPr marL="285750" indent="-285750">
              <a:buFont typeface="Arial" panose="020B0604020202020204" pitchFamily="34" charset="0"/>
              <a:buChar char="•"/>
            </a:pPr>
            <a:r>
              <a:rPr lang="en-US" b="1" dirty="0"/>
              <a:t>Anomaly Detection</a:t>
            </a:r>
            <a:r>
              <a:rPr lang="en-US" dirty="0"/>
              <a:t>: Have a draft journal article on different anomaly detection algorithms. Magnitude-only anomaly rules are insufficient.</a:t>
            </a:r>
          </a:p>
          <a:p>
            <a:pPr marL="285750" indent="-285750">
              <a:buFont typeface="Arial" panose="020B0604020202020204" pitchFamily="34" charset="0"/>
              <a:buChar char="•"/>
            </a:pPr>
            <a:r>
              <a:rPr lang="en-US" b="1" dirty="0"/>
              <a:t>Sample Association</a:t>
            </a:r>
            <a:r>
              <a:rPr lang="en-US" dirty="0"/>
              <a:t>: Developed on an approach for automated sample association and published a journal article (</a:t>
            </a:r>
            <a:r>
              <a:rPr lang="en-US" sz="1800" dirty="0"/>
              <a:t>doi:10.1016/j.jenvrad.2021.106777</a:t>
            </a:r>
            <a:r>
              <a:rPr lang="en-US" dirty="0"/>
              <a:t>).</a:t>
            </a:r>
          </a:p>
          <a:p>
            <a:pPr marL="285750" indent="-285750">
              <a:buFont typeface="Arial" panose="020B0604020202020204" pitchFamily="34" charset="0"/>
              <a:buChar char="•"/>
            </a:pPr>
            <a:r>
              <a:rPr lang="en-US" b="1" dirty="0"/>
              <a:t>Continued study of industrial emissions</a:t>
            </a:r>
            <a:r>
              <a:rPr lang="en-US" dirty="0"/>
              <a:t> to understand their influence on samples. (</a:t>
            </a:r>
            <a:r>
              <a:rPr lang="en-US" sz="1800" dirty="0">
                <a:latin typeface="Calibri" panose="020F0502020204030204" pitchFamily="34" charset="0"/>
              </a:rPr>
              <a:t>doi:10.1016/j.jenvrad.2022.107081, 10.1016/j.jenvrad.2022.107037, 10.1016/j.jenvrad.2022.106916)</a:t>
            </a:r>
          </a:p>
          <a:p>
            <a:pPr marL="285750" indent="-285750">
              <a:buFont typeface="Arial" panose="020B0604020202020204" pitchFamily="34" charset="0"/>
              <a:buChar char="•"/>
            </a:pPr>
            <a:r>
              <a:rPr lang="en-US" b="1" dirty="0"/>
              <a:t>Bayesian source-location algorithms</a:t>
            </a:r>
            <a:r>
              <a:rPr lang="en-US" dirty="0"/>
              <a:t>. Have developed new multiple-isotope and background cognizant algorithms (</a:t>
            </a:r>
            <a:r>
              <a:rPr lang="en-US" sz="1800" dirty="0">
                <a:latin typeface="Calibri" panose="020F0502020204030204" pitchFamily="34" charset="0"/>
              </a:rPr>
              <a:t>doi:10.1016/j.jenvrad.2019.04.004, 10.1016/j.jenvrad.2019.03.022). </a:t>
            </a:r>
            <a:r>
              <a:rPr lang="en-US" dirty="0"/>
              <a:t>Have a draft journal article comparing single-isotope algorithms with maximum correlation approaches and FREAR.</a:t>
            </a:r>
          </a:p>
          <a:p>
            <a:pPr marL="285750" indent="-285750">
              <a:buFont typeface="Arial" panose="020B0604020202020204" pitchFamily="34" charset="0"/>
              <a:buChar char="•"/>
            </a:pPr>
            <a:r>
              <a:rPr lang="en-US" b="1" dirty="0"/>
              <a:t>Analysis of network performance</a:t>
            </a:r>
            <a:r>
              <a:rPr lang="en-US" dirty="0"/>
              <a:t> for new generation samplers. Have studied network performance for new generation noble gas and aerosol samplers (</a:t>
            </a:r>
            <a:r>
              <a:rPr lang="en-US" sz="1800" dirty="0">
                <a:latin typeface="Calibri" panose="020F0502020204030204" pitchFamily="34" charset="0"/>
              </a:rPr>
              <a:t>doi:10.1016/j.jenvrad.2022.106963</a:t>
            </a:r>
            <a:r>
              <a:rPr lang="en-US" dirty="0"/>
              <a:t>, </a:t>
            </a:r>
            <a:r>
              <a:rPr lang="en-US" sz="1800" dirty="0">
                <a:latin typeface="Calibri" panose="020F0502020204030204" pitchFamily="34" charset="0"/>
              </a:rPr>
              <a:t>10.1016/j.jenvrad.2022.107088</a:t>
            </a:r>
            <a:r>
              <a:rPr lang="en-US" dirty="0"/>
              <a:t>).</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P3.6-481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8559F224-AA61-EC86-DD64-E80414E6E5F5}"/>
              </a:ext>
            </a:extLst>
          </p:cNvPr>
          <p:cNvPicPr>
            <a:picLocks noChangeAspect="1"/>
          </p:cNvPicPr>
          <p:nvPr/>
        </p:nvPicPr>
        <p:blipFill>
          <a:blip r:embed="rId2"/>
          <a:stretch>
            <a:fillRect/>
          </a:stretch>
        </p:blipFill>
        <p:spPr>
          <a:xfrm>
            <a:off x="10208354" y="111089"/>
            <a:ext cx="1834319" cy="869773"/>
          </a:xfrm>
          <a:prstGeom prst="rect">
            <a:avLst/>
          </a:prstGeom>
        </p:spPr>
      </p:pic>
      <p:sp>
        <p:nvSpPr>
          <p:cNvPr id="7" name="TextBox 6">
            <a:extLst>
              <a:ext uri="{FF2B5EF4-FFF2-40B4-BE49-F238E27FC236}">
                <a16:creationId xmlns:a16="http://schemas.microsoft.com/office/drawing/2014/main" id="{BCE2ACA0-2A22-C2E5-CE86-3CF86FFCD59D}"/>
              </a:ext>
            </a:extLst>
          </p:cNvPr>
          <p:cNvSpPr txBox="1"/>
          <p:nvPr/>
        </p:nvSpPr>
        <p:spPr>
          <a:xfrm>
            <a:off x="470297" y="1409611"/>
            <a:ext cx="10088166" cy="4616648"/>
          </a:xfrm>
          <a:prstGeom prst="rect">
            <a:avLst/>
          </a:prstGeom>
          <a:noFill/>
        </p:spPr>
        <p:txBody>
          <a:bodyPr wrap="square">
            <a:spAutoFit/>
          </a:bodyPr>
          <a:lstStyle/>
          <a:p>
            <a:pPr marL="342900" indent="-342900">
              <a:buFont typeface="Arial" panose="020B0604020202020204" pitchFamily="34" charset="0"/>
              <a:buChar char="•"/>
            </a:pPr>
            <a:r>
              <a:rPr lang="en-US" sz="1400" dirty="0"/>
              <a:t>Eslinger, P.W., Miley, H.S., Schrom, B.T., 2022. Investigations of association among atmospheric radionuclide measurements. J. Environ. </a:t>
            </a:r>
            <a:r>
              <a:rPr lang="en-US" sz="1400" dirty="0" err="1"/>
              <a:t>Radioact</a:t>
            </a:r>
            <a:r>
              <a:rPr lang="en-US" sz="1400" dirty="0"/>
              <a:t>. 241, 106777. </a:t>
            </a:r>
            <a:r>
              <a:rPr lang="en-US" sz="1400" dirty="0">
                <a:hlinkClick r:id="rId3"/>
              </a:rPr>
              <a:t>https://doi.org/10.1016/j.jenvrad.2021.106777</a:t>
            </a:r>
            <a:endParaRPr lang="en-US" sz="1400" dirty="0"/>
          </a:p>
          <a:p>
            <a:pPr marL="342900" indent="-342900">
              <a:buFont typeface="Arial" panose="020B0604020202020204" pitchFamily="34" charset="0"/>
              <a:buChar char="•"/>
            </a:pPr>
            <a:r>
              <a:rPr lang="en-US" sz="1400" dirty="0">
                <a:latin typeface="Calibri" panose="020F0502020204030204" pitchFamily="34" charset="0"/>
              </a:rPr>
              <a:t>Miley, H.S., Eslinger, P.W., 2023. Impact of industrial nuclear emissions on nuclear explosion monitoring. J. Environ. </a:t>
            </a:r>
            <a:r>
              <a:rPr lang="en-US" sz="1400" dirty="0" err="1">
                <a:latin typeface="Calibri" panose="020F0502020204030204" pitchFamily="34" charset="0"/>
              </a:rPr>
              <a:t>Radioact</a:t>
            </a:r>
            <a:r>
              <a:rPr lang="en-US" sz="1400" dirty="0">
                <a:latin typeface="Calibri" panose="020F0502020204030204" pitchFamily="34" charset="0"/>
              </a:rPr>
              <a:t>. 257, 107081. </a:t>
            </a:r>
            <a:r>
              <a:rPr lang="en-US" sz="1400" dirty="0">
                <a:hlinkClick r:id="rId4"/>
              </a:rPr>
              <a:t>https://doi.org/</a:t>
            </a:r>
            <a:r>
              <a:rPr lang="en-US" sz="1400" dirty="0">
                <a:latin typeface="Calibri" panose="020F0502020204030204" pitchFamily="34" charset="0"/>
                <a:hlinkClick r:id="rId4"/>
              </a:rPr>
              <a:t>10.1016/j.jenvrad.2022.107081</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Rosenthal, W.S., Eslinger, P.W., Schrom, B.T., Miley, H.S., Baxter, D.J., Fast, J.D., 2022. Enabling probabilistic retrospective transport modeling for accurate source detection. J. Environ. </a:t>
            </a:r>
            <a:r>
              <a:rPr lang="en-US" sz="1400" dirty="0" err="1">
                <a:latin typeface="Calibri" panose="020F0502020204030204" pitchFamily="34" charset="0"/>
              </a:rPr>
              <a:t>Radioact</a:t>
            </a:r>
            <a:r>
              <a:rPr lang="en-US" sz="1400" dirty="0">
                <a:latin typeface="Calibri" panose="020F0502020204030204" pitchFamily="34" charset="0"/>
              </a:rPr>
              <a:t>. 247, 106849. </a:t>
            </a:r>
            <a:r>
              <a:rPr lang="en-US" sz="1400" dirty="0">
                <a:hlinkClick r:id="rId5"/>
              </a:rPr>
              <a:t>https://doi.org/</a:t>
            </a:r>
            <a:r>
              <a:rPr lang="en-US" sz="1400" dirty="0">
                <a:latin typeface="Calibri" panose="020F0502020204030204" pitchFamily="34" charset="0"/>
                <a:hlinkClick r:id="rId5"/>
              </a:rPr>
              <a:t>10.1016/j.jenvrad.2022.106849</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Miley, H.S., Eslinger, P.W., Friese, J.I., 2021. Examining Nuisance Aerosol Detections in Light of the Origin of the Screening Process, PNNL-SA-32446, Pacific Northwest National Laboratory, Richland, Washington. </a:t>
            </a:r>
            <a:r>
              <a:rPr lang="en-US" sz="1400" dirty="0">
                <a:hlinkClick r:id="rId6"/>
              </a:rPr>
              <a:t>https://doi.org/</a:t>
            </a:r>
            <a:r>
              <a:rPr lang="en-US" sz="1400" dirty="0">
                <a:latin typeface="Calibri" panose="020F0502020204030204" pitchFamily="34" charset="0"/>
                <a:hlinkClick r:id="rId6"/>
              </a:rPr>
              <a:t>10.2172/1843271</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Eslinger, P.W., Miley, H.S., Burnett, J.L., Lidey, L.S., Mendez, J.M., Schrom, B.T., Sharma, M.K., 2023. Projected network performance for next generation aerosol monitoring systems. J. Environ. </a:t>
            </a:r>
            <a:r>
              <a:rPr lang="en-US" sz="1400" dirty="0" err="1">
                <a:latin typeface="Calibri" panose="020F0502020204030204" pitchFamily="34" charset="0"/>
              </a:rPr>
              <a:t>Radioact</a:t>
            </a:r>
            <a:r>
              <a:rPr lang="en-US" sz="1400" dirty="0">
                <a:latin typeface="Calibri" panose="020F0502020204030204" pitchFamily="34" charset="0"/>
              </a:rPr>
              <a:t>. 257, 107088. </a:t>
            </a:r>
            <a:r>
              <a:rPr lang="en-US" sz="1400" dirty="0">
                <a:hlinkClick r:id="rId7"/>
              </a:rPr>
              <a:t>https://doi.org/</a:t>
            </a:r>
            <a:r>
              <a:rPr lang="en-US" sz="1400" dirty="0">
                <a:latin typeface="Calibri" panose="020F0502020204030204" pitchFamily="34" charset="0"/>
                <a:hlinkClick r:id="rId7"/>
              </a:rPr>
              <a:t>10.1016/j.jenvrad.2022.107088</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Eslinger, P.W., Ely, J.H., Lowrey, J.D., Miley, H.S., 2022. Projected network performance for multiple isotopes using next-generation xenon monitoring systems. J. Environ. </a:t>
            </a:r>
            <a:r>
              <a:rPr lang="en-US" sz="1400" dirty="0" err="1">
                <a:latin typeface="Calibri" panose="020F0502020204030204" pitchFamily="34" charset="0"/>
              </a:rPr>
              <a:t>Radioact</a:t>
            </a:r>
            <a:r>
              <a:rPr lang="en-US" sz="1400" dirty="0">
                <a:latin typeface="Calibri" panose="020F0502020204030204" pitchFamily="34" charset="0"/>
              </a:rPr>
              <a:t>. 251-252, 106963. </a:t>
            </a:r>
            <a:r>
              <a:rPr lang="en-US" sz="1400" dirty="0">
                <a:hlinkClick r:id="rId8"/>
              </a:rPr>
              <a:t>https://doi.org/</a:t>
            </a:r>
            <a:r>
              <a:rPr lang="en-US" sz="1400" dirty="0">
                <a:latin typeface="Calibri" panose="020F0502020204030204" pitchFamily="34" charset="0"/>
                <a:hlinkClick r:id="rId8"/>
              </a:rPr>
              <a:t>10.1016/j.jenvrad.2022.106963</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Metz, L., Bowyer, T., Burnett, J., Dion, M., Eslinger, P., Friese, J., Doll, C., McIntyre, J., Schrom, B., 2022. Source Term Analysis of Xenon (STAX): An effort focused on differentiating man-made isotope production from nuclear explosions via stack monitoring. J. Environ. </a:t>
            </a:r>
            <a:r>
              <a:rPr lang="en-US" sz="1400" dirty="0" err="1">
                <a:latin typeface="Calibri" panose="020F0502020204030204" pitchFamily="34" charset="0"/>
              </a:rPr>
              <a:t>Radioact</a:t>
            </a:r>
            <a:r>
              <a:rPr lang="en-US" sz="1400" dirty="0">
                <a:latin typeface="Calibri" panose="020F0502020204030204" pitchFamily="34" charset="0"/>
              </a:rPr>
              <a:t>. 255, 107037. </a:t>
            </a:r>
            <a:r>
              <a:rPr lang="en-US" sz="1400" dirty="0">
                <a:hlinkClick r:id="rId9"/>
              </a:rPr>
              <a:t>https://doi.org/</a:t>
            </a:r>
            <a:r>
              <a:rPr lang="en-US" sz="1400" dirty="0">
                <a:latin typeface="Calibri" panose="020F0502020204030204" pitchFamily="34" charset="0"/>
                <a:hlinkClick r:id="rId9"/>
              </a:rPr>
              <a:t>10.1016/j.jenvrad.2022.107037</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Eslinger, P.W., Bowyer, T.W., Doll, C.G., Friese, J.I., Metz, L.A., Schrom, B.T., 2022. Using STAX data to predict IMS radioxenon concentrations. J. Environ. </a:t>
            </a:r>
            <a:r>
              <a:rPr lang="en-US" sz="1400" dirty="0" err="1">
                <a:latin typeface="Calibri" panose="020F0502020204030204" pitchFamily="34" charset="0"/>
              </a:rPr>
              <a:t>Radioact</a:t>
            </a:r>
            <a:r>
              <a:rPr lang="en-US" sz="1400" dirty="0">
                <a:latin typeface="Calibri" panose="020F0502020204030204" pitchFamily="34" charset="0"/>
              </a:rPr>
              <a:t>. 250, 106916. </a:t>
            </a:r>
            <a:r>
              <a:rPr lang="en-US" sz="1400" dirty="0">
                <a:hlinkClick r:id="rId10"/>
              </a:rPr>
              <a:t>https://doi.org/</a:t>
            </a:r>
            <a:r>
              <a:rPr lang="en-US" sz="1400" dirty="0">
                <a:latin typeface="Calibri" panose="020F0502020204030204" pitchFamily="34" charset="0"/>
                <a:hlinkClick r:id="rId10"/>
              </a:rPr>
              <a:t>10.1016/j.jenvrad.2022.106916</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Eslinger, P.W., Mendez, J.M., Schrom, B.T., 2019. Source term estimation in the presence of nuisance signals. J. Environ. </a:t>
            </a:r>
            <a:r>
              <a:rPr lang="en-US" sz="1400" dirty="0" err="1">
                <a:latin typeface="Calibri" panose="020F0502020204030204" pitchFamily="34" charset="0"/>
              </a:rPr>
              <a:t>Radioact</a:t>
            </a:r>
            <a:r>
              <a:rPr lang="en-US" sz="1400" dirty="0">
                <a:latin typeface="Calibri" panose="020F0502020204030204" pitchFamily="34" charset="0"/>
              </a:rPr>
              <a:t>. 203, 220-225. </a:t>
            </a:r>
            <a:r>
              <a:rPr lang="en-US" sz="1400" dirty="0">
                <a:hlinkClick r:id="rId11"/>
              </a:rPr>
              <a:t>https://doi.org/</a:t>
            </a:r>
            <a:r>
              <a:rPr lang="en-US" sz="1400" dirty="0">
                <a:latin typeface="Calibri" panose="020F0502020204030204" pitchFamily="34" charset="0"/>
                <a:hlinkClick r:id="rId11"/>
              </a:rPr>
              <a:t>10.1016/j.jenvrad.2019.03.022</a:t>
            </a:r>
            <a:endParaRPr lang="en-US" sz="1400" dirty="0">
              <a:latin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Eslinger, P.W., Lowrey, J.D., Miley, H.S., Rosenthal, W.S., Schrom, B.T., 2019. Source term estimation using multiple xenon isotopes in atmospheric samples. J. Environ. </a:t>
            </a:r>
            <a:r>
              <a:rPr lang="en-US" sz="1400" dirty="0" err="1">
                <a:latin typeface="Calibri" panose="020F0502020204030204" pitchFamily="34" charset="0"/>
              </a:rPr>
              <a:t>Radioact</a:t>
            </a:r>
            <a:r>
              <a:rPr lang="en-US" sz="1400" dirty="0">
                <a:latin typeface="Calibri" panose="020F0502020204030204" pitchFamily="34" charset="0"/>
              </a:rPr>
              <a:t>. 204, 111-116. </a:t>
            </a:r>
            <a:r>
              <a:rPr lang="en-US" sz="1400" dirty="0">
                <a:hlinkClick r:id="rId12"/>
              </a:rPr>
              <a:t>https://doi.org/</a:t>
            </a:r>
            <a:r>
              <a:rPr lang="en-US" sz="1400" dirty="0">
                <a:latin typeface="Calibri" panose="020F0502020204030204" pitchFamily="34" charset="0"/>
                <a:hlinkClick r:id="rId12"/>
              </a:rPr>
              <a:t>10.1016/j.jenvrad.2019.04.004</a:t>
            </a:r>
            <a:endParaRPr lang="en-US" sz="1400" dirty="0">
              <a:latin typeface="Calibri" panose="020F050202020403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TotalTime>
  <Words>1736</Words>
  <Application>Microsoft Office PowerPoint</Application>
  <PresentationFormat>Widescreen</PresentationFormat>
  <Paragraphs>98</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Brookreson, Estela</cp:lastModifiedBy>
  <cp:revision>32</cp:revision>
  <dcterms:created xsi:type="dcterms:W3CDTF">2023-04-18T13:25:54Z</dcterms:created>
  <dcterms:modified xsi:type="dcterms:W3CDTF">2023-06-10T01:20:31Z</dcterms:modified>
</cp:coreProperties>
</file>