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08" d="100"/>
          <a:sy n="108" d="100"/>
        </p:scale>
        <p:origin x="1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SnT2023_ppt\2014_baselin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b="1"/>
              <a:t>GBX66</a:t>
            </a:r>
            <a:r>
              <a:rPr lang="en-GB"/>
              <a:t> (652 samples)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Sheet2!$D$44</c:f>
              <c:strCache>
                <c:ptCount val="1"/>
                <c:pt idx="0">
                  <c:v>old results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Sheet2!$C$45:$C$48</c:f>
              <c:strCache>
                <c:ptCount val="4"/>
                <c:pt idx="0">
                  <c:v>Xe-131m</c:v>
                </c:pt>
                <c:pt idx="1">
                  <c:v>Xe-133</c:v>
                </c:pt>
                <c:pt idx="2">
                  <c:v>Xe-133m</c:v>
                </c:pt>
                <c:pt idx="3">
                  <c:v>Xe-135</c:v>
                </c:pt>
              </c:strCache>
            </c:strRef>
          </c:cat>
          <c:val>
            <c:numRef>
              <c:f>Sheet2!$D$45:$D$48</c:f>
              <c:numCache>
                <c:formatCode>0.0</c:formatCode>
                <c:ptCount val="4"/>
                <c:pt idx="0">
                  <c:v>16.559999999999999</c:v>
                </c:pt>
                <c:pt idx="1">
                  <c:v>19.02</c:v>
                </c:pt>
                <c:pt idx="2">
                  <c:v>14.11</c:v>
                </c:pt>
                <c:pt idx="3">
                  <c:v>3.22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2E-41F0-A1E0-F7B325912EA1}"/>
            </c:ext>
          </c:extLst>
        </c:ser>
        <c:ser>
          <c:idx val="1"/>
          <c:order val="1"/>
          <c:tx>
            <c:strRef>
              <c:f>Sheet2!$E$44</c:f>
              <c:strCache>
                <c:ptCount val="1"/>
                <c:pt idx="0">
                  <c:v>new results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Sheet2!$C$45:$C$48</c:f>
              <c:strCache>
                <c:ptCount val="4"/>
                <c:pt idx="0">
                  <c:v>Xe-131m</c:v>
                </c:pt>
                <c:pt idx="1">
                  <c:v>Xe-133</c:v>
                </c:pt>
                <c:pt idx="2">
                  <c:v>Xe-133m</c:v>
                </c:pt>
                <c:pt idx="3">
                  <c:v>Xe-135</c:v>
                </c:pt>
              </c:strCache>
            </c:strRef>
          </c:cat>
          <c:val>
            <c:numRef>
              <c:f>Sheet2!$E$45:$E$48</c:f>
              <c:numCache>
                <c:formatCode>0.0</c:formatCode>
                <c:ptCount val="4"/>
                <c:pt idx="0">
                  <c:v>3.89</c:v>
                </c:pt>
                <c:pt idx="1">
                  <c:v>9.44</c:v>
                </c:pt>
                <c:pt idx="2">
                  <c:v>8.75</c:v>
                </c:pt>
                <c:pt idx="3">
                  <c:v>3.61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2E-41F0-A1E0-F7B325912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661232"/>
        <c:axId val="330653328"/>
      </c:barChart>
      <c:catAx>
        <c:axId val="33066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0653328"/>
        <c:crosses val="autoZero"/>
        <c:auto val="1"/>
        <c:lblAlgn val="ctr"/>
        <c:lblOffset val="100"/>
        <c:noMultiLvlLbl val="0"/>
      </c:catAx>
      <c:valAx>
        <c:axId val="33065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Reported rate,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066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P3.6_740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/>
                <a:cs typeface="Arial"/>
              </a:rPr>
              <a:t>Updated 2014 radioxenon observations at IMS stations 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Arial"/>
                <a:cs typeface="Arial"/>
              </a:rPr>
              <a:t>– Comparison with the 2014 baseline</a:t>
            </a:r>
            <a:endParaRPr lang="en-AT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GB" sz="1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Abdelhakim Gheddou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Martin B. Kalinowski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CTBTO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1B1A9C-4DB8-7C6C-5448-053AEDBC8C1E}"/>
              </a:ext>
            </a:extLst>
          </p:cNvPr>
          <p:cNvSpPr txBox="1"/>
          <p:nvPr/>
        </p:nvSpPr>
        <p:spPr>
          <a:xfrm>
            <a:off x="108751" y="1183343"/>
            <a:ext cx="7213579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latin typeface="Arial"/>
                <a:cs typeface="Arial"/>
              </a:rPr>
              <a:t>There is high interest among the CTBTO noble gas monitoring community for further enhancing the agreement between observed and simulated radioxenon concentrations in comparison to the 2014 baseline.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dirty="0">
              <a:latin typeface="Arial"/>
              <a:cs typeface="Arial"/>
            </a:endParaRPr>
          </a:p>
          <a:p>
            <a:pPr algn="l">
              <a:spcBef>
                <a:spcPts val="600"/>
              </a:spcBef>
            </a:pPr>
            <a:r>
              <a:rPr lang="en-US" sz="1800" dirty="0">
                <a:latin typeface="Arial"/>
                <a:cs typeface="Arial"/>
              </a:rPr>
              <a:t>One year (2014) of spectral data from certified IMS SAUNA based noble gas systems was reprocessed in offline mode, using the modern IDC software.</a:t>
            </a:r>
          </a:p>
          <a:p>
            <a:pPr algn="l">
              <a:spcBef>
                <a:spcPts val="600"/>
              </a:spcBef>
            </a:pPr>
            <a:r>
              <a:rPr lang="en-US" sz="1800" dirty="0">
                <a:latin typeface="Arial"/>
                <a:cs typeface="Arial"/>
              </a:rPr>
              <a:t>New observations were compared to old results for the four CTBT relevant radioxenon isotopes.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800" dirty="0">
              <a:latin typeface="Arial"/>
              <a:cs typeface="Arial"/>
            </a:endParaRPr>
          </a:p>
          <a:p>
            <a:r>
              <a:rPr lang="en-GB" sz="1800" dirty="0">
                <a:latin typeface="Arial"/>
                <a:cs typeface="Arial"/>
              </a:rPr>
              <a:t>New analysis results clearly demonstrate a significant reduction of false positive rates for Xe-131m, Xe-133m and Xe-135.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dirty="0">
              <a:latin typeface="Arial"/>
              <a:cs typeface="Arial"/>
            </a:endParaRPr>
          </a:p>
          <a:p>
            <a:pPr algn="l"/>
            <a:r>
              <a:rPr lang="en-GB" sz="1800" dirty="0">
                <a:latin typeface="Arial"/>
                <a:cs typeface="Arial"/>
              </a:rPr>
              <a:t>Achieved results will allow the statistical analysis of simulated vs. observed data to be repeated and compared with the 2014 baseline. 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800" dirty="0">
                <a:latin typeface="Arial"/>
                <a:cs typeface="Arial"/>
              </a:rPr>
              <a:t>In addition, the new dataset has the potential to be used in other research areas, such as radioxenon isotopic ratio studies.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800" dirty="0"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20DAF2E-D0AC-5D1C-7D3C-ECCDEEE3D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081" y="1090797"/>
            <a:ext cx="4760919" cy="2338203"/>
          </a:xfrm>
          <a:prstGeom prst="rect">
            <a:avLst/>
          </a:prstGeom>
        </p:spPr>
      </p:pic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68E4D7F-4799-F3E4-7555-BED7806348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060382"/>
              </p:ext>
            </p:extLst>
          </p:nvPr>
        </p:nvGraphicFramePr>
        <p:xfrm>
          <a:off x="7431081" y="3682213"/>
          <a:ext cx="4760919" cy="257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</TotalTime>
  <Words>169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GHEDDOU Abdelhakim</cp:lastModifiedBy>
  <cp:revision>24</cp:revision>
  <dcterms:created xsi:type="dcterms:W3CDTF">2023-04-18T13:25:54Z</dcterms:created>
  <dcterms:modified xsi:type="dcterms:W3CDTF">2023-06-16T09:17:10Z</dcterms:modified>
</cp:coreProperties>
</file>