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9"/>
  </p:notesMasterIdLst>
  <p:sldIdLst>
    <p:sldId id="261" r:id="rId6"/>
    <p:sldId id="274" r:id="rId7"/>
    <p:sldId id="337" r:id="rId8"/>
    <p:sldId id="929" r:id="rId9"/>
    <p:sldId id="372" r:id="rId10"/>
    <p:sldId id="259" r:id="rId11"/>
    <p:sldId id="1022" r:id="rId12"/>
    <p:sldId id="1023" r:id="rId13"/>
    <p:sldId id="1021" r:id="rId14"/>
    <p:sldId id="1024" r:id="rId15"/>
    <p:sldId id="1027" r:id="rId16"/>
    <p:sldId id="1017" r:id="rId17"/>
    <p:sldId id="1025" r:id="rId1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74"/>
            <p14:sldId id="337"/>
            <p14:sldId id="929"/>
            <p14:sldId id="372"/>
            <p14:sldId id="259"/>
            <p14:sldId id="1022"/>
            <p14:sldId id="1023"/>
            <p14:sldId id="1021"/>
            <p14:sldId id="1024"/>
            <p14:sldId id="1027"/>
            <p14:sldId id="1017"/>
            <p14:sldId id="10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SnT2023_ppt\2014_baselin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SEX63</a:t>
            </a:r>
            <a:r>
              <a:rPr lang="en-GB"/>
              <a:t> (718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Sheet2!$D$26</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Sheet2!$C$27:$C$30</c:f>
              <c:strCache>
                <c:ptCount val="4"/>
                <c:pt idx="0">
                  <c:v>Xe-131m</c:v>
                </c:pt>
                <c:pt idx="1">
                  <c:v>Xe-133</c:v>
                </c:pt>
                <c:pt idx="2">
                  <c:v>Xe-133m</c:v>
                </c:pt>
                <c:pt idx="3">
                  <c:v>Xe-135</c:v>
                </c:pt>
              </c:strCache>
            </c:strRef>
          </c:cat>
          <c:val>
            <c:numRef>
              <c:f>Sheet2!$D$27:$D$30</c:f>
              <c:numCache>
                <c:formatCode>0.0</c:formatCode>
                <c:ptCount val="4"/>
                <c:pt idx="0">
                  <c:v>20.190000000000001</c:v>
                </c:pt>
                <c:pt idx="1">
                  <c:v>85.24</c:v>
                </c:pt>
                <c:pt idx="2">
                  <c:v>22.01</c:v>
                </c:pt>
                <c:pt idx="3">
                  <c:v>8.08</c:v>
                </c:pt>
              </c:numCache>
            </c:numRef>
          </c:val>
          <c:extLst>
            <c:ext xmlns:c16="http://schemas.microsoft.com/office/drawing/2014/chart" uri="{C3380CC4-5D6E-409C-BE32-E72D297353CC}">
              <c16:uniqueId val="{00000000-E6D2-474F-9E47-F1CD03116632}"/>
            </c:ext>
          </c:extLst>
        </c:ser>
        <c:ser>
          <c:idx val="1"/>
          <c:order val="1"/>
          <c:tx>
            <c:strRef>
              <c:f>Sheet2!$E$26</c:f>
              <c:strCache>
                <c:ptCount val="1"/>
                <c:pt idx="0">
                  <c:v>new results</c:v>
                </c:pt>
              </c:strCache>
            </c:strRef>
          </c:tx>
          <c:spPr>
            <a:solidFill>
              <a:schemeClr val="accent1"/>
            </a:solidFill>
            <a:ln>
              <a:noFill/>
            </a:ln>
            <a:effectLst/>
          </c:spPr>
          <c:invertIfNegative val="0"/>
          <c:dLbls>
            <c:dLbl>
              <c:idx val="0"/>
              <c:layout>
                <c:manualLayout>
                  <c:x val="1.99233031267820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D2-474F-9E47-F1CD0311663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Sheet2!$C$27:$C$30</c:f>
              <c:strCache>
                <c:ptCount val="4"/>
                <c:pt idx="0">
                  <c:v>Xe-131m</c:v>
                </c:pt>
                <c:pt idx="1">
                  <c:v>Xe-133</c:v>
                </c:pt>
                <c:pt idx="2">
                  <c:v>Xe-133m</c:v>
                </c:pt>
                <c:pt idx="3">
                  <c:v>Xe-135</c:v>
                </c:pt>
              </c:strCache>
            </c:strRef>
          </c:cat>
          <c:val>
            <c:numRef>
              <c:f>Sheet2!$E$27:$E$30</c:f>
              <c:numCache>
                <c:formatCode>0.0</c:formatCode>
                <c:ptCount val="4"/>
                <c:pt idx="0">
                  <c:v>21.59</c:v>
                </c:pt>
                <c:pt idx="1">
                  <c:v>78.97</c:v>
                </c:pt>
                <c:pt idx="2">
                  <c:v>9.89</c:v>
                </c:pt>
                <c:pt idx="3">
                  <c:v>5.85</c:v>
                </c:pt>
              </c:numCache>
            </c:numRef>
          </c:val>
          <c:extLst>
            <c:ext xmlns:c16="http://schemas.microsoft.com/office/drawing/2014/chart" uri="{C3380CC4-5D6E-409C-BE32-E72D297353CC}">
              <c16:uniqueId val="{00000002-E6D2-474F-9E47-F1CD03116632}"/>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USX74</a:t>
            </a:r>
            <a:r>
              <a:rPr lang="en-GB"/>
              <a:t> (605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Sheet2!$D$62</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Sheet2!$C$63:$C$66</c:f>
              <c:strCache>
                <c:ptCount val="4"/>
                <c:pt idx="0">
                  <c:v>Xe-131m</c:v>
                </c:pt>
                <c:pt idx="1">
                  <c:v>Xe-133</c:v>
                </c:pt>
                <c:pt idx="2">
                  <c:v>Xe-133m</c:v>
                </c:pt>
                <c:pt idx="3">
                  <c:v>Xe-135</c:v>
                </c:pt>
              </c:strCache>
            </c:strRef>
          </c:cat>
          <c:val>
            <c:numRef>
              <c:f>Sheet2!$D$63:$D$66</c:f>
              <c:numCache>
                <c:formatCode>0.0</c:formatCode>
                <c:ptCount val="4"/>
                <c:pt idx="0">
                  <c:v>20.170000000000002</c:v>
                </c:pt>
                <c:pt idx="1">
                  <c:v>40.83</c:v>
                </c:pt>
                <c:pt idx="2">
                  <c:v>19.670000000000002</c:v>
                </c:pt>
                <c:pt idx="3">
                  <c:v>5.95</c:v>
                </c:pt>
              </c:numCache>
            </c:numRef>
          </c:val>
          <c:extLst>
            <c:ext xmlns:c16="http://schemas.microsoft.com/office/drawing/2014/chart" uri="{C3380CC4-5D6E-409C-BE32-E72D297353CC}">
              <c16:uniqueId val="{00000000-FE83-4C76-B4CC-6A2E74EAF8F5}"/>
            </c:ext>
          </c:extLst>
        </c:ser>
        <c:ser>
          <c:idx val="1"/>
          <c:order val="1"/>
          <c:tx>
            <c:strRef>
              <c:f>Sheet2!$E$62</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Sheet2!$C$63:$C$66</c:f>
              <c:strCache>
                <c:ptCount val="4"/>
                <c:pt idx="0">
                  <c:v>Xe-131m</c:v>
                </c:pt>
                <c:pt idx="1">
                  <c:v>Xe-133</c:v>
                </c:pt>
                <c:pt idx="2">
                  <c:v>Xe-133m</c:v>
                </c:pt>
                <c:pt idx="3">
                  <c:v>Xe-135</c:v>
                </c:pt>
              </c:strCache>
            </c:strRef>
          </c:cat>
          <c:val>
            <c:numRef>
              <c:f>Sheet2!$E$63:$E$66</c:f>
              <c:numCache>
                <c:formatCode>0.0</c:formatCode>
                <c:ptCount val="4"/>
                <c:pt idx="0">
                  <c:v>6.11</c:v>
                </c:pt>
                <c:pt idx="1">
                  <c:v>22.11</c:v>
                </c:pt>
                <c:pt idx="2">
                  <c:v>5.94</c:v>
                </c:pt>
                <c:pt idx="3">
                  <c:v>2.15</c:v>
                </c:pt>
              </c:numCache>
            </c:numRef>
          </c:val>
          <c:extLst>
            <c:ext xmlns:c16="http://schemas.microsoft.com/office/drawing/2014/chart" uri="{C3380CC4-5D6E-409C-BE32-E72D297353CC}">
              <c16:uniqueId val="{00000001-FE83-4C76-B4CC-6A2E74EAF8F5}"/>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USX79</a:t>
            </a:r>
            <a:r>
              <a:rPr lang="en-GB"/>
              <a:t> (716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Sheet2!$D$55</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Sheet2!$C$56:$C$59</c:f>
              <c:strCache>
                <c:ptCount val="4"/>
                <c:pt idx="0">
                  <c:v>Xe-131m</c:v>
                </c:pt>
                <c:pt idx="1">
                  <c:v>Xe-133</c:v>
                </c:pt>
                <c:pt idx="2">
                  <c:v>Xe-133m</c:v>
                </c:pt>
                <c:pt idx="3">
                  <c:v>Xe-135</c:v>
                </c:pt>
              </c:strCache>
            </c:strRef>
          </c:cat>
          <c:val>
            <c:numRef>
              <c:f>Sheet2!$D$56:$D$59</c:f>
              <c:numCache>
                <c:formatCode>0.0</c:formatCode>
                <c:ptCount val="4"/>
                <c:pt idx="0">
                  <c:v>22.77</c:v>
                </c:pt>
                <c:pt idx="1">
                  <c:v>16.059999999999999</c:v>
                </c:pt>
                <c:pt idx="2">
                  <c:v>18.989999999999998</c:v>
                </c:pt>
                <c:pt idx="3">
                  <c:v>11.31</c:v>
                </c:pt>
              </c:numCache>
            </c:numRef>
          </c:val>
          <c:extLst>
            <c:ext xmlns:c16="http://schemas.microsoft.com/office/drawing/2014/chart" uri="{C3380CC4-5D6E-409C-BE32-E72D297353CC}">
              <c16:uniqueId val="{00000000-29E1-4D40-AD15-216A34F7F4F8}"/>
            </c:ext>
          </c:extLst>
        </c:ser>
        <c:ser>
          <c:idx val="1"/>
          <c:order val="1"/>
          <c:tx>
            <c:strRef>
              <c:f>Sheet2!$E$55</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Sheet2!$C$56:$C$59</c:f>
              <c:strCache>
                <c:ptCount val="4"/>
                <c:pt idx="0">
                  <c:v>Xe-131m</c:v>
                </c:pt>
                <c:pt idx="1">
                  <c:v>Xe-133</c:v>
                </c:pt>
                <c:pt idx="2">
                  <c:v>Xe-133m</c:v>
                </c:pt>
                <c:pt idx="3">
                  <c:v>Xe-135</c:v>
                </c:pt>
              </c:strCache>
            </c:strRef>
          </c:cat>
          <c:val>
            <c:numRef>
              <c:f>Sheet2!$E$56:$E$59</c:f>
              <c:numCache>
                <c:formatCode>0.0</c:formatCode>
                <c:ptCount val="4"/>
                <c:pt idx="0">
                  <c:v>6.8</c:v>
                </c:pt>
                <c:pt idx="1">
                  <c:v>12.65</c:v>
                </c:pt>
                <c:pt idx="2">
                  <c:v>7.35</c:v>
                </c:pt>
                <c:pt idx="3">
                  <c:v>8.3000000000000007</c:v>
                </c:pt>
              </c:numCache>
            </c:numRef>
          </c:val>
          <c:extLst>
            <c:ext xmlns:c16="http://schemas.microsoft.com/office/drawing/2014/chart" uri="{C3380CC4-5D6E-409C-BE32-E72D297353CC}">
              <c16:uniqueId val="{00000001-29E1-4D40-AD15-216A34F7F4F8}"/>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USX77</a:t>
            </a:r>
            <a:r>
              <a:rPr lang="en-GB"/>
              <a:t> (697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Sheet2!$D$1</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Sheet2!$C$2:$C$5</c:f>
              <c:strCache>
                <c:ptCount val="4"/>
                <c:pt idx="0">
                  <c:v>Xe-131m</c:v>
                </c:pt>
                <c:pt idx="1">
                  <c:v>Xe-133</c:v>
                </c:pt>
                <c:pt idx="2">
                  <c:v>Xe-133m</c:v>
                </c:pt>
                <c:pt idx="3">
                  <c:v>Xe-135</c:v>
                </c:pt>
              </c:strCache>
            </c:strRef>
          </c:cat>
          <c:val>
            <c:numRef>
              <c:f>Sheet2!$D$2:$D$5</c:f>
              <c:numCache>
                <c:formatCode>0.0</c:formatCode>
                <c:ptCount val="4"/>
                <c:pt idx="0">
                  <c:v>16.64</c:v>
                </c:pt>
                <c:pt idx="1">
                  <c:v>10.76</c:v>
                </c:pt>
                <c:pt idx="2">
                  <c:v>12.48</c:v>
                </c:pt>
                <c:pt idx="3">
                  <c:v>5.45</c:v>
                </c:pt>
              </c:numCache>
            </c:numRef>
          </c:val>
          <c:extLst>
            <c:ext xmlns:c16="http://schemas.microsoft.com/office/drawing/2014/chart" uri="{C3380CC4-5D6E-409C-BE32-E72D297353CC}">
              <c16:uniqueId val="{00000000-2D05-4F28-A514-F066422AF431}"/>
            </c:ext>
          </c:extLst>
        </c:ser>
        <c:ser>
          <c:idx val="1"/>
          <c:order val="1"/>
          <c:tx>
            <c:strRef>
              <c:f>Sheet2!$E$1</c:f>
              <c:strCache>
                <c:ptCount val="1"/>
                <c:pt idx="0">
                  <c:v>new results</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Sheet2!$C$2:$C$5</c:f>
              <c:strCache>
                <c:ptCount val="4"/>
                <c:pt idx="0">
                  <c:v>Xe-131m</c:v>
                </c:pt>
                <c:pt idx="1">
                  <c:v>Xe-133</c:v>
                </c:pt>
                <c:pt idx="2">
                  <c:v>Xe-133m</c:v>
                </c:pt>
                <c:pt idx="3">
                  <c:v>Xe-135</c:v>
                </c:pt>
              </c:strCache>
            </c:strRef>
          </c:cat>
          <c:val>
            <c:numRef>
              <c:f>Sheet2!$E$2:$E$5</c:f>
              <c:numCache>
                <c:formatCode>0.0</c:formatCode>
                <c:ptCount val="4"/>
                <c:pt idx="0">
                  <c:v>6.6</c:v>
                </c:pt>
                <c:pt idx="1">
                  <c:v>7.46</c:v>
                </c:pt>
                <c:pt idx="2">
                  <c:v>5.74</c:v>
                </c:pt>
                <c:pt idx="3">
                  <c:v>5.45</c:v>
                </c:pt>
              </c:numCache>
            </c:numRef>
          </c:val>
          <c:extLst>
            <c:ext xmlns:c16="http://schemas.microsoft.com/office/drawing/2014/chart" uri="{C3380CC4-5D6E-409C-BE32-E72D297353CC}">
              <c16:uniqueId val="{00000001-2D05-4F28-A514-F066422AF431}"/>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USX75</a:t>
            </a:r>
            <a:r>
              <a:rPr lang="en-GB"/>
              <a:t> (678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Sheet2!$D$111</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Sheet2!$C$112:$C$115</c:f>
              <c:strCache>
                <c:ptCount val="4"/>
                <c:pt idx="0">
                  <c:v>Xe-131m</c:v>
                </c:pt>
                <c:pt idx="1">
                  <c:v>Xe-133</c:v>
                </c:pt>
                <c:pt idx="2">
                  <c:v>Xe-133m</c:v>
                </c:pt>
                <c:pt idx="3">
                  <c:v>Xe-135</c:v>
                </c:pt>
              </c:strCache>
            </c:strRef>
          </c:cat>
          <c:val>
            <c:numRef>
              <c:f>Sheet2!$D$112:$D$115</c:f>
              <c:numCache>
                <c:formatCode>0.0</c:formatCode>
                <c:ptCount val="4"/>
                <c:pt idx="0">
                  <c:v>14.31</c:v>
                </c:pt>
                <c:pt idx="1">
                  <c:v>83.63</c:v>
                </c:pt>
                <c:pt idx="2">
                  <c:v>26.25</c:v>
                </c:pt>
                <c:pt idx="3">
                  <c:v>12.83</c:v>
                </c:pt>
              </c:numCache>
            </c:numRef>
          </c:val>
          <c:extLst>
            <c:ext xmlns:c16="http://schemas.microsoft.com/office/drawing/2014/chart" uri="{C3380CC4-5D6E-409C-BE32-E72D297353CC}">
              <c16:uniqueId val="{00000000-8F57-41BA-A0DB-239439E1A5ED}"/>
            </c:ext>
          </c:extLst>
        </c:ser>
        <c:ser>
          <c:idx val="1"/>
          <c:order val="1"/>
          <c:tx>
            <c:strRef>
              <c:f>Sheet2!$E$111</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Sheet2!$C$112:$C$115</c:f>
              <c:strCache>
                <c:ptCount val="4"/>
                <c:pt idx="0">
                  <c:v>Xe-131m</c:v>
                </c:pt>
                <c:pt idx="1">
                  <c:v>Xe-133</c:v>
                </c:pt>
                <c:pt idx="2">
                  <c:v>Xe-133m</c:v>
                </c:pt>
                <c:pt idx="3">
                  <c:v>Xe-135</c:v>
                </c:pt>
              </c:strCache>
            </c:strRef>
          </c:cat>
          <c:val>
            <c:numRef>
              <c:f>Sheet2!$E$112:$E$115</c:f>
              <c:numCache>
                <c:formatCode>0.0</c:formatCode>
                <c:ptCount val="4"/>
                <c:pt idx="0">
                  <c:v>13.88</c:v>
                </c:pt>
                <c:pt idx="1">
                  <c:v>74.150000000000006</c:v>
                </c:pt>
                <c:pt idx="2">
                  <c:v>13.29</c:v>
                </c:pt>
                <c:pt idx="3">
                  <c:v>11.67</c:v>
                </c:pt>
              </c:numCache>
            </c:numRef>
          </c:val>
          <c:extLst>
            <c:ext xmlns:c16="http://schemas.microsoft.com/office/drawing/2014/chart" uri="{C3380CC4-5D6E-409C-BE32-E72D297353CC}">
              <c16:uniqueId val="{00000001-8F57-41BA-A0DB-239439E1A5ED}"/>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GBX66</a:t>
            </a:r>
            <a:r>
              <a:rPr lang="en-GB"/>
              <a:t> (652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Sheet2!$D$44</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Sheet2!$C$45:$C$48</c:f>
              <c:strCache>
                <c:ptCount val="4"/>
                <c:pt idx="0">
                  <c:v>Xe-131m</c:v>
                </c:pt>
                <c:pt idx="1">
                  <c:v>Xe-133</c:v>
                </c:pt>
                <c:pt idx="2">
                  <c:v>Xe-133m</c:v>
                </c:pt>
                <c:pt idx="3">
                  <c:v>Xe-135</c:v>
                </c:pt>
              </c:strCache>
            </c:strRef>
          </c:cat>
          <c:val>
            <c:numRef>
              <c:f>Sheet2!$D$45:$D$48</c:f>
              <c:numCache>
                <c:formatCode>0.0</c:formatCode>
                <c:ptCount val="4"/>
                <c:pt idx="0">
                  <c:v>16.559999999999999</c:v>
                </c:pt>
                <c:pt idx="1">
                  <c:v>19.02</c:v>
                </c:pt>
                <c:pt idx="2">
                  <c:v>14.11</c:v>
                </c:pt>
                <c:pt idx="3">
                  <c:v>3.22</c:v>
                </c:pt>
              </c:numCache>
            </c:numRef>
          </c:val>
          <c:extLst>
            <c:ext xmlns:c16="http://schemas.microsoft.com/office/drawing/2014/chart" uri="{C3380CC4-5D6E-409C-BE32-E72D297353CC}">
              <c16:uniqueId val="{00000000-F9F3-4388-B4EE-1C2CBF8803E8}"/>
            </c:ext>
          </c:extLst>
        </c:ser>
        <c:ser>
          <c:idx val="1"/>
          <c:order val="1"/>
          <c:tx>
            <c:strRef>
              <c:f>Sheet2!$E$44</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Sheet2!$C$45:$C$48</c:f>
              <c:strCache>
                <c:ptCount val="4"/>
                <c:pt idx="0">
                  <c:v>Xe-131m</c:v>
                </c:pt>
                <c:pt idx="1">
                  <c:v>Xe-133</c:v>
                </c:pt>
                <c:pt idx="2">
                  <c:v>Xe-133m</c:v>
                </c:pt>
                <c:pt idx="3">
                  <c:v>Xe-135</c:v>
                </c:pt>
              </c:strCache>
            </c:strRef>
          </c:cat>
          <c:val>
            <c:numRef>
              <c:f>Sheet2!$E$45:$E$48</c:f>
              <c:numCache>
                <c:formatCode>0.0</c:formatCode>
                <c:ptCount val="4"/>
                <c:pt idx="0">
                  <c:v>3.89</c:v>
                </c:pt>
                <c:pt idx="1">
                  <c:v>9.44</c:v>
                </c:pt>
                <c:pt idx="2">
                  <c:v>8.75</c:v>
                </c:pt>
                <c:pt idx="3">
                  <c:v>3.61</c:v>
                </c:pt>
              </c:numCache>
            </c:numRef>
          </c:val>
          <c:extLst>
            <c:ext xmlns:c16="http://schemas.microsoft.com/office/drawing/2014/chart" uri="{C3380CC4-5D6E-409C-BE32-E72D297353CC}">
              <c16:uniqueId val="{00000001-F9F3-4388-B4EE-1C2CBF8803E8}"/>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AUX09</a:t>
            </a:r>
            <a:r>
              <a:rPr lang="en-GB"/>
              <a:t> (605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Sheet2!$D$74</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Sheet2!$C$75:$C$78</c:f>
              <c:strCache>
                <c:ptCount val="4"/>
                <c:pt idx="0">
                  <c:v>Xe-131m</c:v>
                </c:pt>
                <c:pt idx="1">
                  <c:v>Xe-133</c:v>
                </c:pt>
                <c:pt idx="2">
                  <c:v>Xe-133m</c:v>
                </c:pt>
                <c:pt idx="3">
                  <c:v>Xe-135</c:v>
                </c:pt>
              </c:strCache>
            </c:strRef>
          </c:cat>
          <c:val>
            <c:numRef>
              <c:f>Sheet2!$D$75:$D$78</c:f>
              <c:numCache>
                <c:formatCode>0.0</c:formatCode>
                <c:ptCount val="4"/>
                <c:pt idx="0">
                  <c:v>20</c:v>
                </c:pt>
                <c:pt idx="1">
                  <c:v>29.54</c:v>
                </c:pt>
                <c:pt idx="2">
                  <c:v>15.38</c:v>
                </c:pt>
                <c:pt idx="3">
                  <c:v>7.69</c:v>
                </c:pt>
              </c:numCache>
            </c:numRef>
          </c:val>
          <c:extLst>
            <c:ext xmlns:c16="http://schemas.microsoft.com/office/drawing/2014/chart" uri="{C3380CC4-5D6E-409C-BE32-E72D297353CC}">
              <c16:uniqueId val="{00000000-C3FB-435E-B677-11B33E98983E}"/>
            </c:ext>
          </c:extLst>
        </c:ser>
        <c:ser>
          <c:idx val="1"/>
          <c:order val="1"/>
          <c:tx>
            <c:strRef>
              <c:f>Sheet2!$E$74</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Sheet2!$C$75:$C$78</c:f>
              <c:strCache>
                <c:ptCount val="4"/>
                <c:pt idx="0">
                  <c:v>Xe-131m</c:v>
                </c:pt>
                <c:pt idx="1">
                  <c:v>Xe-133</c:v>
                </c:pt>
                <c:pt idx="2">
                  <c:v>Xe-133m</c:v>
                </c:pt>
                <c:pt idx="3">
                  <c:v>Xe-135</c:v>
                </c:pt>
              </c:strCache>
            </c:strRef>
          </c:cat>
          <c:val>
            <c:numRef>
              <c:f>Sheet2!$E$75:$E$78</c:f>
              <c:numCache>
                <c:formatCode>0.0</c:formatCode>
                <c:ptCount val="4"/>
                <c:pt idx="0">
                  <c:v>7.27</c:v>
                </c:pt>
                <c:pt idx="1">
                  <c:v>20.239999999999998</c:v>
                </c:pt>
                <c:pt idx="2">
                  <c:v>5.36</c:v>
                </c:pt>
                <c:pt idx="3">
                  <c:v>4.5</c:v>
                </c:pt>
              </c:numCache>
            </c:numRef>
          </c:val>
          <c:extLst>
            <c:ext xmlns:c16="http://schemas.microsoft.com/office/drawing/2014/chart" uri="{C3380CC4-5D6E-409C-BE32-E72D297353CC}">
              <c16:uniqueId val="{00000001-C3FB-435E-B677-11B33E98983E}"/>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BRX11</a:t>
            </a:r>
            <a:r>
              <a:rPr lang="en-GB"/>
              <a:t> (696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Sheet2!$D$36</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Sheet2!$C$37:$C$40</c:f>
              <c:strCache>
                <c:ptCount val="4"/>
                <c:pt idx="0">
                  <c:v>Xe-131m</c:v>
                </c:pt>
                <c:pt idx="1">
                  <c:v>Xe-133</c:v>
                </c:pt>
                <c:pt idx="2">
                  <c:v>Xe-133m</c:v>
                </c:pt>
                <c:pt idx="3">
                  <c:v>Xe-135</c:v>
                </c:pt>
              </c:strCache>
            </c:strRef>
          </c:cat>
          <c:val>
            <c:numRef>
              <c:f>Sheet2!$D$37:$D$40</c:f>
              <c:numCache>
                <c:formatCode>0.0</c:formatCode>
                <c:ptCount val="4"/>
                <c:pt idx="0">
                  <c:v>37.79</c:v>
                </c:pt>
                <c:pt idx="1">
                  <c:v>18.100000000000001</c:v>
                </c:pt>
                <c:pt idx="2">
                  <c:v>14.51</c:v>
                </c:pt>
                <c:pt idx="3" formatCode="General">
                  <c:v>5.6</c:v>
                </c:pt>
              </c:numCache>
            </c:numRef>
          </c:val>
          <c:extLst>
            <c:ext xmlns:c16="http://schemas.microsoft.com/office/drawing/2014/chart" uri="{C3380CC4-5D6E-409C-BE32-E72D297353CC}">
              <c16:uniqueId val="{00000000-9A88-41BF-AB40-7D5F9F161C1A}"/>
            </c:ext>
          </c:extLst>
        </c:ser>
        <c:ser>
          <c:idx val="1"/>
          <c:order val="1"/>
          <c:tx>
            <c:strRef>
              <c:f>Sheet2!$E$36</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Sheet2!$C$37:$C$40</c:f>
              <c:strCache>
                <c:ptCount val="4"/>
                <c:pt idx="0">
                  <c:v>Xe-131m</c:v>
                </c:pt>
                <c:pt idx="1">
                  <c:v>Xe-133</c:v>
                </c:pt>
                <c:pt idx="2">
                  <c:v>Xe-133m</c:v>
                </c:pt>
                <c:pt idx="3">
                  <c:v>Xe-135</c:v>
                </c:pt>
              </c:strCache>
            </c:strRef>
          </c:cat>
          <c:val>
            <c:numRef>
              <c:f>Sheet2!$E$37:$E$40</c:f>
              <c:numCache>
                <c:formatCode>0.0</c:formatCode>
                <c:ptCount val="4"/>
                <c:pt idx="0">
                  <c:v>22.13</c:v>
                </c:pt>
                <c:pt idx="1">
                  <c:v>6.07</c:v>
                </c:pt>
                <c:pt idx="2">
                  <c:v>7.87</c:v>
                </c:pt>
                <c:pt idx="3">
                  <c:v>2.62</c:v>
                </c:pt>
              </c:numCache>
            </c:numRef>
          </c:val>
          <c:extLst>
            <c:ext xmlns:c16="http://schemas.microsoft.com/office/drawing/2014/chart" uri="{C3380CC4-5D6E-409C-BE32-E72D297353CC}">
              <c16:uniqueId val="{00000001-9A88-41BF-AB40-7D5F9F161C1A}"/>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GBX68</a:t>
            </a:r>
            <a:r>
              <a:rPr lang="en-GB"/>
              <a:t> (396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Sheet2!$D$83</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Sheet2!$C$84:$C$87</c:f>
              <c:strCache>
                <c:ptCount val="4"/>
                <c:pt idx="0">
                  <c:v>Xe-131m</c:v>
                </c:pt>
                <c:pt idx="1">
                  <c:v>Xe-133</c:v>
                </c:pt>
                <c:pt idx="2">
                  <c:v>Xe-133m</c:v>
                </c:pt>
                <c:pt idx="3">
                  <c:v>Xe-135</c:v>
                </c:pt>
              </c:strCache>
            </c:strRef>
          </c:cat>
          <c:val>
            <c:numRef>
              <c:f>Sheet2!$D$84:$D$87</c:f>
              <c:numCache>
                <c:formatCode>0.0</c:formatCode>
                <c:ptCount val="4"/>
                <c:pt idx="0">
                  <c:v>12.37</c:v>
                </c:pt>
                <c:pt idx="1">
                  <c:v>17.68</c:v>
                </c:pt>
                <c:pt idx="2">
                  <c:v>13.38</c:v>
                </c:pt>
                <c:pt idx="3">
                  <c:v>8.59</c:v>
                </c:pt>
              </c:numCache>
            </c:numRef>
          </c:val>
          <c:extLst>
            <c:ext xmlns:c16="http://schemas.microsoft.com/office/drawing/2014/chart" uri="{C3380CC4-5D6E-409C-BE32-E72D297353CC}">
              <c16:uniqueId val="{00000000-3A29-49C4-A2C2-3D228380235E}"/>
            </c:ext>
          </c:extLst>
        </c:ser>
        <c:ser>
          <c:idx val="1"/>
          <c:order val="1"/>
          <c:tx>
            <c:strRef>
              <c:f>Sheet2!$E$83</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Sheet2!$C$84:$C$87</c:f>
              <c:strCache>
                <c:ptCount val="4"/>
                <c:pt idx="0">
                  <c:v>Xe-131m</c:v>
                </c:pt>
                <c:pt idx="1">
                  <c:v>Xe-133</c:v>
                </c:pt>
                <c:pt idx="2">
                  <c:v>Xe-133m</c:v>
                </c:pt>
                <c:pt idx="3">
                  <c:v>Xe-135</c:v>
                </c:pt>
              </c:strCache>
            </c:strRef>
          </c:cat>
          <c:val>
            <c:numRef>
              <c:f>Sheet2!$E$84:$E$87</c:f>
              <c:numCache>
                <c:formatCode>0.0</c:formatCode>
                <c:ptCount val="4"/>
                <c:pt idx="0">
                  <c:v>5.31</c:v>
                </c:pt>
                <c:pt idx="1">
                  <c:v>8.07</c:v>
                </c:pt>
                <c:pt idx="2">
                  <c:v>5.0999999999999996</c:v>
                </c:pt>
                <c:pt idx="3">
                  <c:v>3.82</c:v>
                </c:pt>
              </c:numCache>
            </c:numRef>
          </c:val>
          <c:extLst>
            <c:ext xmlns:c16="http://schemas.microsoft.com/office/drawing/2014/chart" uri="{C3380CC4-5D6E-409C-BE32-E72D297353CC}">
              <c16:uniqueId val="{00000001-3A29-49C4-A2C2-3D228380235E}"/>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JPX38</a:t>
            </a:r>
            <a:r>
              <a:rPr lang="en-GB"/>
              <a:t> (442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Sheet2!$D$9</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Sheet2!$C$10:$C$13</c:f>
              <c:strCache>
                <c:ptCount val="4"/>
                <c:pt idx="0">
                  <c:v>Xe-131m</c:v>
                </c:pt>
                <c:pt idx="1">
                  <c:v>Xe-133</c:v>
                </c:pt>
                <c:pt idx="2">
                  <c:v>Xe-133m</c:v>
                </c:pt>
                <c:pt idx="3">
                  <c:v>Xe-135</c:v>
                </c:pt>
              </c:strCache>
            </c:strRef>
          </c:cat>
          <c:val>
            <c:numRef>
              <c:f>Sheet2!$D$10:$D$13</c:f>
              <c:numCache>
                <c:formatCode>0.0</c:formatCode>
                <c:ptCount val="4"/>
                <c:pt idx="0">
                  <c:v>15.84</c:v>
                </c:pt>
                <c:pt idx="1">
                  <c:v>69.680000000000007</c:v>
                </c:pt>
                <c:pt idx="2">
                  <c:v>10.41</c:v>
                </c:pt>
                <c:pt idx="3">
                  <c:v>11.09</c:v>
                </c:pt>
              </c:numCache>
            </c:numRef>
          </c:val>
          <c:extLst>
            <c:ext xmlns:c16="http://schemas.microsoft.com/office/drawing/2014/chart" uri="{C3380CC4-5D6E-409C-BE32-E72D297353CC}">
              <c16:uniqueId val="{00000000-FA95-4048-96EC-04391D3F8D8B}"/>
            </c:ext>
          </c:extLst>
        </c:ser>
        <c:ser>
          <c:idx val="1"/>
          <c:order val="1"/>
          <c:tx>
            <c:strRef>
              <c:f>Sheet2!$E$9</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Sheet2!$C$10:$C$13</c:f>
              <c:strCache>
                <c:ptCount val="4"/>
                <c:pt idx="0">
                  <c:v>Xe-131m</c:v>
                </c:pt>
                <c:pt idx="1">
                  <c:v>Xe-133</c:v>
                </c:pt>
                <c:pt idx="2">
                  <c:v>Xe-133m</c:v>
                </c:pt>
                <c:pt idx="3">
                  <c:v>Xe-135</c:v>
                </c:pt>
              </c:strCache>
            </c:strRef>
          </c:cat>
          <c:val>
            <c:numRef>
              <c:f>Sheet2!$E$10:$E$13</c:f>
              <c:numCache>
                <c:formatCode>0.0</c:formatCode>
                <c:ptCount val="4"/>
                <c:pt idx="0">
                  <c:v>13.81</c:v>
                </c:pt>
                <c:pt idx="1">
                  <c:v>40.31</c:v>
                </c:pt>
                <c:pt idx="2">
                  <c:v>4.45</c:v>
                </c:pt>
                <c:pt idx="3">
                  <c:v>5.79</c:v>
                </c:pt>
              </c:numCache>
            </c:numRef>
          </c:val>
          <c:extLst>
            <c:ext xmlns:c16="http://schemas.microsoft.com/office/drawing/2014/chart" uri="{C3380CC4-5D6E-409C-BE32-E72D297353CC}">
              <c16:uniqueId val="{00000001-FA95-4048-96EC-04391D3F8D8B}"/>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MXX44</a:t>
            </a:r>
            <a:r>
              <a:rPr lang="en-GB"/>
              <a:t> (635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Sheet2!$D$94</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Sheet2!$C$95:$C$98</c:f>
              <c:strCache>
                <c:ptCount val="4"/>
                <c:pt idx="0">
                  <c:v>Xe-131m</c:v>
                </c:pt>
                <c:pt idx="1">
                  <c:v>Xe-133</c:v>
                </c:pt>
                <c:pt idx="2">
                  <c:v>Xe-133m</c:v>
                </c:pt>
                <c:pt idx="3">
                  <c:v>Xe-135</c:v>
                </c:pt>
              </c:strCache>
            </c:strRef>
          </c:cat>
          <c:val>
            <c:numRef>
              <c:f>Sheet2!$D$95:$D$98</c:f>
              <c:numCache>
                <c:formatCode>0.0</c:formatCode>
                <c:ptCount val="4"/>
                <c:pt idx="0">
                  <c:v>17.170000000000002</c:v>
                </c:pt>
                <c:pt idx="1">
                  <c:v>13.54</c:v>
                </c:pt>
                <c:pt idx="2">
                  <c:v>13.54</c:v>
                </c:pt>
                <c:pt idx="3">
                  <c:v>6.77</c:v>
                </c:pt>
              </c:numCache>
            </c:numRef>
          </c:val>
          <c:extLst>
            <c:ext xmlns:c16="http://schemas.microsoft.com/office/drawing/2014/chart" uri="{C3380CC4-5D6E-409C-BE32-E72D297353CC}">
              <c16:uniqueId val="{00000000-8143-44FC-B4DA-FADB31CCB5FA}"/>
            </c:ext>
          </c:extLst>
        </c:ser>
        <c:ser>
          <c:idx val="1"/>
          <c:order val="1"/>
          <c:tx>
            <c:strRef>
              <c:f>Sheet2!$E$94</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Sheet2!$C$95:$C$98</c:f>
              <c:strCache>
                <c:ptCount val="4"/>
                <c:pt idx="0">
                  <c:v>Xe-131m</c:v>
                </c:pt>
                <c:pt idx="1">
                  <c:v>Xe-133</c:v>
                </c:pt>
                <c:pt idx="2">
                  <c:v>Xe-133m</c:v>
                </c:pt>
                <c:pt idx="3">
                  <c:v>Xe-135</c:v>
                </c:pt>
              </c:strCache>
            </c:strRef>
          </c:cat>
          <c:val>
            <c:numRef>
              <c:f>Sheet2!$E$95:$E$98</c:f>
              <c:numCache>
                <c:formatCode>0.0</c:formatCode>
                <c:ptCount val="4"/>
                <c:pt idx="0">
                  <c:v>9.56</c:v>
                </c:pt>
                <c:pt idx="1">
                  <c:v>11.53</c:v>
                </c:pt>
                <c:pt idx="2">
                  <c:v>8.02</c:v>
                </c:pt>
                <c:pt idx="3">
                  <c:v>10.41</c:v>
                </c:pt>
              </c:numCache>
            </c:numRef>
          </c:val>
          <c:extLst>
            <c:ext xmlns:c16="http://schemas.microsoft.com/office/drawing/2014/chart" uri="{C3380CC4-5D6E-409C-BE32-E72D297353CC}">
              <c16:uniqueId val="{00000001-8143-44FC-B4DA-FADB31CCB5FA}"/>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NOX49</a:t>
            </a:r>
            <a:r>
              <a:rPr lang="en-GB"/>
              <a:t> (551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Sheet2!$D$103</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Sheet2!$C$104:$C$107</c:f>
              <c:strCache>
                <c:ptCount val="4"/>
                <c:pt idx="0">
                  <c:v>Xe-131m</c:v>
                </c:pt>
                <c:pt idx="1">
                  <c:v>Xe-133</c:v>
                </c:pt>
                <c:pt idx="2">
                  <c:v>Xe-133m</c:v>
                </c:pt>
                <c:pt idx="3">
                  <c:v>Xe-135</c:v>
                </c:pt>
              </c:strCache>
            </c:strRef>
          </c:cat>
          <c:val>
            <c:numRef>
              <c:f>Sheet2!$D$104:$D$107</c:f>
              <c:numCache>
                <c:formatCode>0.0</c:formatCode>
                <c:ptCount val="4"/>
                <c:pt idx="0">
                  <c:v>16.149999999999999</c:v>
                </c:pt>
                <c:pt idx="1">
                  <c:v>40.11</c:v>
                </c:pt>
                <c:pt idx="2">
                  <c:v>19.239999999999998</c:v>
                </c:pt>
                <c:pt idx="3">
                  <c:v>7.08</c:v>
                </c:pt>
              </c:numCache>
            </c:numRef>
          </c:val>
          <c:extLst>
            <c:ext xmlns:c16="http://schemas.microsoft.com/office/drawing/2014/chart" uri="{C3380CC4-5D6E-409C-BE32-E72D297353CC}">
              <c16:uniqueId val="{00000000-604F-4926-84B4-7D5D1BA7A350}"/>
            </c:ext>
          </c:extLst>
        </c:ser>
        <c:ser>
          <c:idx val="1"/>
          <c:order val="1"/>
          <c:tx>
            <c:strRef>
              <c:f>Sheet2!$E$103</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Sheet2!$C$104:$C$107</c:f>
              <c:strCache>
                <c:ptCount val="4"/>
                <c:pt idx="0">
                  <c:v>Xe-131m</c:v>
                </c:pt>
                <c:pt idx="1">
                  <c:v>Xe-133</c:v>
                </c:pt>
                <c:pt idx="2">
                  <c:v>Xe-133m</c:v>
                </c:pt>
                <c:pt idx="3">
                  <c:v>Xe-135</c:v>
                </c:pt>
              </c:strCache>
            </c:strRef>
          </c:cat>
          <c:val>
            <c:numRef>
              <c:f>Sheet2!$E$104:$E$107</c:f>
              <c:numCache>
                <c:formatCode>0.0</c:formatCode>
                <c:ptCount val="4"/>
                <c:pt idx="0">
                  <c:v>7.42</c:v>
                </c:pt>
                <c:pt idx="1">
                  <c:v>26.38</c:v>
                </c:pt>
                <c:pt idx="2">
                  <c:v>10.27</c:v>
                </c:pt>
                <c:pt idx="3">
                  <c:v>6.95</c:v>
                </c:pt>
              </c:numCache>
            </c:numRef>
          </c:val>
          <c:extLst>
            <c:ext xmlns:c16="http://schemas.microsoft.com/office/drawing/2014/chart" uri="{C3380CC4-5D6E-409C-BE32-E72D297353CC}">
              <c16:uniqueId val="{00000001-604F-4926-84B4-7D5D1BA7A350}"/>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NZX46</a:t>
            </a:r>
            <a:r>
              <a:rPr lang="en-GB"/>
              <a:t> (697 samples)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Sheet2!$D$19</c:f>
              <c:strCache>
                <c:ptCount val="1"/>
                <c:pt idx="0">
                  <c:v>old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Sheet2!$C$20:$C$23</c:f>
              <c:strCache>
                <c:ptCount val="4"/>
                <c:pt idx="0">
                  <c:v>Xe-131m</c:v>
                </c:pt>
                <c:pt idx="1">
                  <c:v>Xe-133</c:v>
                </c:pt>
                <c:pt idx="2">
                  <c:v>Xe-133m</c:v>
                </c:pt>
                <c:pt idx="3">
                  <c:v>Xe-135</c:v>
                </c:pt>
              </c:strCache>
            </c:strRef>
          </c:cat>
          <c:val>
            <c:numRef>
              <c:f>Sheet2!$D$20:$D$23</c:f>
              <c:numCache>
                <c:formatCode>0.0</c:formatCode>
                <c:ptCount val="4"/>
                <c:pt idx="0">
                  <c:v>13.63</c:v>
                </c:pt>
                <c:pt idx="1">
                  <c:v>24.68</c:v>
                </c:pt>
                <c:pt idx="2">
                  <c:v>12.91</c:v>
                </c:pt>
                <c:pt idx="3">
                  <c:v>16.79</c:v>
                </c:pt>
              </c:numCache>
            </c:numRef>
          </c:val>
          <c:extLst>
            <c:ext xmlns:c16="http://schemas.microsoft.com/office/drawing/2014/chart" uri="{C3380CC4-5D6E-409C-BE32-E72D297353CC}">
              <c16:uniqueId val="{00000000-36FE-410D-A634-C5821CABB9A7}"/>
            </c:ext>
          </c:extLst>
        </c:ser>
        <c:ser>
          <c:idx val="1"/>
          <c:order val="1"/>
          <c:tx>
            <c:strRef>
              <c:f>Sheet2!$E$19</c:f>
              <c:strCache>
                <c:ptCount val="1"/>
                <c:pt idx="0">
                  <c:v>new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Sheet2!$C$20:$C$23</c:f>
              <c:strCache>
                <c:ptCount val="4"/>
                <c:pt idx="0">
                  <c:v>Xe-131m</c:v>
                </c:pt>
                <c:pt idx="1">
                  <c:v>Xe-133</c:v>
                </c:pt>
                <c:pt idx="2">
                  <c:v>Xe-133m</c:v>
                </c:pt>
                <c:pt idx="3">
                  <c:v>Xe-135</c:v>
                </c:pt>
              </c:strCache>
            </c:strRef>
          </c:cat>
          <c:val>
            <c:numRef>
              <c:f>Sheet2!$E$20:$E$23</c:f>
              <c:numCache>
                <c:formatCode>0.0</c:formatCode>
                <c:ptCount val="4"/>
                <c:pt idx="0">
                  <c:v>5.65</c:v>
                </c:pt>
                <c:pt idx="1">
                  <c:v>12.43</c:v>
                </c:pt>
                <c:pt idx="2">
                  <c:v>6.64</c:v>
                </c:pt>
                <c:pt idx="3">
                  <c:v>7.06</c:v>
                </c:pt>
              </c:numCache>
            </c:numRef>
          </c:val>
          <c:extLst>
            <c:ext xmlns:c16="http://schemas.microsoft.com/office/drawing/2014/chart" uri="{C3380CC4-5D6E-409C-BE32-E72D297353CC}">
              <c16:uniqueId val="{00000001-36FE-410D-A634-C5821CABB9A7}"/>
            </c:ext>
          </c:extLst>
        </c:ser>
        <c:dLbls>
          <c:showLegendKey val="0"/>
          <c:showVal val="0"/>
          <c:showCatName val="0"/>
          <c:showSerName val="0"/>
          <c:showPercent val="0"/>
          <c:showBubbleSize val="0"/>
        </c:dLbls>
        <c:gapWidth val="219"/>
        <c:overlap val="-27"/>
        <c:axId val="330661232"/>
        <c:axId val="330653328"/>
      </c:barChart>
      <c:catAx>
        <c:axId val="3306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53328"/>
        <c:crosses val="autoZero"/>
        <c:auto val="1"/>
        <c:lblAlgn val="ctr"/>
        <c:lblOffset val="100"/>
        <c:noMultiLvlLbl val="0"/>
      </c:catAx>
      <c:valAx>
        <c:axId val="3306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Reported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581FE-BA3F-4B6C-BE86-A99C1DE5DA5C}"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F8BF8-8433-45E9-BC45-1A3F51BAD407}" type="slidenum">
              <a:rPr lang="en-GB" smtClean="0"/>
              <a:t>‹#›</a:t>
            </a:fld>
            <a:endParaRPr lang="en-GB"/>
          </a:p>
        </p:txBody>
      </p:sp>
    </p:spTree>
    <p:extLst>
      <p:ext uri="{BB962C8B-B14F-4D97-AF65-F5344CB8AC3E}">
        <p14:creationId xmlns:p14="http://schemas.microsoft.com/office/powerpoint/2010/main" val="264694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000" b="1">
                <a:solidFill>
                  <a:srgbClr val="4A004A"/>
                </a:solidFill>
                <a:latin typeface="Times" pitchFamily="18" charset="0"/>
              </a:defRPr>
            </a:lvl1pPr>
            <a:lvl2pPr marL="742950" indent="-285750" defTabSz="944563">
              <a:defRPr sz="2000" b="1">
                <a:solidFill>
                  <a:srgbClr val="4A004A"/>
                </a:solidFill>
                <a:latin typeface="Times" pitchFamily="18" charset="0"/>
              </a:defRPr>
            </a:lvl2pPr>
            <a:lvl3pPr marL="1143000" indent="-228600" defTabSz="944563">
              <a:defRPr sz="2000" b="1">
                <a:solidFill>
                  <a:srgbClr val="4A004A"/>
                </a:solidFill>
                <a:latin typeface="Times" pitchFamily="18" charset="0"/>
              </a:defRPr>
            </a:lvl3pPr>
            <a:lvl4pPr marL="1600200" indent="-228600" defTabSz="944563">
              <a:defRPr sz="2000" b="1">
                <a:solidFill>
                  <a:srgbClr val="4A004A"/>
                </a:solidFill>
                <a:latin typeface="Times" pitchFamily="18" charset="0"/>
              </a:defRPr>
            </a:lvl4pPr>
            <a:lvl5pPr marL="2057400" indent="-228600" defTabSz="944563">
              <a:defRPr sz="2000" b="1">
                <a:solidFill>
                  <a:srgbClr val="4A004A"/>
                </a:solidFill>
                <a:latin typeface="Times" pitchFamily="18" charset="0"/>
              </a:defRPr>
            </a:lvl5pPr>
            <a:lvl6pPr marL="2514600" indent="-228600" defTabSz="944563" eaLnBrk="0" fontAlgn="base" hangingPunct="0">
              <a:spcBef>
                <a:spcPct val="0"/>
              </a:spcBef>
              <a:spcAft>
                <a:spcPct val="0"/>
              </a:spcAft>
              <a:defRPr sz="2000" b="1">
                <a:solidFill>
                  <a:srgbClr val="4A004A"/>
                </a:solidFill>
                <a:latin typeface="Times" pitchFamily="18" charset="0"/>
              </a:defRPr>
            </a:lvl6pPr>
            <a:lvl7pPr marL="2971800" indent="-228600" defTabSz="944563" eaLnBrk="0" fontAlgn="base" hangingPunct="0">
              <a:spcBef>
                <a:spcPct val="0"/>
              </a:spcBef>
              <a:spcAft>
                <a:spcPct val="0"/>
              </a:spcAft>
              <a:defRPr sz="2000" b="1">
                <a:solidFill>
                  <a:srgbClr val="4A004A"/>
                </a:solidFill>
                <a:latin typeface="Times" pitchFamily="18" charset="0"/>
              </a:defRPr>
            </a:lvl7pPr>
            <a:lvl8pPr marL="3429000" indent="-228600" defTabSz="944563" eaLnBrk="0" fontAlgn="base" hangingPunct="0">
              <a:spcBef>
                <a:spcPct val="0"/>
              </a:spcBef>
              <a:spcAft>
                <a:spcPct val="0"/>
              </a:spcAft>
              <a:defRPr sz="2000" b="1">
                <a:solidFill>
                  <a:srgbClr val="4A004A"/>
                </a:solidFill>
                <a:latin typeface="Times" pitchFamily="18" charset="0"/>
              </a:defRPr>
            </a:lvl8pPr>
            <a:lvl9pPr marL="3886200" indent="-228600" defTabSz="944563" eaLnBrk="0" fontAlgn="base" hangingPunct="0">
              <a:spcBef>
                <a:spcPct val="0"/>
              </a:spcBef>
              <a:spcAft>
                <a:spcPct val="0"/>
              </a:spcAft>
              <a:defRPr sz="2000" b="1">
                <a:solidFill>
                  <a:srgbClr val="4A004A"/>
                </a:solidFill>
                <a:latin typeface="Times" pitchFamily="18" charset="0"/>
              </a:defRPr>
            </a:lvl9pPr>
          </a:lstStyle>
          <a:p>
            <a:pPr marL="0" marR="0" lvl="0" indent="0" algn="r" defTabSz="944563" rtl="0" eaLnBrk="1" fontAlgn="auto" latinLnBrk="0" hangingPunct="1">
              <a:lnSpc>
                <a:spcPct val="100000"/>
              </a:lnSpc>
              <a:spcBef>
                <a:spcPts val="0"/>
              </a:spcBef>
              <a:spcAft>
                <a:spcPts val="0"/>
              </a:spcAft>
              <a:buClrTx/>
              <a:buSzTx/>
              <a:buFontTx/>
              <a:buNone/>
              <a:tabLst/>
              <a:defRPr/>
            </a:pPr>
            <a:fld id="{AF8509DF-479B-4A13-A201-03538B20EA7C}" type="slidenum">
              <a:rPr kumimoji="0" lang="en-GB" altLang="en-US" sz="1200" b="0" i="0" u="none" strike="noStrike" kern="1200" cap="none" spc="0" normalizeH="0" baseline="0" noProof="0" smtClean="0">
                <a:ln>
                  <a:noFill/>
                </a:ln>
                <a:solidFill>
                  <a:prstClr val="black"/>
                </a:solidFill>
                <a:effectLst/>
                <a:uLnTx/>
                <a:uFillTx/>
                <a:latin typeface="Times" pitchFamily="18" charset="0"/>
                <a:ea typeface="+mn-ea"/>
                <a:cs typeface="+mn-cs"/>
              </a:rPr>
              <a:pPr marL="0" marR="0" lvl="0" indent="0" algn="r" defTabSz="944563"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Times" pitchFamily="18" charset="0"/>
              <a:ea typeface="+mn-ea"/>
              <a:cs typeface="+mn-cs"/>
            </a:endParaRPr>
          </a:p>
        </p:txBody>
      </p:sp>
      <p:sp>
        <p:nvSpPr>
          <p:cNvPr id="78851" name="Rectangle 2"/>
          <p:cNvSpPr>
            <a:spLocks noGrp="1" noRot="1" noChangeAspect="1" noChangeArrowheads="1" noTextEdit="1"/>
          </p:cNvSpPr>
          <p:nvPr>
            <p:ph type="sldImg"/>
          </p:nvPr>
        </p:nvSpPr>
        <p:spPr>
          <a:xfrm>
            <a:off x="144463" y="768350"/>
            <a:ext cx="6818312" cy="3836988"/>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18" charset="0"/>
            </a:endParaRPr>
          </a:p>
        </p:txBody>
      </p:sp>
      <p:sp>
        <p:nvSpPr>
          <p:cNvPr id="788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4A004A"/>
                </a:solidFill>
                <a:latin typeface="Times" pitchFamily="18" charset="0"/>
              </a:defRPr>
            </a:lvl1pPr>
            <a:lvl2pPr marL="742950" indent="-285750">
              <a:defRPr sz="2000" b="1">
                <a:solidFill>
                  <a:srgbClr val="4A004A"/>
                </a:solidFill>
                <a:latin typeface="Times" pitchFamily="18" charset="0"/>
              </a:defRPr>
            </a:lvl2pPr>
            <a:lvl3pPr marL="1143000" indent="-228600">
              <a:defRPr sz="2000" b="1">
                <a:solidFill>
                  <a:srgbClr val="4A004A"/>
                </a:solidFill>
                <a:latin typeface="Times" pitchFamily="18" charset="0"/>
              </a:defRPr>
            </a:lvl3pPr>
            <a:lvl4pPr marL="1600200" indent="-228600">
              <a:defRPr sz="2000" b="1">
                <a:solidFill>
                  <a:srgbClr val="4A004A"/>
                </a:solidFill>
                <a:latin typeface="Times" pitchFamily="18" charset="0"/>
              </a:defRPr>
            </a:lvl4pPr>
            <a:lvl5pPr marL="2057400" indent="-228600">
              <a:defRPr sz="2000" b="1">
                <a:solidFill>
                  <a:srgbClr val="4A004A"/>
                </a:solidFill>
                <a:latin typeface="Times" pitchFamily="18" charset="0"/>
              </a:defRPr>
            </a:lvl5pPr>
            <a:lvl6pPr marL="2514600" indent="-228600" eaLnBrk="0" fontAlgn="base" hangingPunct="0">
              <a:spcBef>
                <a:spcPct val="0"/>
              </a:spcBef>
              <a:spcAft>
                <a:spcPct val="0"/>
              </a:spcAft>
              <a:defRPr sz="2000" b="1">
                <a:solidFill>
                  <a:srgbClr val="4A004A"/>
                </a:solidFill>
                <a:latin typeface="Times" pitchFamily="18" charset="0"/>
              </a:defRPr>
            </a:lvl6pPr>
            <a:lvl7pPr marL="2971800" indent="-228600" eaLnBrk="0" fontAlgn="base" hangingPunct="0">
              <a:spcBef>
                <a:spcPct val="0"/>
              </a:spcBef>
              <a:spcAft>
                <a:spcPct val="0"/>
              </a:spcAft>
              <a:defRPr sz="2000" b="1">
                <a:solidFill>
                  <a:srgbClr val="4A004A"/>
                </a:solidFill>
                <a:latin typeface="Times" pitchFamily="18" charset="0"/>
              </a:defRPr>
            </a:lvl7pPr>
            <a:lvl8pPr marL="3429000" indent="-228600" eaLnBrk="0" fontAlgn="base" hangingPunct="0">
              <a:spcBef>
                <a:spcPct val="0"/>
              </a:spcBef>
              <a:spcAft>
                <a:spcPct val="0"/>
              </a:spcAft>
              <a:defRPr sz="2000" b="1">
                <a:solidFill>
                  <a:srgbClr val="4A004A"/>
                </a:solidFill>
                <a:latin typeface="Times" pitchFamily="18" charset="0"/>
              </a:defRPr>
            </a:lvl8pPr>
            <a:lvl9pPr marL="3886200" indent="-228600" eaLnBrk="0" fontAlgn="base" hangingPunct="0">
              <a:spcBef>
                <a:spcPct val="0"/>
              </a:spcBef>
              <a:spcAft>
                <a:spcPct val="0"/>
              </a:spcAft>
              <a:defRPr sz="2000" b="1">
                <a:solidFill>
                  <a:srgbClr val="4A004A"/>
                </a:solidFill>
                <a:latin typeface="Times"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a:ln>
                <a:noFill/>
              </a:ln>
              <a:solidFill>
                <a:srgbClr val="4A004A"/>
              </a:solidFill>
              <a:effectLst/>
              <a:uLnTx/>
              <a:uFillTx/>
              <a:latin typeface="Times" pitchFamily="18" charset="0"/>
              <a:ea typeface="+mn-ea"/>
              <a:cs typeface="+mn-cs"/>
            </a:endParaRPr>
          </a:p>
        </p:txBody>
      </p:sp>
    </p:spTree>
    <p:extLst>
      <p:ext uri="{BB962C8B-B14F-4D97-AF65-F5344CB8AC3E}">
        <p14:creationId xmlns:p14="http://schemas.microsoft.com/office/powerpoint/2010/main" val="260737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F8BF8-8433-45E9-BC45-1A3F51BAD407}" type="slidenum">
              <a:rPr lang="en-GB" smtClean="0"/>
              <a:t>12</a:t>
            </a:fld>
            <a:endParaRPr lang="en-GB"/>
          </a:p>
        </p:txBody>
      </p:sp>
    </p:spTree>
    <p:extLst>
      <p:ext uri="{BB962C8B-B14F-4D97-AF65-F5344CB8AC3E}">
        <p14:creationId xmlns:p14="http://schemas.microsoft.com/office/powerpoint/2010/main" val="138225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F8BF8-8433-45E9-BC45-1A3F51BAD407}" type="slidenum">
              <a:rPr lang="en-GB" smtClean="0"/>
              <a:t>13</a:t>
            </a:fld>
            <a:endParaRPr lang="en-GB"/>
          </a:p>
        </p:txBody>
      </p:sp>
    </p:spTree>
    <p:extLst>
      <p:ext uri="{BB962C8B-B14F-4D97-AF65-F5344CB8AC3E}">
        <p14:creationId xmlns:p14="http://schemas.microsoft.com/office/powerpoint/2010/main" val="191593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D9D1F5BF-66C8-4EB3-B13C-6DCBEA49C2FE}" type="slidenum">
              <a:rPr lang="en-GB" smtClean="0"/>
              <a:t>‹#›</a:t>
            </a:fld>
            <a:endParaRPr lang="en-GB"/>
          </a:p>
        </p:txBody>
      </p:sp>
    </p:spTree>
    <p:extLst>
      <p:ext uri="{BB962C8B-B14F-4D97-AF65-F5344CB8AC3E}">
        <p14:creationId xmlns:p14="http://schemas.microsoft.com/office/powerpoint/2010/main" val="106114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slide" Target="../slides/slide2.xml"/><Relationship Id="rId10" Type="http://schemas.openxmlformats.org/officeDocument/2006/relationships/image" Target="../media/image7.emf"/><Relationship Id="rId4" Type="http://schemas.openxmlformats.org/officeDocument/2006/relationships/image" Target="../media/image2.emf"/><Relationship Id="rId9" Type="http://schemas.openxmlformats.org/officeDocument/2006/relationships/image" Target="../media/image6.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18" Type="http://schemas.openxmlformats.org/officeDocument/2006/relationships/slide" Target="../slides/slide2.xml"/><Relationship Id="rId3" Type="http://schemas.openxmlformats.org/officeDocument/2006/relationships/slideLayout" Target="../slideLayouts/slideLayout4.xml"/><Relationship Id="rId21" Type="http://schemas.openxmlformats.org/officeDocument/2006/relationships/image" Target="../media/image15.emf"/><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2.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7.emf"/><Relationship Id="rId10" Type="http://schemas.openxmlformats.org/officeDocument/2006/relationships/slideLayout" Target="../slideLayouts/slideLayout11.xml"/><Relationship Id="rId19" Type="http://schemas.openxmlformats.org/officeDocument/2006/relationships/image" Target="../media/image13.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jpeg"/><Relationship Id="rId22" Type="http://schemas.openxmlformats.org/officeDocument/2006/relationships/image" Target="../media/image1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 action="ppaction://noaction"/>
            <a:extLst>
              <a:ext uri="{FF2B5EF4-FFF2-40B4-BE49-F238E27FC236}">
                <a16:creationId xmlns:a16="http://schemas.microsoft.com/office/drawing/2014/main" id="{E520BC94-DAA1-3C12-B78D-ACC3EA140CD8}"/>
              </a:ext>
            </a:extLst>
          </p:cNvPr>
          <p:cNvPicPr>
            <a:picLocks noChangeAspect="1"/>
          </p:cNvPicPr>
          <p:nvPr userDrawn="1"/>
        </p:nvPicPr>
        <p:blipFill>
          <a:blip r:embed="rId7"/>
          <a:stretch>
            <a:fillRect/>
          </a:stretch>
        </p:blipFill>
        <p:spPr>
          <a:xfrm>
            <a:off x="2819167" y="1927567"/>
            <a:ext cx="1803400" cy="723900"/>
          </a:xfrm>
          <a:prstGeom prst="rect">
            <a:avLst/>
          </a:prstGeom>
        </p:spPr>
      </p:pic>
      <p:pic>
        <p:nvPicPr>
          <p:cNvPr id="12" name="Picture 11">
            <a:hlinkClick r:id="" action="ppaction://noaction"/>
            <a:extLst>
              <a:ext uri="{FF2B5EF4-FFF2-40B4-BE49-F238E27FC236}">
                <a16:creationId xmlns:a16="http://schemas.microsoft.com/office/drawing/2014/main" id="{D83BF20F-F646-193B-3BC0-898F421E4875}"/>
              </a:ext>
            </a:extLst>
          </p:cNvPr>
          <p:cNvPicPr>
            <a:picLocks noChangeAspect="1"/>
          </p:cNvPicPr>
          <p:nvPr userDrawn="1"/>
        </p:nvPicPr>
        <p:blipFill>
          <a:blip r:embed="rId8"/>
          <a:stretch>
            <a:fillRect/>
          </a:stretch>
        </p:blipFill>
        <p:spPr>
          <a:xfrm>
            <a:off x="7569433" y="1927567"/>
            <a:ext cx="1803400" cy="723900"/>
          </a:xfrm>
          <a:prstGeom prst="rect">
            <a:avLst/>
          </a:prstGeom>
        </p:spPr>
      </p:pic>
      <p:pic>
        <p:nvPicPr>
          <p:cNvPr id="13" name="Picture 12">
            <a:hlinkClick r:id="" action="ppaction://noaction"/>
            <a:extLst>
              <a:ext uri="{FF2B5EF4-FFF2-40B4-BE49-F238E27FC236}">
                <a16:creationId xmlns:a16="http://schemas.microsoft.com/office/drawing/2014/main" id="{43478213-3BF1-9CA4-8B3A-EC39F4D5610E}"/>
              </a:ext>
            </a:extLst>
          </p:cNvPr>
          <p:cNvPicPr>
            <a:picLocks noChangeAspect="1"/>
          </p:cNvPicPr>
          <p:nvPr userDrawn="1"/>
        </p:nvPicPr>
        <p:blipFill>
          <a:blip r:embed="rId9"/>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0"/>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1"/>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5"/>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6"/>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7"/>
          <a:stretch>
            <a:fillRect/>
          </a:stretch>
        </p:blipFill>
        <p:spPr>
          <a:xfrm>
            <a:off x="11206825" y="4216497"/>
            <a:ext cx="209550" cy="209550"/>
          </a:xfrm>
          <a:prstGeom prst="rect">
            <a:avLst/>
          </a:prstGeom>
        </p:spPr>
      </p:pic>
      <p:pic>
        <p:nvPicPr>
          <p:cNvPr id="7" name="Picture 6">
            <a:hlinkClick r:id="rId18"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9"/>
          <a:stretch>
            <a:fillRect/>
          </a:stretch>
        </p:blipFill>
        <p:spPr>
          <a:xfrm>
            <a:off x="11060217" y="2647996"/>
            <a:ext cx="933450" cy="184150"/>
          </a:xfrm>
          <a:prstGeom prst="rect">
            <a:avLst/>
          </a:prstGeom>
        </p:spPr>
      </p:pic>
      <p:pic>
        <p:nvPicPr>
          <p:cNvPr id="14" name="Picture 13">
            <a:hlinkClick r:id="" action="ppaction://noaction"/>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 action="ppaction://noaction"/>
            <a:extLst>
              <a:ext uri="{FF2B5EF4-FFF2-40B4-BE49-F238E27FC236}">
                <a16:creationId xmlns:a16="http://schemas.microsoft.com/office/drawing/2014/main" id="{0A87332A-61E9-1C89-2491-277B41F89431}"/>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 action="ppaction://noaction"/>
            <a:extLst>
              <a:ext uri="{FF2B5EF4-FFF2-40B4-BE49-F238E27FC236}">
                <a16:creationId xmlns:a16="http://schemas.microsoft.com/office/drawing/2014/main" id="{67A99071-839F-930B-4D41-6C7DA07AA659}"/>
              </a:ext>
            </a:extLst>
          </p:cNvPr>
          <p:cNvPicPr>
            <a:picLocks noChangeAspect="1"/>
          </p:cNvPicPr>
          <p:nvPr userDrawn="1"/>
        </p:nvPicPr>
        <p:blipFill>
          <a:blip r:embed="rId22"/>
          <a:stretch>
            <a:fillRect/>
          </a:stretch>
        </p:blipFill>
        <p:spPr>
          <a:xfrm>
            <a:off x="11060217" y="3568486"/>
            <a:ext cx="933450" cy="184150"/>
          </a:xfrm>
          <a:prstGeom prst="rect">
            <a:avLst/>
          </a:prstGeom>
        </p:spPr>
      </p:pic>
      <p:pic>
        <p:nvPicPr>
          <p:cNvPr id="20" name="Picture 19">
            <a:hlinkClick r:id="" action="ppaction://noaction"/>
            <a:extLst>
              <a:ext uri="{FF2B5EF4-FFF2-40B4-BE49-F238E27FC236}">
                <a16:creationId xmlns:a16="http://schemas.microsoft.com/office/drawing/2014/main" id="{25AFC338-2E6E-576E-B989-8F443AA7401A}"/>
              </a:ext>
            </a:extLst>
          </p:cNvPr>
          <p:cNvPicPr>
            <a:picLocks noChangeAspect="1"/>
          </p:cNvPicPr>
          <p:nvPr userDrawn="1"/>
        </p:nvPicPr>
        <p:blipFill>
          <a:blip r:embed="rId23"/>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562919" y="278271"/>
            <a:ext cx="7208200" cy="1200329"/>
          </a:xfrm>
          <a:prstGeom prst="rect">
            <a:avLst/>
          </a:prstGeom>
          <a:noFill/>
        </p:spPr>
        <p:txBody>
          <a:bodyPr wrap="square" lIns="91440" tIns="45720" rIns="91440" bIns="45720" rtlCol="0" anchor="t">
            <a:spAutoFit/>
          </a:bodyPr>
          <a:lstStyle/>
          <a:p>
            <a:pPr algn="ctr"/>
            <a:r>
              <a:rPr lang="en-GB" b="1" dirty="0">
                <a:solidFill>
                  <a:schemeClr val="bg1"/>
                </a:solidFill>
                <a:latin typeface="Arial"/>
                <a:cs typeface="Arial"/>
              </a:rPr>
              <a:t>Updated 2014 radioxenon observations at IMS stations – Comparison with the 2014 baseline</a:t>
            </a:r>
            <a:endParaRPr lang="en-AT" b="1" dirty="0">
              <a:solidFill>
                <a:schemeClr val="bg1"/>
              </a:solidFill>
              <a:latin typeface="Arial"/>
              <a:cs typeface="Arial"/>
            </a:endParaRPr>
          </a:p>
          <a:p>
            <a:pPr algn="ctr"/>
            <a:r>
              <a:rPr lang="en-GB" u="sng" dirty="0">
                <a:solidFill>
                  <a:schemeClr val="bg1"/>
                </a:solidFill>
                <a:latin typeface="Arial"/>
                <a:cs typeface="Arial"/>
              </a:rPr>
              <a:t>Abdelhakim </a:t>
            </a:r>
            <a:r>
              <a:rPr lang="en-GB" u="sng" dirty="0" err="1">
                <a:solidFill>
                  <a:schemeClr val="bg1"/>
                </a:solidFill>
                <a:latin typeface="Arial"/>
                <a:cs typeface="Arial"/>
              </a:rPr>
              <a:t>Gheddou</a:t>
            </a:r>
            <a:r>
              <a:rPr lang="en-GB" dirty="0">
                <a:solidFill>
                  <a:schemeClr val="bg1"/>
                </a:solidFill>
                <a:latin typeface="Arial"/>
                <a:cs typeface="Arial"/>
              </a:rPr>
              <a:t>, Martin B. Kalinowski</a:t>
            </a:r>
          </a:p>
          <a:p>
            <a:pPr algn="ctr"/>
            <a:r>
              <a:rPr lang="en-GB" dirty="0">
                <a:solidFill>
                  <a:schemeClr val="bg1"/>
                </a:solidFill>
                <a:latin typeface="Arial"/>
                <a:cs typeface="Arial"/>
              </a:rPr>
              <a:t>CTBTO</a:t>
            </a:r>
            <a:endParaRPr lang="en-AT" sz="1400" dirty="0">
              <a:solidFill>
                <a:schemeClr val="bg1"/>
              </a:solidFill>
              <a:latin typeface="Arial"/>
              <a:cs typeface="Arial"/>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77" y="3317038"/>
            <a:ext cx="2148850"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GB" sz="1100" dirty="0">
                <a:latin typeface="Arial"/>
                <a:cs typeface="Arial"/>
              </a:rPr>
              <a:t>There is high interest among the CTBTO noble gas monitoring community for further enhancing the agreement between observed and simulated radioxenon concentrations in comparison to the 2014 baseline.</a:t>
            </a:r>
          </a:p>
          <a:p>
            <a:pPr algn="l">
              <a:lnSpc>
                <a:spcPct val="100000"/>
              </a:lnSpc>
              <a:spcBef>
                <a:spcPts val="600"/>
              </a:spcBef>
            </a:pPr>
            <a:r>
              <a:rPr lang="en-US" sz="1100" dirty="0">
                <a:latin typeface="Arial"/>
                <a:cs typeface="Arial"/>
              </a:rPr>
              <a:t>The poster compiles an update on observations.</a:t>
            </a:r>
            <a:endParaRPr lang="en-GB" sz="1100" dirty="0">
              <a:latin typeface="Arial"/>
              <a:cs typeface="Arial"/>
            </a:endParaRPr>
          </a:p>
          <a:p>
            <a:pPr algn="l">
              <a:lnSpc>
                <a:spcPct val="100000"/>
              </a:lnSpc>
              <a:spcBef>
                <a:spcPts val="0"/>
              </a:spcBef>
            </a:pPr>
            <a:endParaRPr lang="en-GB" sz="1100" dirty="0">
              <a:latin typeface="Arial" panose="020B0604020202020204" pitchFamily="34" charset="0"/>
              <a:cs typeface="Arial" panose="020B0604020202020204" pitchFamily="34" charset="0"/>
            </a:endParaRPr>
          </a:p>
          <a:p>
            <a:pPr algn="l">
              <a:lnSpc>
                <a:spcPct val="100000"/>
              </a:lnSpc>
              <a:spcBef>
                <a:spcPts val="0"/>
              </a:spcBef>
            </a:pPr>
            <a:endParaRPr lang="en-GB" sz="1100" dirty="0">
              <a:latin typeface="Arial" panose="020B0604020202020204" pitchFamily="34" charset="0"/>
              <a:cs typeface="Arial" panose="020B0604020202020204" pitchFamily="34" charset="0"/>
            </a:endParaRPr>
          </a:p>
          <a:p>
            <a:pPr algn="l">
              <a:lnSpc>
                <a:spcPct val="100000"/>
              </a:lnSpc>
              <a:spcBef>
                <a:spcPts val="0"/>
              </a:spcBef>
            </a:pPr>
            <a:endParaRPr lang="en-GB" sz="1100" dirty="0">
              <a:latin typeface="Arial"/>
              <a:cs typeface="Arial" panose="020B0604020202020204" pitchFamily="34" charset="0"/>
            </a:endParaRPr>
          </a:p>
          <a:p>
            <a:pPr algn="l">
              <a:lnSpc>
                <a:spcPct val="100000"/>
              </a:lnSpc>
              <a:spcBef>
                <a:spcPts val="0"/>
              </a:spcBef>
            </a:pPr>
            <a:endParaRPr lang="en-GB" sz="1100" dirty="0">
              <a:latin typeface="Arial"/>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600"/>
              </a:spcBef>
            </a:pPr>
            <a:r>
              <a:rPr lang="en-US" sz="1200" dirty="0">
                <a:latin typeface="Arial"/>
                <a:cs typeface="Arial"/>
              </a:rPr>
              <a:t>One year (2014) of spectral data from certified IMS SAUNA based noble gas systems was reprocessed in offline mode, using the modern IDC software.</a:t>
            </a:r>
          </a:p>
          <a:p>
            <a:pPr algn="l">
              <a:spcBef>
                <a:spcPts val="600"/>
              </a:spcBef>
            </a:pPr>
            <a:r>
              <a:rPr lang="en-US" sz="1200" dirty="0">
                <a:latin typeface="Arial"/>
                <a:cs typeface="Arial"/>
              </a:rPr>
              <a:t>New observations were compared to old results for the four CTBT relevant radioxenon isotopes.</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spcBef>
                <a:spcPts val="600"/>
              </a:spcBef>
            </a:pPr>
            <a:endParaRPr lang="en-GB" sz="12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3027244"/>
            <a:ext cx="2029944" cy="2062590"/>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200" dirty="0">
              <a:solidFill>
                <a:schemeClr val="tx1"/>
              </a:solidFill>
              <a:latin typeface="Arial" panose="020B0604020202020204" pitchFamily="34" charset="0"/>
              <a:cs typeface="Arial" panose="020B0604020202020204" pitchFamily="34" charset="0"/>
            </a:endParaRPr>
          </a:p>
          <a:p>
            <a:pPr algn="l"/>
            <a:r>
              <a:rPr lang="en-GB" sz="1200" dirty="0">
                <a:latin typeface="Arial"/>
                <a:cs typeface="Arial"/>
              </a:rPr>
              <a:t>Achieved results will allow the statistical analysis of simulated vs. observed data to be repeated and compared with the 2014 baseline. </a:t>
            </a:r>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r>
              <a:rPr lang="en-GB" sz="1200" dirty="0">
                <a:latin typeface="Arial"/>
                <a:cs typeface="Arial"/>
              </a:rPr>
              <a:t>In addition, the new dataset has the potential to be used in other research areas, such as radioxenon isotopic ratio studies.</a:t>
            </a:r>
          </a:p>
          <a:p>
            <a:pPr algn="l"/>
            <a:endParaRPr lang="en-GB" sz="1200" dirty="0">
              <a:solidFill>
                <a:schemeClr val="tx1"/>
              </a:solidFill>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32DAEDC-142A-F789-B037-DA562B3F612C}"/>
              </a:ext>
            </a:extLst>
          </p:cNvPr>
          <p:cNvSpPr txBox="1"/>
          <p:nvPr/>
        </p:nvSpPr>
        <p:spPr>
          <a:xfrm>
            <a:off x="7645149" y="3179986"/>
            <a:ext cx="1777809" cy="1384995"/>
          </a:xfrm>
          <a:prstGeom prst="rect">
            <a:avLst/>
          </a:prstGeom>
          <a:noFill/>
        </p:spPr>
        <p:txBody>
          <a:bodyPr wrap="square" lIns="91440" tIns="45720" rIns="91440" bIns="45720" anchor="t">
            <a:spAutoFit/>
          </a:bodyPr>
          <a:lstStyle/>
          <a:p>
            <a:r>
              <a:rPr lang="en-GB" sz="1200" dirty="0">
                <a:latin typeface="Arial"/>
                <a:cs typeface="Arial"/>
              </a:rPr>
              <a:t>New analysis results clearly demonstrate a significant reduction of false positive rates for Xe-131m, Xe-133m and Xe-135.</a:t>
            </a: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10</a:t>
            </a:fld>
            <a:endParaRPr lang="en-US" altLang="en-US"/>
          </a:p>
        </p:txBody>
      </p:sp>
      <p:sp>
        <p:nvSpPr>
          <p:cNvPr id="2" name="TextBox 1">
            <a:extLst>
              <a:ext uri="{FF2B5EF4-FFF2-40B4-BE49-F238E27FC236}">
                <a16:creationId xmlns:a16="http://schemas.microsoft.com/office/drawing/2014/main" id="{384AC4B5-F458-EAAF-1543-5F8C832A4691}"/>
              </a:ext>
            </a:extLst>
          </p:cNvPr>
          <p:cNvSpPr txBox="1"/>
          <p:nvPr/>
        </p:nvSpPr>
        <p:spPr>
          <a:xfrm>
            <a:off x="2718365" y="234909"/>
            <a:ext cx="9315592" cy="400110"/>
          </a:xfrm>
          <a:prstGeom prst="rect">
            <a:avLst/>
          </a:prstGeom>
          <a:noFill/>
        </p:spPr>
        <p:txBody>
          <a:bodyPr wrap="square" rtlCol="0">
            <a:spAutoFit/>
          </a:bodyPr>
          <a:lstStyle/>
          <a:p>
            <a:pPr marL="237061" algn="ctr"/>
            <a:r>
              <a:rPr lang="en-US" sz="2000">
                <a:solidFill>
                  <a:schemeClr val="bg1"/>
                </a:solidFill>
                <a:latin typeface="Arial" panose="020B0604020202020204" pitchFamily="34" charset="0"/>
                <a:cs typeface="Arial" panose="020B0604020202020204" pitchFamily="34" charset="0"/>
              </a:rPr>
              <a:t>Results:</a:t>
            </a:r>
            <a:r>
              <a:rPr lang="en-US" sz="2000" i="1">
                <a:solidFill>
                  <a:schemeClr val="bg1"/>
                </a:solidFill>
                <a:latin typeface="Arial" panose="020B0604020202020204" pitchFamily="34" charset="0"/>
                <a:cs typeface="Arial" panose="020B0604020202020204" pitchFamily="34" charset="0"/>
              </a:rPr>
              <a:t> reported rate or radioxenon isotopes</a:t>
            </a:r>
            <a:endParaRPr lang="en-GB" sz="2000" i="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094CB3-5CF7-C832-F28C-3E90DC7C6A6F}"/>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BB0F21C1-3A77-4E71-A3AD-B93273CA801A}"/>
              </a:ext>
            </a:extLst>
          </p:cNvPr>
          <p:cNvGraphicFramePr>
            <a:graphicFrameLocks/>
          </p:cNvGraphicFramePr>
          <p:nvPr>
            <p:extLst>
              <p:ext uri="{D42A27DB-BD31-4B8C-83A1-F6EECF244321}">
                <p14:modId xmlns:p14="http://schemas.microsoft.com/office/powerpoint/2010/main" val="1154689906"/>
              </p:ext>
            </p:extLst>
          </p:nvPr>
        </p:nvGraphicFramePr>
        <p:xfrm>
          <a:off x="5195047" y="4068274"/>
          <a:ext cx="3824667" cy="2249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C3580537-876A-2DA0-EAAE-58BF08FCE58E}"/>
              </a:ext>
            </a:extLst>
          </p:cNvPr>
          <p:cNvGraphicFramePr>
            <a:graphicFrameLocks/>
          </p:cNvGraphicFramePr>
          <p:nvPr>
            <p:extLst>
              <p:ext uri="{D42A27DB-BD31-4B8C-83A1-F6EECF244321}">
                <p14:modId xmlns:p14="http://schemas.microsoft.com/office/powerpoint/2010/main" val="3844115428"/>
              </p:ext>
            </p:extLst>
          </p:nvPr>
        </p:nvGraphicFramePr>
        <p:xfrm>
          <a:off x="5200965" y="1358284"/>
          <a:ext cx="3824667" cy="2258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28BF3D36-ABDE-0649-6B1C-3F3406078B3D}"/>
              </a:ext>
            </a:extLst>
          </p:cNvPr>
          <p:cNvGraphicFramePr>
            <a:graphicFrameLocks/>
          </p:cNvGraphicFramePr>
          <p:nvPr>
            <p:extLst>
              <p:ext uri="{D42A27DB-BD31-4B8C-83A1-F6EECF244321}">
                <p14:modId xmlns:p14="http://schemas.microsoft.com/office/powerpoint/2010/main" val="3028116357"/>
              </p:ext>
            </p:extLst>
          </p:nvPr>
        </p:nvGraphicFramePr>
        <p:xfrm>
          <a:off x="188040" y="1367849"/>
          <a:ext cx="3824667" cy="22492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580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2783E6-BB10-642B-E7A3-E02C43ED829D}"/>
              </a:ext>
            </a:extLst>
          </p:cNvPr>
          <p:cNvSpPr txBox="1"/>
          <p:nvPr/>
        </p:nvSpPr>
        <p:spPr>
          <a:xfrm>
            <a:off x="208105" y="1305992"/>
            <a:ext cx="10417788" cy="5478423"/>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pPr>
              <a:spcBef>
                <a:spcPts val="600"/>
              </a:spcBef>
            </a:pPr>
            <a:r>
              <a:rPr lang="en-GB" sz="2000" dirty="0">
                <a:solidFill>
                  <a:schemeClr val="tx1"/>
                </a:solidFill>
                <a:latin typeface="Arial"/>
                <a:cs typeface="Arial"/>
              </a:rPr>
              <a:t>Radioxenon observations from 13 certified SAUNA noble gas systems of the IMS have been reprocessed for the whole year 2014, using our modern software and algorithms.</a:t>
            </a:r>
            <a:endParaRPr lang="en-US" sz="2000" dirty="0">
              <a:solidFill>
                <a:schemeClr val="tx1"/>
              </a:solidFill>
              <a:latin typeface="Arial"/>
              <a:cs typeface="Arial"/>
            </a:endParaRPr>
          </a:p>
          <a:p>
            <a:pPr>
              <a:spcBef>
                <a:spcPts val="1200"/>
              </a:spcBef>
            </a:pPr>
            <a:r>
              <a:rPr lang="en-GB" sz="2000" dirty="0">
                <a:solidFill>
                  <a:schemeClr val="tx1"/>
                </a:solidFill>
                <a:latin typeface="Arial"/>
                <a:cs typeface="Arial"/>
              </a:rPr>
              <a:t>The results based on the new software (new NCC/BGM) are compared to those of the old software (standard NCC) in IDC operation.</a:t>
            </a:r>
          </a:p>
          <a:p>
            <a:pPr>
              <a:spcBef>
                <a:spcPts val="1200"/>
              </a:spcBef>
            </a:pPr>
            <a:r>
              <a:rPr lang="en-GB" sz="2000" dirty="0">
                <a:solidFill>
                  <a:schemeClr val="tx1"/>
                </a:solidFill>
                <a:latin typeface="Arial"/>
                <a:cs typeface="Arial"/>
              </a:rPr>
              <a:t>In general, the rate of reported detections based on the new software is lower compared to the old software.</a:t>
            </a:r>
          </a:p>
          <a:p>
            <a:pPr>
              <a:spcBef>
                <a:spcPts val="1200"/>
              </a:spcBef>
            </a:pPr>
            <a:r>
              <a:rPr lang="en-GB" sz="2000" dirty="0">
                <a:solidFill>
                  <a:schemeClr val="tx1"/>
                </a:solidFill>
                <a:latin typeface="Arial"/>
                <a:cs typeface="Arial"/>
              </a:rPr>
              <a:t>The new analysis demonstrated a significant reduction of false positives for Xe-131m, Xe-133m and Xe-135. Achieved values are closer to the theoretical level of 5% for stations with clean background. </a:t>
            </a:r>
          </a:p>
          <a:p>
            <a:pPr>
              <a:spcBef>
                <a:spcPts val="1200"/>
              </a:spcBef>
            </a:pPr>
            <a:r>
              <a:rPr lang="en-GB" sz="2000" dirty="0">
                <a:solidFill>
                  <a:schemeClr val="tx1"/>
                </a:solidFill>
                <a:latin typeface="Arial"/>
                <a:cs typeface="Arial"/>
              </a:rPr>
              <a:t>The new rates of Xe-133 detections are slightly lower in comparison to old results. The main reasons are:</a:t>
            </a:r>
          </a:p>
          <a:p>
            <a:pPr marL="285750" indent="-285750">
              <a:spcBef>
                <a:spcPts val="600"/>
              </a:spcBef>
              <a:buFontTx/>
              <a:buChar char="-"/>
            </a:pPr>
            <a:r>
              <a:rPr lang="en-GB" sz="2000" dirty="0">
                <a:solidFill>
                  <a:schemeClr val="tx1"/>
                </a:solidFill>
                <a:latin typeface="Arial"/>
                <a:cs typeface="Arial"/>
              </a:rPr>
              <a:t>more accurate energy calibration check/update in the new software, and which was not yet in IDC operation in 2014.</a:t>
            </a:r>
          </a:p>
          <a:p>
            <a:pPr marL="285750" indent="-285750">
              <a:spcBef>
                <a:spcPts val="600"/>
              </a:spcBef>
              <a:buFontTx/>
              <a:buChar char="-"/>
            </a:pPr>
            <a:r>
              <a:rPr lang="en-GB" sz="2000" dirty="0">
                <a:solidFill>
                  <a:schemeClr val="tx1"/>
                </a:solidFill>
                <a:latin typeface="Arial"/>
                <a:cs typeface="Arial"/>
              </a:rPr>
              <a:t>new results are based on key ROI3 (more robust against gain shift) whereas old results include X-ray ROIs as well.</a:t>
            </a:r>
          </a:p>
        </p:txBody>
      </p:sp>
      <p:sp>
        <p:nvSpPr>
          <p:cNvPr id="5" name="Title 1">
            <a:extLst>
              <a:ext uri="{FF2B5EF4-FFF2-40B4-BE49-F238E27FC236}">
                <a16:creationId xmlns:a16="http://schemas.microsoft.com/office/drawing/2014/main" id="{5E00FC5F-AD0F-28C8-37D1-1873F43DDD61}"/>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84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12</a:t>
            </a:fld>
            <a:endParaRPr lang="en-US" altLang="en-US"/>
          </a:p>
        </p:txBody>
      </p:sp>
      <p:sp>
        <p:nvSpPr>
          <p:cNvPr id="2" name="TextBox 1">
            <a:extLst>
              <a:ext uri="{FF2B5EF4-FFF2-40B4-BE49-F238E27FC236}">
                <a16:creationId xmlns:a16="http://schemas.microsoft.com/office/drawing/2014/main" id="{B4154C14-5A28-69E4-942B-AAFF0D4F745C}"/>
              </a:ext>
            </a:extLst>
          </p:cNvPr>
          <p:cNvSpPr txBox="1"/>
          <p:nvPr/>
        </p:nvSpPr>
        <p:spPr>
          <a:xfrm>
            <a:off x="765388" y="1453843"/>
            <a:ext cx="9007520" cy="432426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endParaRPr lang="en-GB" sz="2000" dirty="0">
              <a:solidFill>
                <a:schemeClr val="tx1"/>
              </a:solidFill>
              <a:latin typeface="Arial"/>
              <a:cs typeface="Arial"/>
            </a:endParaRPr>
          </a:p>
          <a:p>
            <a:endParaRPr lang="en-GB" sz="2000" dirty="0">
              <a:solidFill>
                <a:schemeClr val="tx1"/>
              </a:solidFill>
              <a:ea typeface="+mn-lt"/>
              <a:cs typeface="+mn-lt"/>
            </a:endParaRPr>
          </a:p>
          <a:p>
            <a:r>
              <a:rPr lang="en-GB" sz="2000" dirty="0">
                <a:solidFill>
                  <a:schemeClr val="tx1"/>
                </a:solidFill>
                <a:latin typeface="Arial"/>
                <a:cs typeface="Arial"/>
              </a:rPr>
              <a:t>Achieved analysis results will be used to compare the new observations at IMS noble gas systems with:</a:t>
            </a:r>
          </a:p>
          <a:p>
            <a:pPr marL="342900" indent="-342900">
              <a:spcBef>
                <a:spcPts val="600"/>
              </a:spcBef>
              <a:buFont typeface="Wingdings"/>
              <a:buChar char="§"/>
            </a:pPr>
            <a:r>
              <a:rPr lang="en-GB" sz="2000" dirty="0">
                <a:solidFill>
                  <a:schemeClr val="tx1"/>
                </a:solidFill>
                <a:latin typeface="Arial"/>
                <a:cs typeface="Arial"/>
              </a:rPr>
              <a:t>the simulated concentrations used by </a:t>
            </a:r>
            <a:r>
              <a:rPr lang="en-GB" sz="2000" dirty="0" err="1">
                <a:solidFill>
                  <a:schemeClr val="tx1"/>
                </a:solidFill>
                <a:latin typeface="Arial"/>
                <a:cs typeface="Arial"/>
              </a:rPr>
              <a:t>Gueibe</a:t>
            </a:r>
            <a:r>
              <a:rPr lang="en-GB" sz="2000" dirty="0">
                <a:solidFill>
                  <a:schemeClr val="tx1"/>
                </a:solidFill>
                <a:latin typeface="Arial"/>
                <a:cs typeface="Arial"/>
              </a:rPr>
              <a:t> et al (2017);</a:t>
            </a:r>
          </a:p>
          <a:p>
            <a:pPr marL="342900" indent="-342900">
              <a:spcBef>
                <a:spcPts val="600"/>
              </a:spcBef>
              <a:buFont typeface="Wingdings"/>
              <a:buChar char="§"/>
            </a:pPr>
            <a:r>
              <a:rPr lang="en-GB" sz="2000" dirty="0">
                <a:solidFill>
                  <a:schemeClr val="tx1"/>
                </a:solidFill>
                <a:latin typeface="Arial"/>
                <a:cs typeface="Arial"/>
              </a:rPr>
              <a:t>new simulated concentrations using the updated emission inventory of Kalinowski (2023).</a:t>
            </a:r>
            <a:endParaRPr lang="en-GB" dirty="0">
              <a:solidFill>
                <a:schemeClr val="tx1"/>
              </a:solidFill>
              <a:cs typeface="Calibri" panose="020F0502020204030204"/>
            </a:endParaRPr>
          </a:p>
          <a:p>
            <a:pPr marL="285750" indent="-285750">
              <a:buFont typeface="Arial"/>
              <a:buChar char="•"/>
            </a:pPr>
            <a:endParaRPr lang="en-GB" sz="2000" dirty="0">
              <a:solidFill>
                <a:schemeClr val="tx1"/>
              </a:solidFill>
              <a:latin typeface="Calibri"/>
              <a:cs typeface="Calibri"/>
            </a:endParaRPr>
          </a:p>
          <a:p>
            <a:pPr>
              <a:spcBef>
                <a:spcPts val="600"/>
              </a:spcBef>
            </a:pPr>
            <a:r>
              <a:rPr lang="en-GB" sz="2000" dirty="0">
                <a:solidFill>
                  <a:schemeClr val="tx1"/>
                </a:solidFill>
                <a:latin typeface="Arial"/>
                <a:cs typeface="Arial"/>
              </a:rPr>
              <a:t>In addition, the new dataset has the potential to be used in other research areas, such as radioxenon isotopic ratio studies.</a:t>
            </a:r>
          </a:p>
          <a:p>
            <a:endParaRPr lang="en-GB" sz="2000" dirty="0">
              <a:solidFill>
                <a:schemeClr val="tx1"/>
              </a:solidFill>
              <a:latin typeface="Arial" panose="020B0604020202020204" pitchFamily="34" charset="0"/>
              <a:cs typeface="Arial" panose="020B0604020202020204" pitchFamily="34" charset="0"/>
            </a:endParaRPr>
          </a:p>
          <a:p>
            <a:endParaRPr lang="en-GB" sz="2000" dirty="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684D9CE-CC1A-87D0-4594-C598D1D7EBA1}"/>
              </a:ext>
            </a:extLst>
          </p:cNvPr>
          <p:cNvSpPr txBox="1"/>
          <p:nvPr/>
        </p:nvSpPr>
        <p:spPr>
          <a:xfrm>
            <a:off x="2718365" y="234909"/>
            <a:ext cx="6061651" cy="400110"/>
          </a:xfrm>
          <a:prstGeom prst="rect">
            <a:avLst/>
          </a:prstGeom>
          <a:noFill/>
        </p:spPr>
        <p:txBody>
          <a:bodyPr wrap="square" lIns="91440" tIns="45720" rIns="91440" bIns="45720" rtlCol="0" anchor="t">
            <a:spAutoFit/>
          </a:bodyPr>
          <a:lstStyle/>
          <a:p>
            <a:pPr marL="236855" algn="ctr"/>
            <a:r>
              <a:rPr lang="en-US" sz="2000" dirty="0">
                <a:solidFill>
                  <a:schemeClr val="bg1"/>
                </a:solidFill>
                <a:latin typeface="Arial"/>
                <a:cs typeface="Arial"/>
              </a:rPr>
              <a:t>Future work</a:t>
            </a:r>
            <a:endParaRPr lang="en-US" dirty="0"/>
          </a:p>
        </p:txBody>
      </p:sp>
      <p:sp>
        <p:nvSpPr>
          <p:cNvPr id="5" name="Title 1">
            <a:extLst>
              <a:ext uri="{FF2B5EF4-FFF2-40B4-BE49-F238E27FC236}">
                <a16:creationId xmlns:a16="http://schemas.microsoft.com/office/drawing/2014/main" id="{B8194EF7-7CD5-6E64-1B67-37FE541069B5}"/>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85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13</a:t>
            </a:fld>
            <a:endParaRPr lang="en-US" altLang="en-US"/>
          </a:p>
        </p:txBody>
      </p:sp>
      <p:sp>
        <p:nvSpPr>
          <p:cNvPr id="2" name="TextBox 1">
            <a:extLst>
              <a:ext uri="{FF2B5EF4-FFF2-40B4-BE49-F238E27FC236}">
                <a16:creationId xmlns:a16="http://schemas.microsoft.com/office/drawing/2014/main" id="{B4154C14-5A28-69E4-942B-AAFF0D4F745C}"/>
              </a:ext>
            </a:extLst>
          </p:cNvPr>
          <p:cNvSpPr txBox="1"/>
          <p:nvPr/>
        </p:nvSpPr>
        <p:spPr>
          <a:xfrm>
            <a:off x="350259" y="1942893"/>
            <a:ext cx="10417788" cy="397031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err="1">
                <a:solidFill>
                  <a:schemeClr val="tx1"/>
                </a:solidFill>
                <a:latin typeface="Arial" panose="020B0604020202020204" pitchFamily="34" charset="0"/>
                <a:cs typeface="Arial" panose="020B0604020202020204" pitchFamily="34" charset="0"/>
              </a:rPr>
              <a:t>Gueibe</a:t>
            </a:r>
            <a:r>
              <a:rPr lang="en-GB">
                <a:solidFill>
                  <a:schemeClr val="tx1"/>
                </a:solidFill>
                <a:latin typeface="Arial" panose="020B0604020202020204" pitchFamily="34" charset="0"/>
                <a:cs typeface="Arial" panose="020B0604020202020204" pitchFamily="34" charset="0"/>
              </a:rPr>
              <a:t> C., Kalinowski M., Bare J., Gheddou A., Krysta M ., </a:t>
            </a:r>
            <a:r>
              <a:rPr lang="en-GB" err="1">
                <a:solidFill>
                  <a:schemeClr val="tx1"/>
                </a:solidFill>
                <a:latin typeface="Arial" panose="020B0604020202020204" pitchFamily="34" charset="0"/>
                <a:cs typeface="Arial" panose="020B0604020202020204" pitchFamily="34" charset="0"/>
              </a:rPr>
              <a:t>Kusmierczyk-Michulec</a:t>
            </a:r>
            <a:r>
              <a:rPr lang="en-GB">
                <a:solidFill>
                  <a:schemeClr val="tx1"/>
                </a:solidFill>
                <a:latin typeface="Arial" panose="020B0604020202020204" pitchFamily="34" charset="0"/>
                <a:cs typeface="Arial" panose="020B0604020202020204" pitchFamily="34" charset="0"/>
              </a:rPr>
              <a:t> J., 2017. Setting the baseline for estimated background observations at IMS systems of four radioxenon isotopes in 2014</a:t>
            </a:r>
            <a:r>
              <a:rPr lang="en-GB" i="1">
                <a:solidFill>
                  <a:schemeClr val="tx1"/>
                </a:solidFill>
                <a:latin typeface="Arial" panose="020B0604020202020204" pitchFamily="34" charset="0"/>
                <a:cs typeface="Arial" panose="020B0604020202020204" pitchFamily="34" charset="0"/>
              </a:rPr>
              <a:t>. Journal of Environmental Radioactivity 178-179 (2017) 297-314. </a:t>
            </a:r>
          </a:p>
          <a:p>
            <a:endParaRPr lang="en-GB">
              <a:solidFill>
                <a:schemeClr val="tx1"/>
              </a:solidFill>
              <a:latin typeface="Arial" panose="020B0604020202020204" pitchFamily="34" charset="0"/>
              <a:cs typeface="Arial" panose="020B0604020202020204" pitchFamily="34" charset="0"/>
            </a:endParaRPr>
          </a:p>
          <a:p>
            <a:pPr algn="l"/>
            <a:r>
              <a:rPr lang="en-GB" err="1">
                <a:solidFill>
                  <a:schemeClr val="tx1"/>
                </a:solidFill>
                <a:latin typeface="Arial" panose="020B0604020202020204" pitchFamily="34" charset="0"/>
                <a:cs typeface="Arial" panose="020B0604020202020204" pitchFamily="34" charset="0"/>
              </a:rPr>
              <a:t>Ringbom</a:t>
            </a:r>
            <a:r>
              <a:rPr lang="en-GB">
                <a:solidFill>
                  <a:schemeClr val="tx1"/>
                </a:solidFill>
                <a:latin typeface="Arial" panose="020B0604020202020204" pitchFamily="34" charset="0"/>
                <a:cs typeface="Arial" panose="020B0604020202020204" pitchFamily="34" charset="0"/>
              </a:rPr>
              <a:t> A., </a:t>
            </a:r>
            <a:r>
              <a:rPr lang="en-GB" err="1">
                <a:solidFill>
                  <a:schemeClr val="tx1"/>
                </a:solidFill>
                <a:latin typeface="Arial" panose="020B0604020202020204" pitchFamily="34" charset="0"/>
                <a:cs typeface="Arial" panose="020B0604020202020204" pitchFamily="34" charset="0"/>
              </a:rPr>
              <a:t>Axelsson</a:t>
            </a:r>
            <a:r>
              <a:rPr lang="en-GB">
                <a:solidFill>
                  <a:schemeClr val="tx1"/>
                </a:solidFill>
                <a:latin typeface="Arial" panose="020B0604020202020204" pitchFamily="34" charset="0"/>
                <a:cs typeface="Arial" panose="020B0604020202020204" pitchFamily="34" charset="0"/>
              </a:rPr>
              <a:t> A., 2019. A new method for analysis of beta-gamma radioxenon spectra. </a:t>
            </a:r>
            <a:r>
              <a:rPr lang="en-GB" i="1">
                <a:solidFill>
                  <a:schemeClr val="tx1"/>
                </a:solidFill>
                <a:latin typeface="Arial" panose="020B0604020202020204" pitchFamily="34" charset="0"/>
                <a:cs typeface="Arial" panose="020B0604020202020204" pitchFamily="34" charset="0"/>
              </a:rPr>
              <a:t>Applied Radiation and Isotopes: Including Data, Instrumentation and Methods for Use in Agriculture, Industry and Medicine 156(9):108950</a:t>
            </a:r>
          </a:p>
          <a:p>
            <a:endParaRPr lang="en-GB">
              <a:solidFill>
                <a:schemeClr val="tx1"/>
              </a:solidFill>
              <a:latin typeface="Arial" panose="020B0604020202020204" pitchFamily="34" charset="0"/>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Kalinowski M., 2023. </a:t>
            </a:r>
            <a:r>
              <a:rPr lang="en-GB" i="0">
                <a:solidFill>
                  <a:srgbClr val="111111"/>
                </a:solidFill>
                <a:effectLst/>
                <a:latin typeface="Arial" panose="020B0604020202020204" pitchFamily="34" charset="0"/>
                <a:cs typeface="Arial" panose="020B0604020202020204" pitchFamily="34" charset="0"/>
              </a:rPr>
              <a:t>Global emission inventory of 131mXe, 133Xe, 133mXe, and 135Xe from all kinds of nuclear facilities for the reference year 2014. </a:t>
            </a:r>
            <a:r>
              <a:rPr lang="en-GB" i="1">
                <a:solidFill>
                  <a:srgbClr val="111111"/>
                </a:solidFill>
                <a:effectLst/>
                <a:latin typeface="Arial" panose="020B0604020202020204" pitchFamily="34" charset="0"/>
                <a:cs typeface="Arial" panose="020B0604020202020204" pitchFamily="34" charset="0"/>
              </a:rPr>
              <a:t>Journal of Environmental Radioactivity 261(7):107121.</a:t>
            </a:r>
            <a:endParaRPr lang="en-GB" i="1">
              <a:solidFill>
                <a:schemeClr val="tx1"/>
              </a:solidFill>
              <a:latin typeface="Arial" panose="020B0604020202020204" pitchFamily="34" charset="0"/>
              <a:cs typeface="Arial" panose="020B0604020202020204" pitchFamily="34" charset="0"/>
            </a:endParaRPr>
          </a:p>
          <a:p>
            <a:endParaRPr lang="en-GB">
              <a:solidFill>
                <a:schemeClr val="tx1"/>
              </a:solidFill>
              <a:latin typeface="Arial" panose="020B0604020202020204" pitchFamily="34" charset="0"/>
              <a:cs typeface="Arial" panose="020B0604020202020204" pitchFamily="34" charset="0"/>
            </a:endParaRPr>
          </a:p>
          <a:p>
            <a:endParaRPr lang="en-GB">
              <a:solidFill>
                <a:schemeClr val="tx1"/>
              </a:solidFill>
              <a:latin typeface="Arial" panose="020B0604020202020204" pitchFamily="34" charset="0"/>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 </a:t>
            </a:r>
            <a:endParaRPr lang="en-US">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684D9CE-CC1A-87D0-4594-C598D1D7EBA1}"/>
              </a:ext>
            </a:extLst>
          </p:cNvPr>
          <p:cNvSpPr txBox="1"/>
          <p:nvPr/>
        </p:nvSpPr>
        <p:spPr>
          <a:xfrm>
            <a:off x="2718365" y="234909"/>
            <a:ext cx="6061651" cy="400110"/>
          </a:xfrm>
          <a:prstGeom prst="rect">
            <a:avLst/>
          </a:prstGeom>
          <a:noFill/>
        </p:spPr>
        <p:txBody>
          <a:bodyPr wrap="square" rtlCol="0">
            <a:spAutoFit/>
          </a:bodyPr>
          <a:lstStyle/>
          <a:p>
            <a:pPr marL="237061" algn="ctr"/>
            <a:r>
              <a:rPr lang="en-US" sz="2000">
                <a:solidFill>
                  <a:schemeClr val="bg1"/>
                </a:solidFill>
                <a:latin typeface="Arial" panose="020B0604020202020204" pitchFamily="34" charset="0"/>
                <a:cs typeface="Arial" panose="020B0604020202020204" pitchFamily="34" charset="0"/>
              </a:rPr>
              <a:t>References</a:t>
            </a:r>
            <a:endParaRPr lang="en-GB" sz="2000" i="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8194EF7-7CD5-6E64-1B67-37FE541069B5}"/>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56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2</a:t>
            </a:fld>
            <a:endParaRPr lang="en-US" altLang="en-US"/>
          </a:p>
        </p:txBody>
      </p:sp>
      <p:sp>
        <p:nvSpPr>
          <p:cNvPr id="5" name="Rectangle 4"/>
          <p:cNvSpPr/>
          <p:nvPr/>
        </p:nvSpPr>
        <p:spPr>
          <a:xfrm>
            <a:off x="304800" y="1255987"/>
            <a:ext cx="10144217" cy="4401205"/>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r>
              <a:rPr lang="en-GB" sz="2000" dirty="0">
                <a:solidFill>
                  <a:schemeClr val="tx1"/>
                </a:solidFill>
                <a:latin typeface="Arial"/>
                <a:cs typeface="Arial"/>
              </a:rPr>
              <a:t>Routine operational releases of radioxenon make the discrimination between radioxenon detections from civil nuclear applications and from nuclear testing a very complex task. </a:t>
            </a:r>
            <a:endParaRPr lang="en-GB" sz="2000">
              <a:solidFill>
                <a:schemeClr val="tx1"/>
              </a:solidFill>
              <a:latin typeface="Arial" panose="020B0604020202020204" pitchFamily="34" charset="0"/>
              <a:cs typeface="Arial" panose="020B0604020202020204" pitchFamily="34" charset="0"/>
            </a:endParaRPr>
          </a:p>
          <a:p>
            <a:endParaRPr lang="en-GB" sz="200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a:cs typeface="Arial"/>
              </a:rPr>
              <a:t>The objective in the short to medium term is to develop algorithms and tools that facilitate the understanding of the background. </a:t>
            </a:r>
            <a:endParaRPr lang="en-GB" sz="2000" dirty="0">
              <a:solidFill>
                <a:schemeClr val="tx1"/>
              </a:solidFill>
              <a:latin typeface="Arial" panose="020B0604020202020204" pitchFamily="34" charset="0"/>
              <a:cs typeface="Arial" panose="020B0604020202020204" pitchFamily="34" charset="0"/>
            </a:endParaRPr>
          </a:p>
          <a:p>
            <a:endParaRPr lang="en-GB" sz="200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a:cs typeface="Arial"/>
              </a:rPr>
              <a:t>The longer-term vision is to eventually develop robust methodologies for determining to what extent radioxenon detections at International Monitoring System (IMS) stations can be explained based on the impact of civil sources. </a:t>
            </a:r>
            <a:endParaRPr lang="en-GB" sz="2000" dirty="0">
              <a:solidFill>
                <a:schemeClr val="tx1"/>
              </a:solidFill>
              <a:latin typeface="Arial" panose="020B0604020202020204" pitchFamily="34" charset="0"/>
              <a:cs typeface="Arial" panose="020B0604020202020204" pitchFamily="34" charset="0"/>
            </a:endParaRPr>
          </a:p>
          <a:p>
            <a:endParaRPr lang="en-GB" sz="200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a:cs typeface="Arial"/>
              </a:rPr>
              <a:t>Over the recent years, 2014 was used as a baseline for various scientific studies, for example (</a:t>
            </a:r>
            <a:r>
              <a:rPr lang="en-GB" sz="2000" dirty="0" err="1">
                <a:solidFill>
                  <a:schemeClr val="tx1"/>
                </a:solidFill>
                <a:latin typeface="Arial"/>
                <a:cs typeface="Arial"/>
              </a:rPr>
              <a:t>Gueibe</a:t>
            </a:r>
            <a:r>
              <a:rPr lang="en-GB" sz="2000" dirty="0">
                <a:solidFill>
                  <a:schemeClr val="tx1"/>
                </a:solidFill>
                <a:latin typeface="Arial"/>
                <a:cs typeface="Arial"/>
              </a:rPr>
              <a:t> et al., 2017), as well as ATM challenge exercises organized within the WOSMIP framework.</a:t>
            </a:r>
          </a:p>
          <a:p>
            <a:endParaRPr lang="en-GB" sz="200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E3258F1-9402-41A2-B19C-9E528800E7B7}"/>
              </a:ext>
            </a:extLst>
          </p:cNvPr>
          <p:cNvSpPr txBox="1">
            <a:spLocks/>
          </p:cNvSpPr>
          <p:nvPr/>
        </p:nvSpPr>
        <p:spPr>
          <a:xfrm>
            <a:off x="2184131" y="142042"/>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Introduction</a:t>
            </a:r>
            <a:endParaRPr lang="en-AT" sz="540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E20D4412-FC54-5C4F-BFD1-78C14243F97F}"/>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3</a:t>
            </a:fld>
            <a:endParaRPr lang="en-US" altLang="en-US"/>
          </a:p>
        </p:txBody>
      </p:sp>
      <p:sp>
        <p:nvSpPr>
          <p:cNvPr id="5" name="Rectangle 4"/>
          <p:cNvSpPr/>
          <p:nvPr/>
        </p:nvSpPr>
        <p:spPr>
          <a:xfrm>
            <a:off x="207718" y="1269718"/>
            <a:ext cx="10409976" cy="5170646"/>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r>
              <a:rPr lang="en-GB" sz="2000" dirty="0">
                <a:solidFill>
                  <a:schemeClr val="tx1"/>
                </a:solidFill>
                <a:latin typeface="Arial"/>
                <a:cs typeface="Arial"/>
              </a:rPr>
              <a:t>There is a high interest among the CTBTO noble gas monitoring community for further enhancing the 2014 baseline in two ways:</a:t>
            </a:r>
          </a:p>
          <a:p>
            <a:pPr marL="342900" indent="-342900">
              <a:spcBef>
                <a:spcPts val="600"/>
              </a:spcBef>
              <a:buFontTx/>
              <a:buChar char="-"/>
            </a:pPr>
            <a:r>
              <a:rPr lang="en-GB" sz="2000" dirty="0">
                <a:solidFill>
                  <a:schemeClr val="tx1"/>
                </a:solidFill>
                <a:latin typeface="Arial"/>
                <a:cs typeface="Arial"/>
              </a:rPr>
              <a:t>Updating the radioxenon emission inventory, for example (Kalinowski M., 2023);</a:t>
            </a:r>
          </a:p>
          <a:p>
            <a:pPr marL="342900" indent="-342900">
              <a:spcBef>
                <a:spcPts val="600"/>
              </a:spcBef>
              <a:buFontTx/>
              <a:buChar char="-"/>
            </a:pPr>
            <a:r>
              <a:rPr lang="en-GB" sz="2000" dirty="0">
                <a:solidFill>
                  <a:schemeClr val="tx1"/>
                </a:solidFill>
                <a:latin typeface="Arial"/>
                <a:cs typeface="Arial"/>
              </a:rPr>
              <a:t>Enhancing spectrum analysis methods for observed radioxenon activity concentrations at the IMS noble gas sites.</a:t>
            </a:r>
          </a:p>
          <a:p>
            <a:pPr>
              <a:spcBef>
                <a:spcPts val="600"/>
              </a:spcBef>
            </a:pPr>
            <a:endParaRPr lang="en-US" sz="2000">
              <a:solidFill>
                <a:schemeClr val="tx1"/>
              </a:solidFill>
              <a:latin typeface="Arial"/>
              <a:cs typeface="Arial"/>
            </a:endParaRPr>
          </a:p>
          <a:p>
            <a:pPr>
              <a:spcBef>
                <a:spcPts val="600"/>
              </a:spcBef>
            </a:pPr>
            <a:r>
              <a:rPr lang="en-US" sz="2000" dirty="0">
                <a:solidFill>
                  <a:schemeClr val="tx1"/>
                </a:solidFill>
                <a:latin typeface="Arial"/>
                <a:cs typeface="Arial"/>
              </a:rPr>
              <a:t>The current study aims at updating the observations of CTBT relevant radioxenon isotopes Xe-131m, Xe-133, Xe-133m and Xe-135 at 13 IMS locations where SAUNA noble gas systems were sending data to IDC operations in 2014.</a:t>
            </a:r>
          </a:p>
          <a:p>
            <a:pPr>
              <a:spcBef>
                <a:spcPts val="600"/>
              </a:spcBef>
            </a:pPr>
            <a:endParaRPr lang="en-US" sz="2000">
              <a:solidFill>
                <a:schemeClr val="tx1"/>
              </a:solidFill>
              <a:latin typeface="Arial" panose="020B0604020202020204" pitchFamily="34" charset="0"/>
              <a:cs typeface="Arial" panose="020B0604020202020204" pitchFamily="34" charset="0"/>
            </a:endParaRPr>
          </a:p>
          <a:p>
            <a:pPr>
              <a:spcBef>
                <a:spcPts val="600"/>
              </a:spcBef>
            </a:pPr>
            <a:r>
              <a:rPr lang="en-US" sz="2000" dirty="0">
                <a:solidFill>
                  <a:schemeClr val="tx1"/>
                </a:solidFill>
                <a:latin typeface="Arial"/>
                <a:cs typeface="Arial"/>
              </a:rPr>
              <a:t>The new analysis takes advantages of the recently developed software </a:t>
            </a:r>
            <a:r>
              <a:rPr lang="en-US" sz="2000" dirty="0" err="1">
                <a:solidFill>
                  <a:schemeClr val="tx1"/>
                </a:solidFill>
                <a:latin typeface="Arial"/>
                <a:cs typeface="Arial"/>
              </a:rPr>
              <a:t>autoSTRADA</a:t>
            </a:r>
            <a:r>
              <a:rPr lang="en-US" sz="2000" dirty="0">
                <a:solidFill>
                  <a:schemeClr val="tx1"/>
                </a:solidFill>
                <a:latin typeface="Arial"/>
                <a:cs typeface="Arial"/>
              </a:rPr>
              <a:t> (automatic Software Tool for Radionuclide Data Analysis), which was deployed in IDC operation and delivered to NDCs since August 2021. The software includes a new NCC analysis method (without any binary condition) as well as BGM method (</a:t>
            </a:r>
            <a:r>
              <a:rPr lang="en-US" sz="2000" dirty="0" err="1">
                <a:solidFill>
                  <a:schemeClr val="tx1"/>
                </a:solidFill>
                <a:latin typeface="Arial"/>
                <a:cs typeface="Arial"/>
              </a:rPr>
              <a:t>Ringbom</a:t>
            </a:r>
            <a:r>
              <a:rPr lang="en-US" sz="2000" dirty="0">
                <a:solidFill>
                  <a:schemeClr val="tx1"/>
                </a:solidFill>
                <a:latin typeface="Arial"/>
                <a:cs typeface="Arial"/>
              </a:rPr>
              <a:t> et al., 2019).</a:t>
            </a:r>
          </a:p>
        </p:txBody>
      </p:sp>
      <p:sp>
        <p:nvSpPr>
          <p:cNvPr id="2" name="Title 1">
            <a:extLst>
              <a:ext uri="{FF2B5EF4-FFF2-40B4-BE49-F238E27FC236}">
                <a16:creationId xmlns:a16="http://schemas.microsoft.com/office/drawing/2014/main" id="{0C609AFA-40BC-2196-BFAA-404322346C0F}"/>
              </a:ext>
            </a:extLst>
          </p:cNvPr>
          <p:cNvSpPr txBox="1">
            <a:spLocks/>
          </p:cNvSpPr>
          <p:nvPr/>
        </p:nvSpPr>
        <p:spPr>
          <a:xfrm>
            <a:off x="2184131" y="142042"/>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Objectives</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1D81035-036C-BF78-8991-47035499C4BA}"/>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58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CB775563-EE99-76CF-E81F-8B3A12E70A40}"/>
              </a:ext>
            </a:extLst>
          </p:cNvPr>
          <p:cNvSpPr txBox="1"/>
          <p:nvPr/>
        </p:nvSpPr>
        <p:spPr>
          <a:xfrm>
            <a:off x="190139" y="2494706"/>
            <a:ext cx="4847208" cy="3677930"/>
          </a:xfrm>
          <a:prstGeom prst="rect">
            <a:avLst/>
          </a:prstGeom>
          <a:noFill/>
        </p:spPr>
        <p:txBody>
          <a:bodyPr wrap="square">
            <a:spAutoFit/>
          </a:bodyPr>
          <a:lstStyle/>
          <a:p>
            <a:pPr>
              <a:spcBef>
                <a:spcPts val="600"/>
              </a:spcBef>
            </a:pPr>
            <a:r>
              <a:rPr lang="en-GB" sz="1200" dirty="0">
                <a:latin typeface="Arial" panose="020B0604020202020204" pitchFamily="34" charset="0"/>
                <a:cs typeface="Arial" panose="020B0604020202020204" pitchFamily="34" charset="0"/>
              </a:rPr>
              <a:t>AUX09	Darwin, NT, Australia</a:t>
            </a:r>
          </a:p>
          <a:p>
            <a:pPr>
              <a:spcBef>
                <a:spcPts val="600"/>
              </a:spcBef>
            </a:pPr>
            <a:r>
              <a:rPr lang="en-GB" sz="1200" dirty="0">
                <a:latin typeface="Arial" panose="020B0604020202020204" pitchFamily="34" charset="0"/>
                <a:cs typeface="Arial" panose="020B0604020202020204" pitchFamily="34" charset="0"/>
              </a:rPr>
              <a:t>BRX11	Rio de Janeiro, Brazil</a:t>
            </a:r>
          </a:p>
          <a:p>
            <a:pPr>
              <a:spcBef>
                <a:spcPts val="600"/>
              </a:spcBef>
            </a:pPr>
            <a:r>
              <a:rPr lang="en-GB" sz="1200" dirty="0">
                <a:latin typeface="Arial" panose="020B0604020202020204" pitchFamily="34" charset="0"/>
                <a:cs typeface="Arial" panose="020B0604020202020204" pitchFamily="34" charset="0"/>
              </a:rPr>
              <a:t>GBX66	</a:t>
            </a:r>
            <a:r>
              <a:rPr lang="en-GB" sz="1200" dirty="0" err="1">
                <a:latin typeface="Arial" panose="020B0604020202020204" pitchFamily="34" charset="0"/>
                <a:cs typeface="Arial" panose="020B0604020202020204" pitchFamily="34" charset="0"/>
              </a:rPr>
              <a:t>Biot</a:t>
            </a:r>
            <a:r>
              <a:rPr lang="en-GB" sz="1200" dirty="0">
                <a:latin typeface="Arial" panose="020B0604020202020204" pitchFamily="34" charset="0"/>
                <a:cs typeface="Arial" panose="020B0604020202020204" pitchFamily="34" charset="0"/>
              </a:rPr>
              <a:t>, Chagos Archipelago, UK  </a:t>
            </a:r>
          </a:p>
          <a:p>
            <a:pPr>
              <a:spcBef>
                <a:spcPts val="600"/>
              </a:spcBef>
            </a:pPr>
            <a:r>
              <a:rPr lang="en-GB" sz="1200" dirty="0">
                <a:latin typeface="Arial" panose="020B0604020202020204" pitchFamily="34" charset="0"/>
                <a:cs typeface="Arial" panose="020B0604020202020204" pitchFamily="34" charset="0"/>
              </a:rPr>
              <a:t>GBX68	Tristan da Cunha, UK</a:t>
            </a:r>
          </a:p>
          <a:p>
            <a:pPr>
              <a:spcBef>
                <a:spcPts val="600"/>
              </a:spcBef>
            </a:pPr>
            <a:r>
              <a:rPr lang="en-GB" sz="1200" dirty="0">
                <a:latin typeface="Arial" panose="020B0604020202020204" pitchFamily="34" charset="0"/>
                <a:cs typeface="Arial" panose="020B0604020202020204" pitchFamily="34" charset="0"/>
              </a:rPr>
              <a:t>JPX38	Takasaki, Gunma, Japan</a:t>
            </a:r>
          </a:p>
          <a:p>
            <a:pPr>
              <a:spcBef>
                <a:spcPts val="600"/>
              </a:spcBef>
            </a:pPr>
            <a:r>
              <a:rPr lang="en-GB" sz="1200" dirty="0">
                <a:latin typeface="Arial" panose="020B0604020202020204" pitchFamily="34" charset="0"/>
                <a:cs typeface="Arial" panose="020B0604020202020204" pitchFamily="34" charset="0"/>
              </a:rPr>
              <a:t>MXX44	Guerrero Negro, </a:t>
            </a:r>
          </a:p>
          <a:p>
            <a:r>
              <a:rPr lang="en-GB" sz="1200" dirty="0">
                <a:latin typeface="Arial" panose="020B0604020202020204" pitchFamily="34" charset="0"/>
                <a:cs typeface="Arial" panose="020B0604020202020204" pitchFamily="34" charset="0"/>
              </a:rPr>
              <a:t>                      Baja California, Mexico</a:t>
            </a:r>
          </a:p>
          <a:p>
            <a:pPr>
              <a:spcBef>
                <a:spcPts val="600"/>
              </a:spcBef>
            </a:pPr>
            <a:r>
              <a:rPr lang="en-GB" sz="1200" dirty="0">
                <a:latin typeface="Arial" panose="020B0604020202020204" pitchFamily="34" charset="0"/>
                <a:cs typeface="Arial" panose="020B0604020202020204" pitchFamily="34" charset="0"/>
              </a:rPr>
              <a:t>NOX49	Spitsbergen, Norway</a:t>
            </a:r>
          </a:p>
          <a:p>
            <a:pPr>
              <a:spcBef>
                <a:spcPts val="600"/>
              </a:spcBef>
            </a:pPr>
            <a:r>
              <a:rPr lang="en-GB" sz="1200" dirty="0">
                <a:latin typeface="Arial" panose="020B0604020202020204" pitchFamily="34" charset="0"/>
                <a:cs typeface="Arial" panose="020B0604020202020204" pitchFamily="34" charset="0"/>
              </a:rPr>
              <a:t>NZX46	Chatham Island, New Zealand</a:t>
            </a:r>
          </a:p>
          <a:p>
            <a:pPr>
              <a:spcBef>
                <a:spcPts val="600"/>
              </a:spcBef>
            </a:pPr>
            <a:r>
              <a:rPr lang="en-GB" sz="1200" dirty="0">
                <a:latin typeface="Arial" panose="020B0604020202020204" pitchFamily="34" charset="0"/>
                <a:cs typeface="Arial" panose="020B0604020202020204" pitchFamily="34" charset="0"/>
              </a:rPr>
              <a:t>SEX63	Stockholm, Sweden	</a:t>
            </a:r>
          </a:p>
          <a:p>
            <a:pPr>
              <a:spcBef>
                <a:spcPts val="600"/>
              </a:spcBef>
            </a:pPr>
            <a:r>
              <a:rPr lang="en-GB" sz="1200" dirty="0">
                <a:latin typeface="Arial" panose="020B0604020202020204" pitchFamily="34" charset="0"/>
                <a:cs typeface="Arial" panose="020B0604020202020204" pitchFamily="34" charset="0"/>
              </a:rPr>
              <a:t>USX74	Ashland, KS, USA</a:t>
            </a:r>
          </a:p>
          <a:p>
            <a:pPr>
              <a:spcBef>
                <a:spcPts val="600"/>
              </a:spcBef>
            </a:pPr>
            <a:r>
              <a:rPr lang="en-GB" sz="1200" dirty="0">
                <a:latin typeface="Arial" panose="020B0604020202020204" pitchFamily="34" charset="0"/>
                <a:cs typeface="Arial" panose="020B0604020202020204" pitchFamily="34" charset="0"/>
              </a:rPr>
              <a:t>USX75	Charlottesville, VA, USA</a:t>
            </a:r>
          </a:p>
          <a:p>
            <a:pPr>
              <a:spcBef>
                <a:spcPts val="600"/>
              </a:spcBef>
            </a:pPr>
            <a:r>
              <a:rPr lang="en-GB" sz="1200" dirty="0">
                <a:latin typeface="Arial" panose="020B0604020202020204" pitchFamily="34" charset="0"/>
                <a:cs typeface="Arial" panose="020B0604020202020204" pitchFamily="34" charset="0"/>
              </a:rPr>
              <a:t>USX77	Wake Island, USA</a:t>
            </a:r>
          </a:p>
          <a:p>
            <a:pPr>
              <a:spcBef>
                <a:spcPts val="600"/>
              </a:spcBef>
            </a:pPr>
            <a:r>
              <a:rPr lang="en-GB" sz="1200" dirty="0">
                <a:latin typeface="Arial" panose="020B0604020202020204" pitchFamily="34" charset="0"/>
                <a:cs typeface="Arial" panose="020B0604020202020204" pitchFamily="34" charset="0"/>
              </a:rPr>
              <a:t>USX79	Oahu, HI, USA</a:t>
            </a:r>
          </a:p>
        </p:txBody>
      </p:sp>
      <p:pic>
        <p:nvPicPr>
          <p:cNvPr id="2" name="Picture 2" descr="Map&#10;&#10;Description automatically generated">
            <a:extLst>
              <a:ext uri="{FF2B5EF4-FFF2-40B4-BE49-F238E27FC236}">
                <a16:creationId xmlns:a16="http://schemas.microsoft.com/office/drawing/2014/main" id="{AFD3FCFD-1005-3E75-2A99-5081CB5A78D1}"/>
              </a:ext>
            </a:extLst>
          </p:cNvPr>
          <p:cNvPicPr>
            <a:picLocks noChangeAspect="1"/>
          </p:cNvPicPr>
          <p:nvPr/>
        </p:nvPicPr>
        <p:blipFill>
          <a:blip r:embed="rId3"/>
          <a:stretch>
            <a:fillRect/>
          </a:stretch>
        </p:blipFill>
        <p:spPr>
          <a:xfrm>
            <a:off x="3280012" y="2492603"/>
            <a:ext cx="7485796" cy="3681121"/>
          </a:xfrm>
          <a:prstGeom prst="rect">
            <a:avLst/>
          </a:prstGeom>
        </p:spPr>
      </p:pic>
      <p:sp>
        <p:nvSpPr>
          <p:cNvPr id="13" name="Rectangle 1027">
            <a:extLst>
              <a:ext uri="{FF2B5EF4-FFF2-40B4-BE49-F238E27FC236}">
                <a16:creationId xmlns:a16="http://schemas.microsoft.com/office/drawing/2014/main" id="{8B953882-EB18-46C8-B6EA-57AE706F5187}"/>
              </a:ext>
            </a:extLst>
          </p:cNvPr>
          <p:cNvSpPr txBox="1">
            <a:spLocks noChangeArrowheads="1"/>
          </p:cNvSpPr>
          <p:nvPr/>
        </p:nvSpPr>
        <p:spPr>
          <a:xfrm>
            <a:off x="5498451" y="229178"/>
            <a:ext cx="5157697" cy="7921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Bef>
                <a:spcPts val="751"/>
              </a:spcBef>
              <a:buClr>
                <a:srgbClr val="DEEBE3"/>
              </a:buClr>
              <a:buNone/>
              <a:defRPr/>
            </a:pPr>
            <a:r>
              <a:rPr lang="en-US" sz="2000">
                <a:solidFill>
                  <a:prstClr val="white">
                    <a:lumMod val="95000"/>
                  </a:prstClr>
                </a:solidFill>
                <a:latin typeface="Arial" pitchFamily="34" charset="0"/>
                <a:cs typeface="Arial" pitchFamily="34" charset="0"/>
              </a:rPr>
              <a:t>Methods/data: </a:t>
            </a:r>
            <a:r>
              <a:rPr lang="en-US" sz="2000" i="1">
                <a:solidFill>
                  <a:prstClr val="white">
                    <a:lumMod val="95000"/>
                  </a:prstClr>
                </a:solidFill>
                <a:latin typeface="Arial" pitchFamily="34" charset="0"/>
                <a:cs typeface="Arial" pitchFamily="34" charset="0"/>
              </a:rPr>
              <a:t>IMS SAUNA noble gas systems in IDC operations in 2014</a:t>
            </a:r>
            <a:endParaRPr lang="en-US" sz="2000" i="1">
              <a:solidFill>
                <a:prstClr val="white">
                  <a:lumMod val="95000"/>
                </a:prstClr>
              </a:solidFill>
              <a:latin typeface="Times" pitchFamily="18" charset="0"/>
            </a:endParaRPr>
          </a:p>
          <a:p>
            <a:pPr marL="0" indent="0" defTabSz="685783">
              <a:spcBef>
                <a:spcPct val="0"/>
              </a:spcBef>
              <a:defRPr/>
            </a:pPr>
            <a:endParaRPr lang="en-US" sz="2000">
              <a:solidFill>
                <a:prstClr val="white">
                  <a:lumMod val="95000"/>
                </a:prstClr>
              </a:solidFill>
              <a:latin typeface="Calibri" panose="020F0502020204030204"/>
            </a:endParaRPr>
          </a:p>
        </p:txBody>
      </p:sp>
      <p:sp>
        <p:nvSpPr>
          <p:cNvPr id="6" name="Title 1">
            <a:extLst>
              <a:ext uri="{FF2B5EF4-FFF2-40B4-BE49-F238E27FC236}">
                <a16:creationId xmlns:a16="http://schemas.microsoft.com/office/drawing/2014/main" id="{DF62F053-A03E-510A-6DED-88A2F4CC4878}"/>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F627234-423B-107E-AFA2-70EDA36CE03B}"/>
              </a:ext>
            </a:extLst>
          </p:cNvPr>
          <p:cNvSpPr txBox="1"/>
          <p:nvPr/>
        </p:nvSpPr>
        <p:spPr>
          <a:xfrm>
            <a:off x="188651" y="1561427"/>
            <a:ext cx="8782080"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Used data: </a:t>
            </a:r>
          </a:p>
          <a:p>
            <a:r>
              <a:rPr lang="en-GB" sz="1600">
                <a:solidFill>
                  <a:schemeClr val="tx1"/>
                </a:solidFill>
                <a:latin typeface="Arial" panose="020B0604020202020204" pitchFamily="34" charset="0"/>
                <a:cs typeface="Arial" panose="020B0604020202020204" pitchFamily="34" charset="0"/>
              </a:rPr>
              <a:t>13 certified SAUNA noble gas systems of the IMS that were in IDC operation in 2014</a:t>
            </a:r>
          </a:p>
        </p:txBody>
      </p:sp>
      <p:sp>
        <p:nvSpPr>
          <p:cNvPr id="18" name="Rectangle 17">
            <a:extLst>
              <a:ext uri="{FF2B5EF4-FFF2-40B4-BE49-F238E27FC236}">
                <a16:creationId xmlns:a16="http://schemas.microsoft.com/office/drawing/2014/main" id="{2268FF16-9117-6527-D8F5-7D5B62281C33}"/>
              </a:ext>
            </a:extLst>
          </p:cNvPr>
          <p:cNvSpPr/>
          <p:nvPr/>
        </p:nvSpPr>
        <p:spPr>
          <a:xfrm>
            <a:off x="7062786" y="2608667"/>
            <a:ext cx="726497" cy="680566"/>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F9C4FAF-D65E-9A68-6E8D-4008E892322C}"/>
              </a:ext>
            </a:extLst>
          </p:cNvPr>
          <p:cNvSpPr/>
          <p:nvPr/>
        </p:nvSpPr>
        <p:spPr>
          <a:xfrm>
            <a:off x="3765062" y="3414216"/>
            <a:ext cx="2121763" cy="707698"/>
          </a:xfrm>
          <a:prstGeom prst="rect">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BD20E6-6BFE-F2DE-F4EE-6DD892F0B032}"/>
              </a:ext>
            </a:extLst>
          </p:cNvPr>
          <p:cNvSpPr/>
          <p:nvPr/>
        </p:nvSpPr>
        <p:spPr>
          <a:xfrm>
            <a:off x="5779363" y="4602630"/>
            <a:ext cx="1492929" cy="830503"/>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7142974-7331-3F10-A4F2-8943BBD5D090}"/>
              </a:ext>
            </a:extLst>
          </p:cNvPr>
          <p:cNvSpPr/>
          <p:nvPr/>
        </p:nvSpPr>
        <p:spPr>
          <a:xfrm>
            <a:off x="8344748" y="3515558"/>
            <a:ext cx="2372071" cy="1175381"/>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5084FED-26E8-7565-1A33-13497F1F988F}"/>
              </a:ext>
            </a:extLst>
          </p:cNvPr>
          <p:cNvSpPr/>
          <p:nvPr/>
        </p:nvSpPr>
        <p:spPr>
          <a:xfrm>
            <a:off x="3357236" y="5069111"/>
            <a:ext cx="637716" cy="365467"/>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192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59" y="1448003"/>
            <a:ext cx="9600011" cy="5016758"/>
          </a:xfrm>
          <a:prstGeom prst="rect">
            <a:avLst/>
          </a:prstGeom>
          <a:noFill/>
        </p:spPr>
        <p:txBody>
          <a:bodyPr wrap="square">
            <a:spAutoFit/>
          </a:bodyPr>
          <a:lstStyle/>
          <a:p>
            <a:pPr>
              <a:defRPr/>
            </a:pPr>
            <a:r>
              <a:rPr lang="en-US" sz="2000" dirty="0">
                <a:latin typeface="Arial" panose="020B0604020202020204" pitchFamily="34" charset="0"/>
                <a:cs typeface="Arial" panose="020B0604020202020204" pitchFamily="34" charset="0"/>
              </a:rPr>
              <a:t>The data is reprocessed in a virtual machine containing the Radionuclide NDC-in-a-Box software package, including </a:t>
            </a:r>
            <a:r>
              <a:rPr lang="en-US" sz="2000" dirty="0" err="1">
                <a:latin typeface="Arial" panose="020B0604020202020204" pitchFamily="34" charset="0"/>
                <a:cs typeface="Arial" panose="020B0604020202020204" pitchFamily="34" charset="0"/>
              </a:rPr>
              <a:t>autoSTRADA</a:t>
            </a:r>
            <a:r>
              <a:rPr lang="en-US" sz="2000" dirty="0">
                <a:latin typeface="Arial" panose="020B0604020202020204" pitchFamily="34" charset="0"/>
                <a:cs typeface="Arial" panose="020B0604020202020204" pitchFamily="34" charset="0"/>
              </a:rPr>
              <a:t> software.</a:t>
            </a:r>
            <a:endParaRPr lang="en-US" sz="2000" b="1" dirty="0">
              <a:latin typeface="Arial" panose="020B0604020202020204" pitchFamily="34" charset="0"/>
              <a:cs typeface="Arial" panose="020B0604020202020204" pitchFamily="34" charset="0"/>
            </a:endParaRPr>
          </a:p>
          <a:p>
            <a:pPr marL="457189" indent="-457189">
              <a:buFontTx/>
              <a:buChar char="-"/>
              <a:defRPr/>
            </a:pPr>
            <a:endParaRPr lang="en-US" sz="200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Spectral data from the 13 SAUNA systems over year 2014 were reprocessed in offline mode,</a:t>
            </a:r>
            <a:r>
              <a:rPr lang="en-US" sz="2000" b="1" dirty="0">
                <a:latin typeface="Arial" panose="020B0604020202020204" pitchFamily="34" charset="0"/>
                <a:cs typeface="Arial" panose="020B0604020202020204" pitchFamily="34" charset="0"/>
              </a:rPr>
              <a:t> using the new software </a:t>
            </a:r>
            <a:r>
              <a:rPr lang="en-US" sz="2000" b="1" dirty="0" err="1">
                <a:latin typeface="Arial" panose="020B0604020202020204" pitchFamily="34" charset="0"/>
                <a:cs typeface="Arial" panose="020B0604020202020204" pitchFamily="34" charset="0"/>
              </a:rPr>
              <a:t>autoSTRADA</a:t>
            </a:r>
            <a:r>
              <a:rPr lang="en-US" sz="2000" b="1" dirty="0">
                <a:latin typeface="Arial" panose="020B0604020202020204" pitchFamily="34" charset="0"/>
                <a:cs typeface="Arial" panose="020B0604020202020204" pitchFamily="34" charset="0"/>
              </a:rPr>
              <a:t> combined with BGM module.</a:t>
            </a:r>
          </a:p>
          <a:p>
            <a:pPr marL="1066773" lvl="1" indent="-457189">
              <a:buFontTx/>
              <a:buChar char="-"/>
              <a:defRPr/>
            </a:pPr>
            <a:r>
              <a:rPr lang="en-US" sz="2000" dirty="0">
                <a:latin typeface="Arial" panose="020B0604020202020204" pitchFamily="34" charset="0"/>
                <a:cs typeface="Arial" panose="020B0604020202020204" pitchFamily="34" charset="0"/>
              </a:rPr>
              <a:t>Systematic correction for gas background </a:t>
            </a:r>
          </a:p>
          <a:p>
            <a:pPr marL="1066773" lvl="1" indent="-457189">
              <a:buFontTx/>
              <a:buChar char="-"/>
              <a:defRPr/>
            </a:pPr>
            <a:r>
              <a:rPr lang="en-US" sz="2000" dirty="0">
                <a:latin typeface="Arial" panose="020B0604020202020204" pitchFamily="34" charset="0"/>
                <a:cs typeface="Arial" panose="020B0604020202020204" pitchFamily="34" charset="0"/>
              </a:rPr>
              <a:t>Systematic interference correction for Radon and Xenon isotopes </a:t>
            </a:r>
          </a:p>
          <a:p>
            <a:pPr marL="1066773" lvl="1" indent="-457189">
              <a:buFontTx/>
              <a:buChar char="-"/>
              <a:defRPr/>
            </a:pPr>
            <a:endParaRPr lang="en-US" sz="200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Beta and gamma energy calibrations are automatically checked/adjusted for gain shift, using the software tool “</a:t>
            </a:r>
            <a:r>
              <a:rPr lang="en-US" sz="2000" dirty="0" err="1">
                <a:latin typeface="Arial" panose="020B0604020202020204" pitchFamily="34" charset="0"/>
                <a:cs typeface="Arial" panose="020B0604020202020204" pitchFamily="34" charset="0"/>
              </a:rPr>
              <a:t>qcecorr</a:t>
            </a:r>
            <a:r>
              <a:rPr lang="en-US" sz="2000" dirty="0">
                <a:latin typeface="Arial" panose="020B0604020202020204" pitchFamily="34" charset="0"/>
                <a:cs typeface="Arial" panose="020B0604020202020204" pitchFamily="34" charset="0"/>
              </a:rPr>
              <a:t>”.</a:t>
            </a:r>
          </a:p>
          <a:p>
            <a:pPr>
              <a:defRPr/>
            </a:pPr>
            <a:endParaRPr lang="en-US" sz="200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Test results were compared with the old results in IDC operations that were based on the old NCC (systematic gas background subtraction; conditional interference correction) as implemented in the former IDC software </a:t>
            </a:r>
            <a:r>
              <a:rPr lang="en-US" sz="2000" dirty="0" err="1">
                <a:latin typeface="Arial" panose="020B0604020202020204" pitchFamily="34" charset="0"/>
                <a:cs typeface="Arial" panose="020B0604020202020204" pitchFamily="34" charset="0"/>
              </a:rPr>
              <a:t>bg_analyze</a:t>
            </a:r>
            <a:r>
              <a:rPr lang="en-US" sz="2000" dirty="0">
                <a:latin typeface="Arial" panose="020B0604020202020204" pitchFamily="34" charset="0"/>
                <a:cs typeface="Arial" panose="020B0604020202020204" pitchFamily="34" charset="0"/>
              </a:rPr>
              <a:t>. </a:t>
            </a:r>
          </a:p>
          <a:p>
            <a:pPr marL="457189" indent="-457189">
              <a:buFontTx/>
              <a:buChar char="-"/>
              <a:defRPr/>
            </a:pPr>
            <a:endParaRPr lang="en-US" sz="2000">
              <a:latin typeface="Arial" panose="020B0604020202020204" pitchFamily="34" charset="0"/>
              <a:cs typeface="Arial" panose="020B0604020202020204" pitchFamily="34" charset="0"/>
            </a:endParaRPr>
          </a:p>
        </p:txBody>
      </p:sp>
      <p:sp>
        <p:nvSpPr>
          <p:cNvPr id="6" name="Slide Number Placeholder 4"/>
          <p:cNvSpPr txBox="1">
            <a:spLocks/>
          </p:cNvSpPr>
          <p:nvPr/>
        </p:nvSpPr>
        <p:spPr>
          <a:xfrm>
            <a:off x="4557487" y="6356351"/>
            <a:ext cx="2844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879166A-3EA9-9F4D-B0BC-285322AB316B}" type="slidenum">
              <a:rPr lang="en-US" sz="1600"/>
              <a:pPr algn="ctr"/>
              <a:t>5</a:t>
            </a:fld>
            <a:endParaRPr lang="en-US" sz="1600"/>
          </a:p>
        </p:txBody>
      </p:sp>
      <p:sp>
        <p:nvSpPr>
          <p:cNvPr id="3" name="Title 1">
            <a:extLst>
              <a:ext uri="{FF2B5EF4-FFF2-40B4-BE49-F238E27FC236}">
                <a16:creationId xmlns:a16="http://schemas.microsoft.com/office/drawing/2014/main" id="{7BDE4B87-9F12-479C-BD04-45FCCDDFBFA0}"/>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
        <p:nvSpPr>
          <p:cNvPr id="4" name="Rectangle 1027">
            <a:extLst>
              <a:ext uri="{FF2B5EF4-FFF2-40B4-BE49-F238E27FC236}">
                <a16:creationId xmlns:a16="http://schemas.microsoft.com/office/drawing/2014/main" id="{4DA4D690-0CF6-EAF5-4C04-2AC612B0CD67}"/>
              </a:ext>
            </a:extLst>
          </p:cNvPr>
          <p:cNvSpPr txBox="1">
            <a:spLocks noChangeArrowheads="1"/>
          </p:cNvSpPr>
          <p:nvPr/>
        </p:nvSpPr>
        <p:spPr>
          <a:xfrm>
            <a:off x="5498451" y="229178"/>
            <a:ext cx="5157697" cy="7921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Bef>
                <a:spcPts val="751"/>
              </a:spcBef>
              <a:buClr>
                <a:srgbClr val="DEEBE3"/>
              </a:buClr>
              <a:buNone/>
              <a:defRPr/>
            </a:pPr>
            <a:r>
              <a:rPr lang="en-US" sz="2000">
                <a:solidFill>
                  <a:prstClr val="white">
                    <a:lumMod val="95000"/>
                  </a:prstClr>
                </a:solidFill>
                <a:latin typeface="Arial" pitchFamily="34" charset="0"/>
                <a:cs typeface="Arial" pitchFamily="34" charset="0"/>
              </a:rPr>
              <a:t>Methods/data: </a:t>
            </a:r>
            <a:r>
              <a:rPr lang="en-US" sz="2000" i="1">
                <a:solidFill>
                  <a:prstClr val="white">
                    <a:lumMod val="95000"/>
                  </a:prstClr>
                </a:solidFill>
                <a:latin typeface="Arial" pitchFamily="34" charset="0"/>
                <a:cs typeface="Arial" pitchFamily="34" charset="0"/>
              </a:rPr>
              <a:t>software and environment</a:t>
            </a:r>
            <a:endParaRPr lang="en-US" sz="2000" i="1">
              <a:solidFill>
                <a:prstClr val="white">
                  <a:lumMod val="95000"/>
                </a:prstClr>
              </a:solidFill>
              <a:latin typeface="Times" pitchFamily="18" charset="0"/>
            </a:endParaRPr>
          </a:p>
          <a:p>
            <a:pPr marL="0" indent="0" defTabSz="685783">
              <a:spcBef>
                <a:spcPct val="0"/>
              </a:spcBef>
              <a:defRPr/>
            </a:pPr>
            <a:endParaRPr lang="en-US" sz="2000">
              <a:solidFill>
                <a:prstClr val="white">
                  <a:lumMod val="95000"/>
                </a:prstClr>
              </a:solidFill>
              <a:latin typeface="Calibri" panose="020F0502020204030204"/>
            </a:endParaRPr>
          </a:p>
        </p:txBody>
      </p:sp>
    </p:spTree>
    <p:extLst>
      <p:ext uri="{BB962C8B-B14F-4D97-AF65-F5344CB8AC3E}">
        <p14:creationId xmlns:p14="http://schemas.microsoft.com/office/powerpoint/2010/main" val="5127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72C592B-570B-9100-4EA5-7BBFAC5810E0}"/>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3F640C5-0BB9-0983-8F15-A3B27DFA8734}"/>
              </a:ext>
            </a:extLst>
          </p:cNvPr>
          <p:cNvSpPr txBox="1"/>
          <p:nvPr/>
        </p:nvSpPr>
        <p:spPr>
          <a:xfrm>
            <a:off x="908456" y="1339606"/>
            <a:ext cx="9363007" cy="646331"/>
          </a:xfrm>
          <a:prstGeom prst="rect">
            <a:avLst/>
          </a:prstGeom>
          <a:noFill/>
        </p:spPr>
        <p:txBody>
          <a:bodyPr wrap="square" lIns="91440" tIns="45720" rIns="91440" bIns="45720" anchor="t">
            <a:spAutoFit/>
          </a:bodyPr>
          <a:lstStyle/>
          <a:p>
            <a:pPr>
              <a:spcBef>
                <a:spcPts val="600"/>
              </a:spcBef>
            </a:pPr>
            <a:r>
              <a:rPr lang="en-US" sz="1800" dirty="0">
                <a:latin typeface="Arial"/>
                <a:cs typeface="Arial"/>
              </a:rPr>
              <a:t>Data quality is spot-checked </a:t>
            </a:r>
            <a:r>
              <a:rPr lang="en-US" sz="1800" b="1" dirty="0">
                <a:latin typeface="Arial"/>
                <a:cs typeface="Arial"/>
              </a:rPr>
              <a:t>using </a:t>
            </a:r>
            <a:r>
              <a:rPr lang="en-US" sz="1800" b="1" err="1">
                <a:latin typeface="Arial"/>
                <a:cs typeface="Arial"/>
              </a:rPr>
              <a:t>iNSPIRE</a:t>
            </a:r>
            <a:r>
              <a:rPr lang="en-US" sz="1800" dirty="0">
                <a:latin typeface="Arial"/>
                <a:cs typeface="Arial"/>
              </a:rPr>
              <a:t> (</a:t>
            </a:r>
            <a:r>
              <a:rPr lang="en-US" sz="1800" err="1">
                <a:latin typeface="Arial"/>
                <a:cs typeface="Arial"/>
              </a:rPr>
              <a:t>iNtegrated</a:t>
            </a:r>
            <a:r>
              <a:rPr lang="en-US" sz="1800" dirty="0">
                <a:latin typeface="Arial"/>
                <a:cs typeface="Arial"/>
              </a:rPr>
              <a:t> Software Platform for Interactive Radionuclide </a:t>
            </a:r>
            <a:r>
              <a:rPr lang="en-US" sz="1800" err="1">
                <a:latin typeface="Arial"/>
                <a:cs typeface="Arial"/>
              </a:rPr>
              <a:t>rEview</a:t>
            </a:r>
            <a:r>
              <a:rPr lang="en-US" sz="1800" dirty="0">
                <a:latin typeface="Arial"/>
                <a:cs typeface="Arial"/>
              </a:rPr>
              <a:t>).</a:t>
            </a:r>
            <a:endParaRPr lang="en-GB" sz="1800" dirty="0">
              <a:latin typeface="Arial"/>
              <a:cs typeface="Arial"/>
            </a:endParaRPr>
          </a:p>
        </p:txBody>
      </p:sp>
      <p:sp>
        <p:nvSpPr>
          <p:cNvPr id="21" name="Rectangle 1027">
            <a:extLst>
              <a:ext uri="{FF2B5EF4-FFF2-40B4-BE49-F238E27FC236}">
                <a16:creationId xmlns:a16="http://schemas.microsoft.com/office/drawing/2014/main" id="{43FFB4BD-3B2F-C213-2D8C-A25C8B94DC24}"/>
              </a:ext>
            </a:extLst>
          </p:cNvPr>
          <p:cNvSpPr txBox="1">
            <a:spLocks noChangeArrowheads="1"/>
          </p:cNvSpPr>
          <p:nvPr/>
        </p:nvSpPr>
        <p:spPr>
          <a:xfrm>
            <a:off x="5498451" y="229178"/>
            <a:ext cx="5157697" cy="7921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Bef>
                <a:spcPts val="751"/>
              </a:spcBef>
              <a:buClr>
                <a:srgbClr val="DEEBE3"/>
              </a:buClr>
              <a:buNone/>
              <a:defRPr/>
            </a:pPr>
            <a:r>
              <a:rPr lang="en-US" sz="2000">
                <a:solidFill>
                  <a:prstClr val="white">
                    <a:lumMod val="95000"/>
                  </a:prstClr>
                </a:solidFill>
                <a:latin typeface="Arial" pitchFamily="34" charset="0"/>
                <a:cs typeface="Arial" pitchFamily="34" charset="0"/>
              </a:rPr>
              <a:t>Methods/data: </a:t>
            </a:r>
            <a:r>
              <a:rPr lang="en-US" sz="2000" i="1">
                <a:solidFill>
                  <a:prstClr val="white">
                    <a:lumMod val="95000"/>
                  </a:prstClr>
                </a:solidFill>
                <a:latin typeface="Arial" pitchFamily="34" charset="0"/>
                <a:cs typeface="Arial" pitchFamily="34" charset="0"/>
              </a:rPr>
              <a:t>quality check</a:t>
            </a:r>
            <a:endParaRPr lang="en-US" sz="2000" i="1">
              <a:solidFill>
                <a:prstClr val="white">
                  <a:lumMod val="95000"/>
                </a:prstClr>
              </a:solidFill>
              <a:latin typeface="Times" pitchFamily="18" charset="0"/>
            </a:endParaRPr>
          </a:p>
          <a:p>
            <a:pPr marL="0" indent="0" defTabSz="685783">
              <a:spcBef>
                <a:spcPct val="0"/>
              </a:spcBef>
              <a:defRPr/>
            </a:pPr>
            <a:endParaRPr lang="en-US" sz="2000">
              <a:solidFill>
                <a:prstClr val="white">
                  <a:lumMod val="95000"/>
                </a:prstClr>
              </a:solidFill>
              <a:latin typeface="Calibri" panose="020F0502020204030204"/>
            </a:endParaRPr>
          </a:p>
        </p:txBody>
      </p:sp>
      <p:pic>
        <p:nvPicPr>
          <p:cNvPr id="2" name="Picture 2" descr="Graphical user interface, application&#10;&#10;Description automatically generated">
            <a:extLst>
              <a:ext uri="{FF2B5EF4-FFF2-40B4-BE49-F238E27FC236}">
                <a16:creationId xmlns:a16="http://schemas.microsoft.com/office/drawing/2014/main" id="{715D35A2-3068-7CA8-8CD8-15728F85968B}"/>
              </a:ext>
            </a:extLst>
          </p:cNvPr>
          <p:cNvPicPr>
            <a:picLocks noChangeAspect="1"/>
          </p:cNvPicPr>
          <p:nvPr/>
        </p:nvPicPr>
        <p:blipFill>
          <a:blip r:embed="rId2"/>
          <a:stretch>
            <a:fillRect/>
          </a:stretch>
        </p:blipFill>
        <p:spPr>
          <a:xfrm>
            <a:off x="953477" y="2172126"/>
            <a:ext cx="9054123" cy="4448053"/>
          </a:xfrm>
          <a:prstGeom prst="rect">
            <a:avLst/>
          </a:prstGeom>
        </p:spPr>
      </p:pic>
    </p:spTree>
    <p:extLst>
      <p:ext uri="{BB962C8B-B14F-4D97-AF65-F5344CB8AC3E}">
        <p14:creationId xmlns:p14="http://schemas.microsoft.com/office/powerpoint/2010/main" val="422140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7</a:t>
            </a:fld>
            <a:endParaRPr lang="en-US" altLang="en-US"/>
          </a:p>
        </p:txBody>
      </p:sp>
      <p:sp>
        <p:nvSpPr>
          <p:cNvPr id="2" name="TextBox 1">
            <a:extLst>
              <a:ext uri="{FF2B5EF4-FFF2-40B4-BE49-F238E27FC236}">
                <a16:creationId xmlns:a16="http://schemas.microsoft.com/office/drawing/2014/main" id="{384AC4B5-F458-EAAF-1543-5F8C832A4691}"/>
              </a:ext>
            </a:extLst>
          </p:cNvPr>
          <p:cNvSpPr txBox="1"/>
          <p:nvPr/>
        </p:nvSpPr>
        <p:spPr>
          <a:xfrm>
            <a:off x="2718365" y="234909"/>
            <a:ext cx="9315592" cy="400110"/>
          </a:xfrm>
          <a:prstGeom prst="rect">
            <a:avLst/>
          </a:prstGeom>
          <a:noFill/>
        </p:spPr>
        <p:txBody>
          <a:bodyPr wrap="square" rtlCol="0">
            <a:spAutoFit/>
          </a:bodyPr>
          <a:lstStyle/>
          <a:p>
            <a:pPr marL="237061" algn="ctr"/>
            <a:r>
              <a:rPr lang="en-US" sz="2000">
                <a:solidFill>
                  <a:schemeClr val="bg1"/>
                </a:solidFill>
                <a:latin typeface="Arial" panose="020B0604020202020204" pitchFamily="34" charset="0"/>
                <a:cs typeface="Arial" panose="020B0604020202020204" pitchFamily="34" charset="0"/>
              </a:rPr>
              <a:t>Results:</a:t>
            </a:r>
            <a:r>
              <a:rPr lang="en-US" sz="2000" i="1">
                <a:solidFill>
                  <a:schemeClr val="bg1"/>
                </a:solidFill>
                <a:latin typeface="Arial" panose="020B0604020202020204" pitchFamily="34" charset="0"/>
                <a:cs typeface="Arial" panose="020B0604020202020204" pitchFamily="34" charset="0"/>
              </a:rPr>
              <a:t> reported rate or radioxenon isotopes</a:t>
            </a:r>
            <a:endParaRPr lang="en-GB" sz="2000" i="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094CB3-5CF7-C832-F28C-3E90DC7C6A6F}"/>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B761AE36-F698-C0B5-19AB-66EAB13C4A5D}"/>
              </a:ext>
            </a:extLst>
          </p:cNvPr>
          <p:cNvGraphicFramePr>
            <a:graphicFrameLocks/>
          </p:cNvGraphicFramePr>
          <p:nvPr>
            <p:extLst>
              <p:ext uri="{D42A27DB-BD31-4B8C-83A1-F6EECF244321}">
                <p14:modId xmlns:p14="http://schemas.microsoft.com/office/powerpoint/2010/main" val="2897873592"/>
              </p:ext>
            </p:extLst>
          </p:nvPr>
        </p:nvGraphicFramePr>
        <p:xfrm>
          <a:off x="292159" y="3784675"/>
          <a:ext cx="3824667" cy="225885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DEBFDDF-3AA9-7BE3-A169-868FCA612517}"/>
              </a:ext>
            </a:extLst>
          </p:cNvPr>
          <p:cNvSpPr txBox="1"/>
          <p:nvPr/>
        </p:nvSpPr>
        <p:spPr>
          <a:xfrm>
            <a:off x="292159" y="1332684"/>
            <a:ext cx="9517666" cy="1754326"/>
          </a:xfrm>
          <a:prstGeom prst="rect">
            <a:avLst/>
          </a:prstGeom>
          <a:noFill/>
        </p:spPr>
        <p:txBody>
          <a:bodyPr wrap="square">
            <a:spAutoFit/>
          </a:bodyPr>
          <a:lstStyle/>
          <a:p>
            <a:pPr>
              <a:defRPr/>
            </a:pPr>
            <a:r>
              <a:rPr lang="en-US" sz="1800">
                <a:latin typeface="Arial" panose="020B0604020202020204" pitchFamily="34" charset="0"/>
                <a:cs typeface="Arial" panose="020B0604020202020204" pitchFamily="34" charset="0"/>
              </a:rPr>
              <a:t>The following figures compile achieved results in terms of comparison:</a:t>
            </a:r>
          </a:p>
          <a:p>
            <a:pPr marL="285750" indent="-285750">
              <a:buFontTx/>
              <a:buChar char="-"/>
              <a:defRPr/>
            </a:pPr>
            <a:r>
              <a:rPr lang="en-US">
                <a:latin typeface="Arial" panose="020B0604020202020204" pitchFamily="34" charset="0"/>
                <a:cs typeface="Arial" panose="020B0604020202020204" pitchFamily="34" charset="0"/>
              </a:rPr>
              <a:t>Old results based on old software (as in IDC operations)</a:t>
            </a:r>
          </a:p>
          <a:p>
            <a:pPr marL="285750" indent="-285750">
              <a:buFontTx/>
              <a:buChar char="-"/>
              <a:defRPr/>
            </a:pPr>
            <a:r>
              <a:rPr lang="en-US" sz="1800">
                <a:latin typeface="Arial" panose="020B0604020202020204" pitchFamily="34" charset="0"/>
                <a:cs typeface="Arial" panose="020B0604020202020204" pitchFamily="34" charset="0"/>
              </a:rPr>
              <a:t>New results based on new software (offline mode)</a:t>
            </a:r>
          </a:p>
          <a:p>
            <a:pPr marL="285750" indent="-285750">
              <a:buFontTx/>
              <a:buChar char="-"/>
              <a:defRPr/>
            </a:pPr>
            <a:endParaRPr lang="en-US">
              <a:latin typeface="Arial" panose="020B0604020202020204" pitchFamily="34" charset="0"/>
              <a:cs typeface="Arial" panose="020B0604020202020204" pitchFamily="34" charset="0"/>
            </a:endParaRPr>
          </a:p>
          <a:p>
            <a:pPr>
              <a:defRPr/>
            </a:pPr>
            <a:r>
              <a:rPr lang="en-US" sz="1800">
                <a:latin typeface="Arial" panose="020B0604020202020204" pitchFamily="34" charset="0"/>
                <a:cs typeface="Arial" panose="020B0604020202020204" pitchFamily="34" charset="0"/>
              </a:rPr>
              <a:t>Each figure shows the results for one SAUNA system, in terms of reported detection rate of the four CTBT relevant radioxenon isotopes Xe-131m, Xe-133, Xe-133m and Xe-135.</a:t>
            </a:r>
          </a:p>
        </p:txBody>
      </p:sp>
      <p:graphicFrame>
        <p:nvGraphicFramePr>
          <p:cNvPr id="12" name="Chart 11">
            <a:extLst>
              <a:ext uri="{FF2B5EF4-FFF2-40B4-BE49-F238E27FC236}">
                <a16:creationId xmlns:a16="http://schemas.microsoft.com/office/drawing/2014/main" id="{4FA11D83-03BA-586E-0B34-4C01373B75E3}"/>
              </a:ext>
            </a:extLst>
          </p:cNvPr>
          <p:cNvGraphicFramePr>
            <a:graphicFrameLocks/>
          </p:cNvGraphicFramePr>
          <p:nvPr>
            <p:extLst>
              <p:ext uri="{D42A27DB-BD31-4B8C-83A1-F6EECF244321}">
                <p14:modId xmlns:p14="http://schemas.microsoft.com/office/powerpoint/2010/main" val="2240113021"/>
              </p:ext>
            </p:extLst>
          </p:nvPr>
        </p:nvGraphicFramePr>
        <p:xfrm>
          <a:off x="5612297" y="3770991"/>
          <a:ext cx="3824667" cy="2258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03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8</a:t>
            </a:fld>
            <a:endParaRPr lang="en-US" altLang="en-US"/>
          </a:p>
        </p:txBody>
      </p:sp>
      <p:sp>
        <p:nvSpPr>
          <p:cNvPr id="2" name="TextBox 1">
            <a:extLst>
              <a:ext uri="{FF2B5EF4-FFF2-40B4-BE49-F238E27FC236}">
                <a16:creationId xmlns:a16="http://schemas.microsoft.com/office/drawing/2014/main" id="{384AC4B5-F458-EAAF-1543-5F8C832A4691}"/>
              </a:ext>
            </a:extLst>
          </p:cNvPr>
          <p:cNvSpPr txBox="1"/>
          <p:nvPr/>
        </p:nvSpPr>
        <p:spPr>
          <a:xfrm>
            <a:off x="2718365" y="234909"/>
            <a:ext cx="9315592" cy="400110"/>
          </a:xfrm>
          <a:prstGeom prst="rect">
            <a:avLst/>
          </a:prstGeom>
          <a:noFill/>
        </p:spPr>
        <p:txBody>
          <a:bodyPr wrap="square" rtlCol="0">
            <a:spAutoFit/>
          </a:bodyPr>
          <a:lstStyle/>
          <a:p>
            <a:pPr marL="237061" algn="ctr"/>
            <a:r>
              <a:rPr lang="en-US" sz="2000">
                <a:solidFill>
                  <a:schemeClr val="bg1"/>
                </a:solidFill>
                <a:latin typeface="Arial" panose="020B0604020202020204" pitchFamily="34" charset="0"/>
                <a:cs typeface="Arial" panose="020B0604020202020204" pitchFamily="34" charset="0"/>
              </a:rPr>
              <a:t>Results:</a:t>
            </a:r>
            <a:r>
              <a:rPr lang="en-US" sz="2000" i="1">
                <a:solidFill>
                  <a:schemeClr val="bg1"/>
                </a:solidFill>
                <a:latin typeface="Arial" panose="020B0604020202020204" pitchFamily="34" charset="0"/>
                <a:cs typeface="Arial" panose="020B0604020202020204" pitchFamily="34" charset="0"/>
              </a:rPr>
              <a:t> reported rate or radioxenon isotopes</a:t>
            </a:r>
            <a:endParaRPr lang="en-GB" sz="2000" i="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094CB3-5CF7-C832-F28C-3E90DC7C6A6F}"/>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BFAA39C5-F633-4CA9-A76A-1C390FAA577E}"/>
              </a:ext>
            </a:extLst>
          </p:cNvPr>
          <p:cNvGraphicFramePr>
            <a:graphicFrameLocks/>
          </p:cNvGraphicFramePr>
          <p:nvPr/>
        </p:nvGraphicFramePr>
        <p:xfrm>
          <a:off x="188041" y="1358284"/>
          <a:ext cx="3824667" cy="2258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9921069E-D659-4D3A-A7B6-44D237845666}"/>
              </a:ext>
            </a:extLst>
          </p:cNvPr>
          <p:cNvGraphicFramePr>
            <a:graphicFrameLocks/>
          </p:cNvGraphicFramePr>
          <p:nvPr/>
        </p:nvGraphicFramePr>
        <p:xfrm>
          <a:off x="5195047" y="4171395"/>
          <a:ext cx="3824667" cy="22588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32E72F8-A410-4B66-AFE1-7D77A4D366EA}"/>
              </a:ext>
            </a:extLst>
          </p:cNvPr>
          <p:cNvGraphicFramePr>
            <a:graphicFrameLocks/>
          </p:cNvGraphicFramePr>
          <p:nvPr/>
        </p:nvGraphicFramePr>
        <p:xfrm>
          <a:off x="188040" y="4171395"/>
          <a:ext cx="3824667" cy="22588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1D4CBA92-EA7F-E36F-534D-BA42B289EC0D}"/>
              </a:ext>
            </a:extLst>
          </p:cNvPr>
          <p:cNvGraphicFramePr>
            <a:graphicFrameLocks/>
          </p:cNvGraphicFramePr>
          <p:nvPr>
            <p:extLst>
              <p:ext uri="{D42A27DB-BD31-4B8C-83A1-F6EECF244321}">
                <p14:modId xmlns:p14="http://schemas.microsoft.com/office/powerpoint/2010/main" val="3310288393"/>
              </p:ext>
            </p:extLst>
          </p:nvPr>
        </p:nvGraphicFramePr>
        <p:xfrm>
          <a:off x="5195047" y="1358284"/>
          <a:ext cx="3824667" cy="22588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208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9</a:t>
            </a:fld>
            <a:endParaRPr lang="en-US" altLang="en-US"/>
          </a:p>
        </p:txBody>
      </p:sp>
      <p:sp>
        <p:nvSpPr>
          <p:cNvPr id="2" name="TextBox 1">
            <a:extLst>
              <a:ext uri="{FF2B5EF4-FFF2-40B4-BE49-F238E27FC236}">
                <a16:creationId xmlns:a16="http://schemas.microsoft.com/office/drawing/2014/main" id="{384AC4B5-F458-EAAF-1543-5F8C832A4691}"/>
              </a:ext>
            </a:extLst>
          </p:cNvPr>
          <p:cNvSpPr txBox="1"/>
          <p:nvPr/>
        </p:nvSpPr>
        <p:spPr>
          <a:xfrm>
            <a:off x="2718365" y="234909"/>
            <a:ext cx="9315592" cy="400110"/>
          </a:xfrm>
          <a:prstGeom prst="rect">
            <a:avLst/>
          </a:prstGeom>
          <a:noFill/>
        </p:spPr>
        <p:txBody>
          <a:bodyPr wrap="square" rtlCol="0">
            <a:spAutoFit/>
          </a:bodyPr>
          <a:lstStyle/>
          <a:p>
            <a:pPr marL="237061" algn="ctr"/>
            <a:r>
              <a:rPr lang="en-US" sz="2000">
                <a:solidFill>
                  <a:schemeClr val="bg1"/>
                </a:solidFill>
                <a:latin typeface="Arial" panose="020B0604020202020204" pitchFamily="34" charset="0"/>
                <a:cs typeface="Arial" panose="020B0604020202020204" pitchFamily="34" charset="0"/>
              </a:rPr>
              <a:t>Results:</a:t>
            </a:r>
            <a:r>
              <a:rPr lang="en-US" sz="2000" i="1">
                <a:solidFill>
                  <a:schemeClr val="bg1"/>
                </a:solidFill>
                <a:latin typeface="Arial" panose="020B0604020202020204" pitchFamily="34" charset="0"/>
                <a:cs typeface="Arial" panose="020B0604020202020204" pitchFamily="34" charset="0"/>
              </a:rPr>
              <a:t> reported rate or radioxenon isotopes</a:t>
            </a:r>
            <a:endParaRPr lang="en-GB" sz="2000" i="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094CB3-5CF7-C832-F28C-3E90DC7C6A6F}"/>
              </a:ext>
            </a:extLst>
          </p:cNvPr>
          <p:cNvSpPr txBox="1">
            <a:spLocks/>
          </p:cNvSpPr>
          <p:nvPr/>
        </p:nvSpPr>
        <p:spPr>
          <a:xfrm>
            <a:off x="10768047" y="5087956"/>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P3.6-740</a:t>
            </a:r>
            <a:endParaRPr lang="en-AT" sz="1200" b="1">
              <a:solidFill>
                <a:schemeClr val="bg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C1830D38-EDF3-431E-ABE7-628F7B13BE35}"/>
              </a:ext>
            </a:extLst>
          </p:cNvPr>
          <p:cNvGraphicFramePr>
            <a:graphicFrameLocks/>
          </p:cNvGraphicFramePr>
          <p:nvPr>
            <p:extLst>
              <p:ext uri="{D42A27DB-BD31-4B8C-83A1-F6EECF244321}">
                <p14:modId xmlns:p14="http://schemas.microsoft.com/office/powerpoint/2010/main" val="2101011046"/>
              </p:ext>
            </p:extLst>
          </p:nvPr>
        </p:nvGraphicFramePr>
        <p:xfrm>
          <a:off x="5195047" y="1358284"/>
          <a:ext cx="3824667" cy="2258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726F346-3EEA-45C5-8979-12881AD54D56}"/>
              </a:ext>
            </a:extLst>
          </p:cNvPr>
          <p:cNvGraphicFramePr>
            <a:graphicFrameLocks/>
          </p:cNvGraphicFramePr>
          <p:nvPr>
            <p:extLst>
              <p:ext uri="{D42A27DB-BD31-4B8C-83A1-F6EECF244321}">
                <p14:modId xmlns:p14="http://schemas.microsoft.com/office/powerpoint/2010/main" val="1760480620"/>
              </p:ext>
            </p:extLst>
          </p:nvPr>
        </p:nvGraphicFramePr>
        <p:xfrm>
          <a:off x="188041" y="4068274"/>
          <a:ext cx="3824667" cy="2249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5782A02-6EDF-4B60-9298-6E667AC6F5F1}"/>
              </a:ext>
            </a:extLst>
          </p:cNvPr>
          <p:cNvGraphicFramePr>
            <a:graphicFrameLocks/>
          </p:cNvGraphicFramePr>
          <p:nvPr>
            <p:extLst>
              <p:ext uri="{D42A27DB-BD31-4B8C-83A1-F6EECF244321}">
                <p14:modId xmlns:p14="http://schemas.microsoft.com/office/powerpoint/2010/main" val="2059267930"/>
              </p:ext>
            </p:extLst>
          </p:nvPr>
        </p:nvGraphicFramePr>
        <p:xfrm>
          <a:off x="5195047" y="4068274"/>
          <a:ext cx="3824667" cy="2249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92596474-0368-5189-FCB7-FE0EB3D712CA}"/>
              </a:ext>
            </a:extLst>
          </p:cNvPr>
          <p:cNvGraphicFramePr>
            <a:graphicFrameLocks/>
          </p:cNvGraphicFramePr>
          <p:nvPr>
            <p:extLst>
              <p:ext uri="{D42A27DB-BD31-4B8C-83A1-F6EECF244321}">
                <p14:modId xmlns:p14="http://schemas.microsoft.com/office/powerpoint/2010/main" val="1208548877"/>
              </p:ext>
            </p:extLst>
          </p:nvPr>
        </p:nvGraphicFramePr>
        <p:xfrm>
          <a:off x="188041" y="1358284"/>
          <a:ext cx="3824667" cy="22588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345196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SharedWithUsers xmlns="414b6365-0a16-4533-8e61-2a9e9cbb827c">
      <UserInfo>
        <DisplayName>KALINOWSKI Martin</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0F067C-F43E-4C51-BA42-0E54B6F92177}">
  <ds:schemaRefs>
    <ds:schemaRef ds:uri="414b6365-0a16-4533-8e61-2a9e9cbb827c"/>
    <ds:schemaRef ds:uri="e9d2dd27-5e48-4563-a988-16ec1f66754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06FB98C-298C-4B2E-B668-2B97C49CEB2C}">
  <ds:schemaRefs>
    <ds:schemaRef ds:uri="http://schemas.microsoft.com/sharepoint/v3/contenttype/forms"/>
  </ds:schemaRefs>
</ds:datastoreItem>
</file>

<file path=customXml/itemProps3.xml><?xml version="1.0" encoding="utf-8"?>
<ds:datastoreItem xmlns:ds="http://schemas.openxmlformats.org/officeDocument/2006/customXml" ds:itemID="{8049EB96-CDF5-4A84-917C-FAA04B3434C2}">
  <ds:schemaRefs>
    <ds:schemaRef ds:uri="414b6365-0a16-4533-8e61-2a9e9cbb827c"/>
    <ds:schemaRef ds:uri="e9d2dd27-5e48-4563-a988-16ec1f6675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1336</Words>
  <Application>Microsoft Office PowerPoint</Application>
  <PresentationFormat>Widescreen</PresentationFormat>
  <Paragraphs>146</Paragraphs>
  <Slides>13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Times</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GHEDDOU Abdelhakim</cp:lastModifiedBy>
  <cp:revision>157</cp:revision>
  <dcterms:created xsi:type="dcterms:W3CDTF">2023-04-18T13:25:54Z</dcterms:created>
  <dcterms:modified xsi:type="dcterms:W3CDTF">2023-06-16T09:19:14Z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y fmtid="{D5CDD505-2E9C-101B-9397-08002B2CF9AE}" pid="3" name="MediaServiceImageTags">
    <vt:lpwstr/>
  </property>
</Properties>
</file>