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59" d="100"/>
          <a:sy n="59" d="100"/>
        </p:scale>
        <p:origin x="-90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4D0106-7873-430B-984D-BD14E025E4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A2CEE429-30C8-4526-8439-5B4DD509B872}">
      <dgm:prSet/>
      <dgm:spPr/>
      <dgm:t>
        <a:bodyPr/>
        <a:lstStyle/>
        <a:p>
          <a:pPr rtl="0"/>
          <a:r>
            <a:rPr lang="en-US" b="1" dirty="0" smtClean="0"/>
            <a:t>AS015 equipment hut</a:t>
          </a:r>
          <a:endParaRPr lang="en-GB" dirty="0"/>
        </a:p>
      </dgm:t>
    </dgm:pt>
    <dgm:pt modelId="{CEBB74AD-7D0C-41AB-AE88-BC7EF04CE551}" type="parTrans" cxnId="{9E207B01-2B55-4EE7-A250-7A26CF665544}">
      <dgm:prSet/>
      <dgm:spPr/>
      <dgm:t>
        <a:bodyPr/>
        <a:lstStyle/>
        <a:p>
          <a:endParaRPr lang="en-GB"/>
        </a:p>
      </dgm:t>
    </dgm:pt>
    <dgm:pt modelId="{956E02CF-0ED0-480C-B145-D2F12F46DB7D}" type="sibTrans" cxnId="{9E207B01-2B55-4EE7-A250-7A26CF665544}">
      <dgm:prSet/>
      <dgm:spPr/>
      <dgm:t>
        <a:bodyPr/>
        <a:lstStyle/>
        <a:p>
          <a:endParaRPr lang="en-GB"/>
        </a:p>
      </dgm:t>
    </dgm:pt>
    <dgm:pt modelId="{39ECE14D-1C3F-40ED-82F8-8FCBC20644CF}" type="pres">
      <dgm:prSet presAssocID="{BE4D0106-7873-430B-984D-BD14E025E452}" presName="linear" presStyleCnt="0">
        <dgm:presLayoutVars>
          <dgm:animLvl val="lvl"/>
          <dgm:resizeHandles val="exact"/>
        </dgm:presLayoutVars>
      </dgm:prSet>
      <dgm:spPr/>
    </dgm:pt>
    <dgm:pt modelId="{BD118EC5-E1DF-43E3-B5C6-BBCF8F9D0113}" type="pres">
      <dgm:prSet presAssocID="{A2CEE429-30C8-4526-8439-5B4DD509B87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E207B01-2B55-4EE7-A250-7A26CF665544}" srcId="{BE4D0106-7873-430B-984D-BD14E025E452}" destId="{A2CEE429-30C8-4526-8439-5B4DD509B872}" srcOrd="0" destOrd="0" parTransId="{CEBB74AD-7D0C-41AB-AE88-BC7EF04CE551}" sibTransId="{956E02CF-0ED0-480C-B145-D2F12F46DB7D}"/>
    <dgm:cxn modelId="{3FFE1100-85A1-445B-97F4-86054D513D5B}" type="presOf" srcId="{A2CEE429-30C8-4526-8439-5B4DD509B872}" destId="{BD118EC5-E1DF-43E3-B5C6-BBCF8F9D0113}" srcOrd="0" destOrd="0" presId="urn:microsoft.com/office/officeart/2005/8/layout/vList2"/>
    <dgm:cxn modelId="{8B19CA26-C8E1-4501-863E-01E38E67C08F}" type="presOf" srcId="{BE4D0106-7873-430B-984D-BD14E025E452}" destId="{39ECE14D-1C3F-40ED-82F8-8FCBC20644CF}" srcOrd="0" destOrd="0" presId="urn:microsoft.com/office/officeart/2005/8/layout/vList2"/>
    <dgm:cxn modelId="{FCDC773A-8599-4CD9-8CFD-931411EFA538}" type="presParOf" srcId="{39ECE14D-1C3F-40ED-82F8-8FCBC20644CF}" destId="{BD118EC5-E1DF-43E3-B5C6-BBCF8F9D011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18EC5-E1DF-43E3-B5C6-BBCF8F9D0113}">
      <dsp:nvSpPr>
        <dsp:cNvPr id="0" name=""/>
        <dsp:cNvSpPr/>
      </dsp:nvSpPr>
      <dsp:spPr>
        <a:xfrm>
          <a:off x="0" y="4778"/>
          <a:ext cx="2263248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AS015 equipment hut</a:t>
          </a:r>
          <a:endParaRPr lang="en-GB" sz="1500" kern="1200" dirty="0"/>
        </a:p>
      </dsp:txBody>
      <dsp:txXfrm>
        <a:off x="17563" y="22341"/>
        <a:ext cx="2228122" cy="324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22/05/2023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22/05/2023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22/05/2023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22/05/2023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22/05/2023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22/05/2023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22/05/2023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22/05/2023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22/05/2023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22/05/2023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22/05/2023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=""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=""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=""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=""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3.wmf"/><Relationship Id="rId5" Type="http://schemas.openxmlformats.org/officeDocument/2006/relationships/diagramData" Target="../diagrams/data1.xml"/><Relationship Id="rId10" Type="http://schemas.openxmlformats.org/officeDocument/2006/relationships/oleObject" Target="../embeddings/oleObject1.bin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P4.1-798</a:t>
            </a:r>
            <a:endParaRPr lang="x-none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-68797"/>
            <a:ext cx="85473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Revalidation process for IMS waveform technologies stations</a:t>
            </a:r>
            <a:endParaRPr lang="en-GB" sz="1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Bazarragchaa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 Jusko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P.Martysevich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 Molero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Y.Starovoyt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x-none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CTBTO, International Monitoring System Division,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  section,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Wagramerstrasse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5, 1220 Vienna,  Austria;</a:t>
            </a:r>
          </a:p>
          <a:p>
            <a:pPr algn="ctr"/>
            <a:r>
              <a:rPr lang="en-US" sz="1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Addproject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C/Conde Duque 48,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bajo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izda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28015 Madrid, </a:t>
            </a:r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Spain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4793" y="1141164"/>
            <a:ext cx="78398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IMS revalidation process is 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undertaken if any change occurs at a station that significantly affects its system response, detection capability or data </a:t>
            </a:r>
            <a:r>
              <a:rPr lang="en-GB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process is leaded by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IMS </a:t>
            </a:r>
            <a:r>
              <a:rPr lang="en-US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Engineering&amp;Development</a:t>
            </a:r>
            <a:r>
              <a:rPr lang="en-US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Section 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carried out in cooperation with IDC,  Station Operator and often with civil works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process is “two-step” approach that includes infrastructure upgrade and new equipment installation on-site.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the process is completed 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major goal is to assure the compliance of the renovated station with IMS technical requirements specified in the waveform technologies IMS Operational Manuals</a:t>
            </a:r>
          </a:p>
          <a:p>
            <a:endParaRPr lang="en-US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compliance is demonstrated by detailed testing of the major hardware and software components inventoried at the site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Welcome to attend our more detailed e – poster presentation P4.1-798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820" y="1164942"/>
            <a:ext cx="2644148" cy="25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tarovoit\Dropbox\Revalidation reports\BBB\Revalidation documentation\Photos\CRF-Outside-and-Inside\comms-buildin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375" y="3899602"/>
            <a:ext cx="2271037" cy="284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10"/>
          <p:cNvSpPr/>
          <p:nvPr/>
        </p:nvSpPr>
        <p:spPr>
          <a:xfrm>
            <a:off x="9512937" y="1164942"/>
            <a:ext cx="1862818" cy="359774"/>
          </a:xfrm>
          <a:custGeom>
            <a:avLst/>
            <a:gdLst>
              <a:gd name="connsiteX0" fmla="*/ 0 w 1862818"/>
              <a:gd name="connsiteY0" fmla="*/ 59964 h 359774"/>
              <a:gd name="connsiteX1" fmla="*/ 59964 w 1862818"/>
              <a:gd name="connsiteY1" fmla="*/ 0 h 359774"/>
              <a:gd name="connsiteX2" fmla="*/ 1802854 w 1862818"/>
              <a:gd name="connsiteY2" fmla="*/ 0 h 359774"/>
              <a:gd name="connsiteX3" fmla="*/ 1862818 w 1862818"/>
              <a:gd name="connsiteY3" fmla="*/ 59964 h 359774"/>
              <a:gd name="connsiteX4" fmla="*/ 1862818 w 1862818"/>
              <a:gd name="connsiteY4" fmla="*/ 299810 h 359774"/>
              <a:gd name="connsiteX5" fmla="*/ 1802854 w 1862818"/>
              <a:gd name="connsiteY5" fmla="*/ 359774 h 359774"/>
              <a:gd name="connsiteX6" fmla="*/ 59964 w 1862818"/>
              <a:gd name="connsiteY6" fmla="*/ 359774 h 359774"/>
              <a:gd name="connsiteX7" fmla="*/ 0 w 1862818"/>
              <a:gd name="connsiteY7" fmla="*/ 299810 h 359774"/>
              <a:gd name="connsiteX8" fmla="*/ 0 w 1862818"/>
              <a:gd name="connsiteY8" fmla="*/ 59964 h 3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2818" h="359774">
                <a:moveTo>
                  <a:pt x="0" y="59964"/>
                </a:moveTo>
                <a:cubicBezTo>
                  <a:pt x="0" y="26847"/>
                  <a:pt x="26847" y="0"/>
                  <a:pt x="59964" y="0"/>
                </a:cubicBezTo>
                <a:lnTo>
                  <a:pt x="1802854" y="0"/>
                </a:lnTo>
                <a:cubicBezTo>
                  <a:pt x="1835971" y="0"/>
                  <a:pt x="1862818" y="26847"/>
                  <a:pt x="1862818" y="59964"/>
                </a:cubicBezTo>
                <a:lnTo>
                  <a:pt x="1862818" y="299810"/>
                </a:lnTo>
                <a:cubicBezTo>
                  <a:pt x="1862818" y="332927"/>
                  <a:pt x="1835971" y="359774"/>
                  <a:pt x="1802854" y="359774"/>
                </a:cubicBezTo>
                <a:lnTo>
                  <a:pt x="59964" y="359774"/>
                </a:lnTo>
                <a:cubicBezTo>
                  <a:pt x="26847" y="359774"/>
                  <a:pt x="0" y="332927"/>
                  <a:pt x="0" y="299810"/>
                </a:cubicBezTo>
                <a:lnTo>
                  <a:pt x="0" y="599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713" tIns="74713" rIns="74713" bIns="74713" numCol="1" spcCol="1270" anchor="ctr" anchorCtr="0">
            <a:noAutofit/>
          </a:bodyPr>
          <a:lstStyle/>
          <a:p>
            <a:pPr lvl="0" algn="l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b="1" kern="1200" dirty="0" smtClean="0"/>
              <a:t>PS28 sensor vault</a:t>
            </a:r>
            <a:endParaRPr lang="en-GB" sz="1500" kern="1200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856983912"/>
              </p:ext>
            </p:extLst>
          </p:nvPr>
        </p:nvGraphicFramePr>
        <p:xfrm>
          <a:off x="9315164" y="3911153"/>
          <a:ext cx="2263248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897186"/>
              </p:ext>
            </p:extLst>
          </p:nvPr>
        </p:nvGraphicFramePr>
        <p:xfrm>
          <a:off x="8023858" y="3899603"/>
          <a:ext cx="1096962" cy="1850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10" imgW="1295640" imgH="3934080" progId="">
                  <p:embed/>
                </p:oleObj>
              </mc:Choice>
              <mc:Fallback>
                <p:oleObj r:id="rId10" imgW="1295640" imgH="393408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3858" y="3899603"/>
                        <a:ext cx="1096962" cy="18504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4993</TotalTime>
  <Words>187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STAROVOIT Yuri</cp:lastModifiedBy>
  <cp:revision>30</cp:revision>
  <dcterms:created xsi:type="dcterms:W3CDTF">2023-04-18T13:25:54Z</dcterms:created>
  <dcterms:modified xsi:type="dcterms:W3CDTF">2023-05-24T11:45:29Z</dcterms:modified>
</cp:coreProperties>
</file>