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62" r:id="rId3"/>
    <p:sldMasterId id="2147483664" r:id="rId4"/>
    <p:sldMasterId id="2147483676" r:id="rId5"/>
    <p:sldMasterId id="2147483678" r:id="rId6"/>
  </p:sldMasterIdLst>
  <p:sldIdLst>
    <p:sldId id="261" r:id="rId7"/>
    <p:sldId id="256" r:id="rId8"/>
    <p:sldId id="262" r:id="rId9"/>
    <p:sldId id="263" r:id="rId10"/>
    <p:sldId id="264" r:id="rId11"/>
    <p:sldId id="265" r:id="rId12"/>
    <p:sldId id="266"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2" autoAdjust="0"/>
    <p:restoredTop sz="94694"/>
  </p:normalViewPr>
  <p:slideViewPr>
    <p:cSldViewPr snapToGrid="0">
      <p:cViewPr>
        <p:scale>
          <a:sx n="66" d="100"/>
          <a:sy n="66" d="100"/>
        </p:scale>
        <p:origin x="12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24/05/2023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22/05/2023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16.xml"/><Relationship Id="rId21" Type="http://schemas.openxmlformats.org/officeDocument/2006/relationships/slide" Target="../slides/slide4.xml"/><Relationship Id="rId7" Type="http://schemas.openxmlformats.org/officeDocument/2006/relationships/slideLayout" Target="../slideLayouts/slideLayout20.xml"/><Relationship Id="rId12" Type="http://schemas.openxmlformats.org/officeDocument/2006/relationships/theme" Target="../theme/theme4.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15.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6.emf"/><Relationship Id="rId5" Type="http://schemas.openxmlformats.org/officeDocument/2006/relationships/slideLayout" Target="../slideLayouts/slideLayout18.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23.xml"/><Relationship Id="rId19" Type="http://schemas.openxmlformats.org/officeDocument/2006/relationships/slide" Target="../slides/slid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0.emf"/><Relationship Id="rId22" Type="http://schemas.openxmlformats.org/officeDocument/2006/relationships/image" Target="../media/image15.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28.xml"/><Relationship Id="rId21" Type="http://schemas.openxmlformats.org/officeDocument/2006/relationships/slide" Target="../slides/slide4.xml"/><Relationship Id="rId7" Type="http://schemas.openxmlformats.org/officeDocument/2006/relationships/slideLayout" Target="../slideLayouts/slideLayout32.xml"/><Relationship Id="rId12" Type="http://schemas.openxmlformats.org/officeDocument/2006/relationships/theme" Target="../theme/theme6.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27.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6.emf"/><Relationship Id="rId5" Type="http://schemas.openxmlformats.org/officeDocument/2006/relationships/slideLayout" Target="../slideLayouts/slideLayout30.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35.xml"/><Relationship Id="rId19" Type="http://schemas.openxmlformats.org/officeDocument/2006/relationships/slide" Target="../slides/slid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76813"/>
            <a:ext cx="1866900" cy="1635125"/>
            <a:chOff x="3252" y="3135"/>
            <a:chExt cx="1176" cy="1030"/>
          </a:xfrm>
        </p:grpSpPr>
        <p:sp>
          <p:nvSpPr>
            <p:cNvPr id="21"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a:extLst>
                <a:ext uri="{FF2B5EF4-FFF2-40B4-BE49-F238E27FC236}">
                  <a16:creationId xmlns="" xmlns:a16="http://schemas.microsoft.com/office/drawing/2014/main" id="{54CF3D70-20B2-28DE-998B-4645A15E6A28}"/>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8">
              <a:extLst>
                <a:ext uri="{FF2B5EF4-FFF2-40B4-BE49-F238E27FC236}">
                  <a16:creationId xmlns="" xmlns:a16="http://schemas.microsoft.com/office/drawing/2014/main" id="{94C55B98-E3B1-18AB-1449-2A283807E0F5}"/>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4"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2" name="Group 4">
            <a:extLst>
              <a:ext uri="{FF2B5EF4-FFF2-40B4-BE49-F238E27FC236}">
                <a16:creationId xmlns="" xmlns:a16="http://schemas.microsoft.com/office/drawing/2014/main" id="{5DBCFC7D-72C0-2FCC-B77F-82B836675203}"/>
              </a:ext>
            </a:extLst>
          </p:cNvPr>
          <p:cNvGrpSpPr>
            <a:grpSpLocks noChangeAspect="1"/>
          </p:cNvGrpSpPr>
          <p:nvPr userDrawn="1"/>
        </p:nvGrpSpPr>
        <p:grpSpPr bwMode="auto">
          <a:xfrm>
            <a:off x="11020425" y="5045423"/>
            <a:ext cx="1003300" cy="1214437"/>
            <a:chOff x="6942" y="3403"/>
            <a:chExt cx="632" cy="765"/>
          </a:xfrm>
        </p:grpSpPr>
        <p:sp>
          <p:nvSpPr>
            <p:cNvPr id="4" name="AutoShape 3">
              <a:extLst>
                <a:ext uri="{FF2B5EF4-FFF2-40B4-BE49-F238E27FC236}">
                  <a16:creationId xmlns="" xmlns:a16="http://schemas.microsoft.com/office/drawing/2014/main" id="{9A6BB605-34E7-70FB-3CAA-485B75FD6977}"/>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5">
              <a:extLst>
                <a:ext uri="{FF2B5EF4-FFF2-40B4-BE49-F238E27FC236}">
                  <a16:creationId xmlns="" xmlns:a16="http://schemas.microsoft.com/office/drawing/2014/main" id="{226D775E-39DB-6B59-2ECF-47778E3D8F8A}"/>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 xmlns:a16="http://schemas.microsoft.com/office/drawing/2014/main" id="{188410EA-E59E-33BC-1C8C-3911F102DBA6}"/>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 xmlns:a16="http://schemas.microsoft.com/office/drawing/2014/main" id="{9CD289E2-DE95-5254-8292-54AA96A33924}"/>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 xmlns:a16="http://schemas.microsoft.com/office/drawing/2014/main" id="{DD6E1AF2-CA6D-5D19-D164-DDB007CF64C9}"/>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7" name="Picture 6">
            <a:hlinkClick r:id="rId17" action="ppaction://hlinksldjump"/>
            <a:extLst>
              <a:ext uri="{FF2B5EF4-FFF2-40B4-BE49-F238E27FC236}">
                <a16:creationId xmlns=""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xmlns="" id="{8BC49E13-9373-7E25-7A82-5501F9C45AF9}"/>
              </a:ext>
            </a:extLst>
          </p:cNvPr>
          <p:cNvPicPr>
            <a:picLocks noChangeAspect="1"/>
          </p:cNvPicPr>
          <p:nvPr/>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xmlns="" id="{E520BC94-DAA1-3C12-B78D-ACC3EA140CD8}"/>
              </a:ext>
            </a:extLst>
          </p:cNvPr>
          <p:cNvPicPr>
            <a:picLocks noChangeAspect="1"/>
          </p:cNvPicPr>
          <p:nvPr/>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xmlns="" id="{D83BF20F-F646-193B-3BC0-898F421E4875}"/>
              </a:ext>
            </a:extLst>
          </p:cNvPr>
          <p:cNvPicPr>
            <a:picLocks noChangeAspect="1"/>
          </p:cNvPicPr>
          <p:nvPr/>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xmlns="" id="{43478213-3BF1-9CA4-8B3A-EC39F4D5610E}"/>
              </a:ext>
            </a:extLst>
          </p:cNvPr>
          <p:cNvPicPr>
            <a:picLocks noChangeAspect="1"/>
          </p:cNvPicPr>
          <p:nvPr/>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xmlns="" id="{F7D80D41-50BF-9B4F-A6B8-DAD1E33FA3D9}"/>
              </a:ext>
            </a:extLst>
          </p:cNvPr>
          <p:cNvPicPr>
            <a:picLocks noChangeAspect="1"/>
          </p:cNvPicPr>
          <p:nvPr/>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2F48B4E6-3862-04FB-E59C-372A3FB5203D}"/>
              </a:ext>
            </a:extLst>
          </p:cNvPr>
          <p:cNvPicPr>
            <a:picLocks noChangeAspect="1"/>
          </p:cNvPicPr>
          <p:nvPr/>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xmlns="" id="{5CA43021-5A5E-82FA-11C7-118F25FEBBB4}"/>
              </a:ext>
            </a:extLst>
          </p:cNvPr>
          <p:cNvGrpSpPr>
            <a:grpSpLocks noChangeAspect="1"/>
          </p:cNvGrpSpPr>
          <p:nvPr/>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xmlns=""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xmlns=""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xmlns=""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xmlns="" id="{3AAFC273-1B5A-3B58-FB48-D585707DA8B8}"/>
              </a:ext>
            </a:extLst>
          </p:cNvPr>
          <p:cNvGrpSpPr>
            <a:grpSpLocks noChangeAspect="1"/>
          </p:cNvGrpSpPr>
          <p:nvPr/>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xmlns=""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xmlns=""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xmlns=""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xmlns="" id="{E7CF2B9E-3B29-CD06-625C-4FB3E8D4EE2D}"/>
              </a:ext>
            </a:extLst>
          </p:cNvPr>
          <p:cNvGrpSpPr>
            <a:grpSpLocks noChangeAspect="1"/>
          </p:cNvGrpSpPr>
          <p:nvPr/>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xmlns=""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xmlns=""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xmlns=""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xmlns="" id="{3EDF83F3-65BA-A072-0E3D-618F410B4FC2}"/>
              </a:ext>
            </a:extLst>
          </p:cNvPr>
          <p:cNvGrpSpPr>
            <a:grpSpLocks noChangeAspect="1"/>
          </p:cNvGrpSpPr>
          <p:nvPr/>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xmlns=""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xmlns=""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xmlns=""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xmlns="" id="{1353B012-D620-E7CF-B95E-5495D8234379}"/>
              </a:ext>
            </a:extLst>
          </p:cNvPr>
          <p:cNvGrpSpPr>
            <a:grpSpLocks noChangeAspect="1"/>
          </p:cNvGrpSpPr>
          <p:nvPr/>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xmlns=""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xmlns=""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xmlns=""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xmlns="" id="{18088BC6-9363-E519-FB46-461FD6E7554F}"/>
              </a:ext>
            </a:extLst>
          </p:cNvPr>
          <p:cNvSpPr txBox="1"/>
          <p:nvPr/>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xmlns="" id="{883D3C1E-9BDA-0294-DA65-22636A8B4A69}"/>
              </a:ext>
            </a:extLst>
          </p:cNvPr>
          <p:cNvSpPr>
            <a:spLocks noEditPoints="1"/>
          </p:cNvSpPr>
          <p:nvPr/>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1" name="Picture 30">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32" name="Picture 31">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33" name="Picture 32">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34" name="Picture 33">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35" name="Picture 34">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36" name="Picture 35">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38"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76813"/>
            <a:ext cx="1866900" cy="1635125"/>
            <a:chOff x="3252" y="3135"/>
            <a:chExt cx="1176" cy="1030"/>
          </a:xfrm>
        </p:grpSpPr>
        <p:sp>
          <p:nvSpPr>
            <p:cNvPr id="39"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7">
              <a:extLst>
                <a:ext uri="{FF2B5EF4-FFF2-40B4-BE49-F238E27FC236}">
                  <a16:creationId xmlns="" xmlns:a16="http://schemas.microsoft.com/office/drawing/2014/main" id="{54CF3D70-20B2-28DE-998B-4645A15E6A28}"/>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8">
              <a:extLst>
                <a:ext uri="{FF2B5EF4-FFF2-40B4-BE49-F238E27FC236}">
                  <a16:creationId xmlns="" xmlns:a16="http://schemas.microsoft.com/office/drawing/2014/main" id="{94C55B98-E3B1-18AB-1449-2A283807E0F5}"/>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1"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52"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56"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9"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60"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64"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7" name="TextBox 66">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xmlns="" id="{190FEE5B-F547-2812-14DD-60991F7145AD}"/>
              </a:ext>
            </a:extLst>
          </p:cNvPr>
          <p:cNvPicPr>
            <a:picLocks noChangeAspect="1"/>
          </p:cNvPicPr>
          <p:nvPr/>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xmlns="" id="{C6614BEE-8298-81AD-5FC7-9A1D55CBFFD4}"/>
              </a:ext>
            </a:extLst>
          </p:cNvPr>
          <p:cNvPicPr>
            <a:picLocks noChangeAspect="1"/>
          </p:cNvPicPr>
          <p:nvPr/>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0A87332A-61E9-1C89-2491-277B41F89431}"/>
              </a:ext>
            </a:extLst>
          </p:cNvPr>
          <p:cNvPicPr>
            <a:picLocks noChangeAspect="1"/>
          </p:cNvPicPr>
          <p:nvPr/>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67A99071-839F-930B-4D41-6C7DA07AA659}"/>
              </a:ext>
            </a:extLst>
          </p:cNvPr>
          <p:cNvPicPr>
            <a:picLocks noChangeAspect="1"/>
          </p:cNvPicPr>
          <p:nvPr/>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5AFC338-2E6E-576E-B989-8F443AA7401A}"/>
              </a:ext>
            </a:extLst>
          </p:cNvPr>
          <p:cNvPicPr>
            <a:picLocks noChangeAspect="1"/>
          </p:cNvPicPr>
          <p:nvPr/>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xmlns="" id="{E8BB9A54-2C49-086A-1FBE-62AF14345E0D}"/>
              </a:ext>
            </a:extLst>
          </p:cNvPr>
          <p:cNvGrpSpPr>
            <a:grpSpLocks noChangeAspect="1"/>
          </p:cNvGrpSpPr>
          <p:nvPr/>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xmlns=""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xmlns=""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xmlns=""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xmlns=""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xmlns=""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 xmlns:a16="http://schemas.microsoft.com/office/drawing/2014/main" id="{8BC49E13-9373-7E25-7A82-5501F9C45AF9}"/>
              </a:ext>
            </a:extLst>
          </p:cNvPr>
          <p:cNvPicPr>
            <a:picLocks noChangeAspect="1"/>
          </p:cNvPicPr>
          <p:nvPr/>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 xmlns:a16="http://schemas.microsoft.com/office/drawing/2014/main" id="{E520BC94-DAA1-3C12-B78D-ACC3EA140CD8}"/>
              </a:ext>
            </a:extLst>
          </p:cNvPr>
          <p:cNvPicPr>
            <a:picLocks noChangeAspect="1"/>
          </p:cNvPicPr>
          <p:nvPr/>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 xmlns:a16="http://schemas.microsoft.com/office/drawing/2014/main" id="{D83BF20F-F646-193B-3BC0-898F421E4875}"/>
              </a:ext>
            </a:extLst>
          </p:cNvPr>
          <p:cNvPicPr>
            <a:picLocks noChangeAspect="1"/>
          </p:cNvPicPr>
          <p:nvPr/>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 xmlns:a16="http://schemas.microsoft.com/office/drawing/2014/main" id="{43478213-3BF1-9CA4-8B3A-EC39F4D5610E}"/>
              </a:ext>
            </a:extLst>
          </p:cNvPr>
          <p:cNvPicPr>
            <a:picLocks noChangeAspect="1"/>
          </p:cNvPicPr>
          <p:nvPr/>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 xmlns:a16="http://schemas.microsoft.com/office/drawing/2014/main" id="{F7D80D41-50BF-9B4F-A6B8-DAD1E33FA3D9}"/>
              </a:ext>
            </a:extLst>
          </p:cNvPr>
          <p:cNvPicPr>
            <a:picLocks noChangeAspect="1"/>
          </p:cNvPicPr>
          <p:nvPr/>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F48B4E6-3862-04FB-E59C-372A3FB5203D}"/>
              </a:ext>
            </a:extLst>
          </p:cNvPr>
          <p:cNvPicPr>
            <a:picLocks noChangeAspect="1"/>
          </p:cNvPicPr>
          <p:nvPr/>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 xmlns:a16="http://schemas.microsoft.com/office/drawing/2014/main" id="{5CA43021-5A5E-82FA-11C7-118F25FEBBB4}"/>
              </a:ext>
            </a:extLst>
          </p:cNvPr>
          <p:cNvGrpSpPr>
            <a:grpSpLocks noChangeAspect="1"/>
          </p:cNvGrpSpPr>
          <p:nvPr/>
        </p:nvGrpSpPr>
        <p:grpSpPr bwMode="auto">
          <a:xfrm>
            <a:off x="5162550" y="4986338"/>
            <a:ext cx="1866900" cy="1625600"/>
            <a:chOff x="3252" y="3141"/>
            <a:chExt cx="1176" cy="1024"/>
          </a:xfrm>
        </p:grpSpPr>
        <p:sp>
          <p:nvSpPr>
            <p:cNvPr id="21"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 xmlns:a16="http://schemas.microsoft.com/office/drawing/2014/main" id="{3AAFC273-1B5A-3B58-FB48-D585707DA8B8}"/>
              </a:ext>
            </a:extLst>
          </p:cNvPr>
          <p:cNvGrpSpPr>
            <a:grpSpLocks noChangeAspect="1"/>
          </p:cNvGrpSpPr>
          <p:nvPr/>
        </p:nvGrpSpPr>
        <p:grpSpPr bwMode="auto">
          <a:xfrm>
            <a:off x="2640003" y="2912198"/>
            <a:ext cx="2161727" cy="2160000"/>
            <a:chOff x="1720" y="1835"/>
            <a:chExt cx="1253" cy="1252"/>
          </a:xfrm>
        </p:grpSpPr>
        <p:sp>
          <p:nvSpPr>
            <p:cNvPr id="4"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 xmlns:a16="http://schemas.microsoft.com/office/drawing/2014/main" id="{E7CF2B9E-3B29-CD06-625C-4FB3E8D4EE2D}"/>
              </a:ext>
            </a:extLst>
          </p:cNvPr>
          <p:cNvGrpSpPr>
            <a:grpSpLocks noChangeAspect="1"/>
          </p:cNvGrpSpPr>
          <p:nvPr/>
        </p:nvGrpSpPr>
        <p:grpSpPr bwMode="auto">
          <a:xfrm>
            <a:off x="7390269" y="2932111"/>
            <a:ext cx="2161727" cy="2160000"/>
            <a:chOff x="1720" y="1835"/>
            <a:chExt cx="1253" cy="1252"/>
          </a:xfrm>
        </p:grpSpPr>
        <p:sp>
          <p:nvSpPr>
            <p:cNvPr id="10"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 xmlns:a16="http://schemas.microsoft.com/office/drawing/2014/main" id="{3EDF83F3-65BA-A072-0E3D-618F410B4FC2}"/>
              </a:ext>
            </a:extLst>
          </p:cNvPr>
          <p:cNvGrpSpPr>
            <a:grpSpLocks noChangeAspect="1"/>
          </p:cNvGrpSpPr>
          <p:nvPr/>
        </p:nvGrpSpPr>
        <p:grpSpPr bwMode="auto">
          <a:xfrm>
            <a:off x="9894318" y="2912198"/>
            <a:ext cx="2161727" cy="2160000"/>
            <a:chOff x="1720" y="1835"/>
            <a:chExt cx="1253" cy="1252"/>
          </a:xfrm>
        </p:grpSpPr>
        <p:sp>
          <p:nvSpPr>
            <p:cNvPr id="18"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 xmlns:a16="http://schemas.microsoft.com/office/drawing/2014/main" id="{1353B012-D620-E7CF-B95E-5495D8234379}"/>
              </a:ext>
            </a:extLst>
          </p:cNvPr>
          <p:cNvGrpSpPr>
            <a:grpSpLocks noChangeAspect="1"/>
          </p:cNvGrpSpPr>
          <p:nvPr/>
        </p:nvGrpSpPr>
        <p:grpSpPr bwMode="auto">
          <a:xfrm>
            <a:off x="135955" y="2932111"/>
            <a:ext cx="2161727" cy="2160000"/>
            <a:chOff x="1720" y="1835"/>
            <a:chExt cx="1253" cy="1252"/>
          </a:xfrm>
        </p:grpSpPr>
        <p:sp>
          <p:nvSpPr>
            <p:cNvPr id="45"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 xmlns:a16="http://schemas.microsoft.com/office/drawing/2014/main" id="{18088BC6-9363-E519-FB46-461FD6E7554F}"/>
              </a:ext>
            </a:extLst>
          </p:cNvPr>
          <p:cNvSpPr txBox="1"/>
          <p:nvPr/>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 xmlns:a16="http://schemas.microsoft.com/office/drawing/2014/main" id="{883D3C1E-9BDA-0294-DA65-22636A8B4A69}"/>
              </a:ext>
            </a:extLst>
          </p:cNvPr>
          <p:cNvSpPr>
            <a:spLocks noEditPoints="1"/>
          </p:cNvSpPr>
          <p:nvPr/>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1" name="Picture 30">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32" name="Picture 31">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33" name="Picture 32">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34" name="Picture 33">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35" name="Picture 34">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36" name="Picture 35">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38"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76813"/>
            <a:ext cx="1866900" cy="1635125"/>
            <a:chOff x="3252" y="3135"/>
            <a:chExt cx="1176" cy="1030"/>
          </a:xfrm>
        </p:grpSpPr>
        <p:sp>
          <p:nvSpPr>
            <p:cNvPr id="39"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7">
              <a:extLst>
                <a:ext uri="{FF2B5EF4-FFF2-40B4-BE49-F238E27FC236}">
                  <a16:creationId xmlns="" xmlns:a16="http://schemas.microsoft.com/office/drawing/2014/main" id="{54CF3D70-20B2-28DE-998B-4645A15E6A28}"/>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8">
              <a:extLst>
                <a:ext uri="{FF2B5EF4-FFF2-40B4-BE49-F238E27FC236}">
                  <a16:creationId xmlns="" xmlns:a16="http://schemas.microsoft.com/office/drawing/2014/main" id="{94C55B98-E3B1-18AB-1449-2A283807E0F5}"/>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1"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52"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56"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9"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60"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64"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7" name="TextBox 66">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 xmlns:a16="http://schemas.microsoft.com/office/drawing/2014/main" id="{190FEE5B-F547-2812-14DD-60991F7145AD}"/>
              </a:ext>
            </a:extLst>
          </p:cNvPr>
          <p:cNvPicPr>
            <a:picLocks noChangeAspect="1"/>
          </p:cNvPicPr>
          <p:nvPr/>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 xmlns:a16="http://schemas.microsoft.com/office/drawing/2014/main" id="{C6614BEE-8298-81AD-5FC7-9A1D55CBFFD4}"/>
              </a:ext>
            </a:extLst>
          </p:cNvPr>
          <p:cNvPicPr>
            <a:picLocks noChangeAspect="1"/>
          </p:cNvPicPr>
          <p:nvPr/>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0A87332A-61E9-1C89-2491-277B41F89431}"/>
              </a:ext>
            </a:extLst>
          </p:cNvPr>
          <p:cNvPicPr>
            <a:picLocks noChangeAspect="1"/>
          </p:cNvPicPr>
          <p:nvPr/>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67A99071-839F-930B-4D41-6C7DA07AA659}"/>
              </a:ext>
            </a:extLst>
          </p:cNvPr>
          <p:cNvPicPr>
            <a:picLocks noChangeAspect="1"/>
          </p:cNvPicPr>
          <p:nvPr/>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5AFC338-2E6E-576E-B989-8F443AA7401A}"/>
              </a:ext>
            </a:extLst>
          </p:cNvPr>
          <p:cNvPicPr>
            <a:picLocks noChangeAspect="1"/>
          </p:cNvPicPr>
          <p:nvPr/>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 xmlns:a16="http://schemas.microsoft.com/office/drawing/2014/main" id="{E8BB9A54-2C49-086A-1FBE-62AF14345E0D}"/>
              </a:ext>
            </a:extLst>
          </p:cNvPr>
          <p:cNvGrpSpPr>
            <a:grpSpLocks noChangeAspect="1"/>
          </p:cNvGrpSpPr>
          <p:nvPr/>
        </p:nvGrpSpPr>
        <p:grpSpPr bwMode="auto">
          <a:xfrm>
            <a:off x="11020430" y="5043492"/>
            <a:ext cx="1008063" cy="1573213"/>
            <a:chOff x="6942" y="3177"/>
            <a:chExt cx="635" cy="991"/>
          </a:xfrm>
        </p:grpSpPr>
        <p:sp>
          <p:nvSpPr>
            <p:cNvPr id="22" name="AutoShape 3">
              <a:extLst>
                <a:ext uri="{FF2B5EF4-FFF2-40B4-BE49-F238E27FC236}">
                  <a16:creationId xmlns=""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1352C0B-9695-D3E6-C984-2A4ACAA780C2}"/>
              </a:ext>
            </a:extLst>
          </p:cNvPr>
          <p:cNvSpPr txBox="1"/>
          <p:nvPr/>
        </p:nvSpPr>
        <p:spPr>
          <a:xfrm>
            <a:off x="2491898" y="147642"/>
            <a:ext cx="7208200" cy="1569660"/>
          </a:xfrm>
          <a:prstGeom prst="rect">
            <a:avLst/>
          </a:prstGeom>
          <a:noFill/>
        </p:spPr>
        <p:txBody>
          <a:bodyPr wrap="square" rtlCol="0">
            <a:spAutoFit/>
          </a:bodyPr>
          <a:lstStyle/>
          <a:p>
            <a:pPr algn="ctr"/>
            <a:r>
              <a:rPr lang="en-US" b="1" dirty="0">
                <a:solidFill>
                  <a:schemeClr val="bg1"/>
                </a:solidFill>
                <a:latin typeface="Arial Rounded MT Bold" panose="020F0704030504030204" pitchFamily="34" charset="0"/>
              </a:rPr>
              <a:t>Revalidation process for IMS waveform technologies stations</a:t>
            </a:r>
            <a:endParaRPr lang="en-GB" dirty="0">
              <a:solidFill>
                <a:schemeClr val="bg1"/>
              </a:solidFill>
              <a:latin typeface="Arial Rounded MT Bold" panose="020F0704030504030204" pitchFamily="34" charset="0"/>
            </a:endParaRPr>
          </a:p>
          <a:p>
            <a:pPr algn="ctr"/>
            <a:r>
              <a:rPr lang="en-US" dirty="0">
                <a:solidFill>
                  <a:schemeClr val="bg1"/>
                </a:solidFill>
                <a:latin typeface="Arial" panose="020B0604020202020204" pitchFamily="34" charset="0"/>
                <a:cs typeface="Arial" panose="020B0604020202020204" pitchFamily="34" charset="0"/>
              </a:rPr>
              <a:t>S. Bazarragchaa</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M. Jusko</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P.Martysevich</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 Molero</a:t>
            </a:r>
            <a:r>
              <a:rPr lang="en-US" baseline="30000" dirty="0">
                <a:solidFill>
                  <a:schemeClr val="bg1"/>
                </a:solidFill>
                <a:latin typeface="Arial" panose="020B0604020202020204" pitchFamily="34" charset="0"/>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Y.Starovoyt</a:t>
            </a:r>
            <a:r>
              <a:rPr lang="en-US" baseline="30000" dirty="0" smtClean="0">
                <a:solidFill>
                  <a:schemeClr val="bg1"/>
                </a:solidFill>
                <a:latin typeface="Arial" panose="020B0604020202020204" pitchFamily="34" charset="0"/>
                <a:cs typeface="Arial" panose="020B0604020202020204" pitchFamily="34" charset="0"/>
              </a:rPr>
              <a:t>2</a:t>
            </a:r>
            <a:endParaRPr lang="x-none" b="1"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CTBTO, International Monitoring System Division, </a:t>
            </a:r>
            <a:r>
              <a:rPr lang="en-US" sz="1400" dirty="0" smtClean="0">
                <a:solidFill>
                  <a:schemeClr val="bg1"/>
                </a:solidFill>
                <a:latin typeface="Arial" panose="020B0604020202020204" pitchFamily="34" charset="0"/>
                <a:cs typeface="Arial" panose="020B0604020202020204" pitchFamily="34" charset="0"/>
              </a:rPr>
              <a:t>ED section,</a:t>
            </a:r>
          </a:p>
          <a:p>
            <a:pPr algn="ctr"/>
            <a:r>
              <a:rPr lang="en-US" sz="1400" dirty="0" err="1">
                <a:solidFill>
                  <a:schemeClr val="bg1"/>
                </a:solidFill>
                <a:latin typeface="Arial" panose="020B0604020202020204" pitchFamily="34" charset="0"/>
                <a:cs typeface="Arial" panose="020B0604020202020204" pitchFamily="34" charset="0"/>
              </a:rPr>
              <a:t>Wagramerstrasse</a:t>
            </a:r>
            <a:r>
              <a:rPr lang="en-US" sz="1400" dirty="0">
                <a:solidFill>
                  <a:schemeClr val="bg1"/>
                </a:solidFill>
                <a:latin typeface="Arial" panose="020B0604020202020204" pitchFamily="34" charset="0"/>
                <a:cs typeface="Arial" panose="020B0604020202020204" pitchFamily="34" charset="0"/>
              </a:rPr>
              <a:t> 5, 1220 Vienna,  Austria</a:t>
            </a:r>
            <a:r>
              <a:rPr lang="en-US" sz="1400" dirty="0" smtClean="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Addproject</a:t>
            </a:r>
            <a:r>
              <a:rPr lang="en-US" sz="1400"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C/Conde Duque 48, </a:t>
            </a:r>
            <a:r>
              <a:rPr lang="en-GB" sz="1400" dirty="0" err="1">
                <a:solidFill>
                  <a:schemeClr val="bg1"/>
                </a:solidFill>
                <a:latin typeface="Arial" panose="020B0604020202020204" pitchFamily="34" charset="0"/>
                <a:cs typeface="Arial" panose="020B0604020202020204" pitchFamily="34" charset="0"/>
              </a:rPr>
              <a:t>bajo</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izda</a:t>
            </a:r>
            <a:r>
              <a:rPr lang="en-GB" sz="1400" dirty="0">
                <a:solidFill>
                  <a:schemeClr val="bg1"/>
                </a:solidFill>
                <a:latin typeface="Arial" panose="020B0604020202020204" pitchFamily="34" charset="0"/>
                <a:cs typeface="Arial" panose="020B0604020202020204" pitchFamily="34" charset="0"/>
              </a:rPr>
              <a:t>, 28015 Madrid, </a:t>
            </a:r>
            <a:r>
              <a:rPr lang="en-GB" sz="1400" dirty="0" smtClean="0">
                <a:solidFill>
                  <a:schemeClr val="bg1"/>
                </a:solidFill>
                <a:latin typeface="Arial" panose="020B0604020202020204" pitchFamily="34" charset="0"/>
                <a:cs typeface="Arial" panose="020B0604020202020204" pitchFamily="34" charset="0"/>
              </a:rPr>
              <a:t>Spain</a:t>
            </a:r>
            <a:endParaRPr lang="en-GB"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This poster describes the revalidation process for the IMS waveform technologies  stations which underwent significant upgrade or change of the measurement system response,</a:t>
            </a:r>
            <a:r>
              <a:rPr lang="en-GB" sz="1200" dirty="0">
                <a:latin typeface="Arial" panose="020B0604020202020204" pitchFamily="34" charset="0"/>
                <a:cs typeface="Arial" panose="020B0604020202020204" pitchFamily="34" charset="0"/>
              </a:rPr>
              <a:t> detection capability or data availability.</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P4.1-798</a:t>
            </a:r>
            <a:endParaRPr lang="x-none"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53834E41-9248-5BD2-FD87-1509DDF3ED94}"/>
              </a:ext>
            </a:extLst>
          </p:cNvPr>
          <p:cNvSpPr txBox="1">
            <a:spLocks/>
          </p:cNvSpPr>
          <p:nvPr/>
        </p:nvSpPr>
        <p:spPr>
          <a:xfrm>
            <a:off x="11188261" y="5429984"/>
            <a:ext cx="698939" cy="741356"/>
          </a:xfrm>
          <a:prstGeom prst="rect">
            <a:avLst/>
          </a:prstGeom>
        </p:spPr>
        <p:txBody>
          <a:bodyPr anchor="ctr"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 xmlns:a16="http://schemas.microsoft.com/office/drawing/2014/main" id="{5C892C65-B28E-B36F-7A44-E4E303D43C8D}"/>
              </a:ext>
            </a:extLst>
          </p:cNvPr>
          <p:cNvSpPr txBox="1">
            <a:spLocks/>
          </p:cNvSpPr>
          <p:nvPr/>
        </p:nvSpPr>
        <p:spPr>
          <a:xfrm>
            <a:off x="2696705" y="2958858"/>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 xmlns:a16="http://schemas.microsoft.com/office/drawing/2014/main" id="{5C892C65-B28E-B36F-7A44-E4E303D43C8D}"/>
              </a:ext>
            </a:extLst>
          </p:cNvPr>
          <p:cNvSpPr txBox="1">
            <a:spLocks/>
          </p:cNvSpPr>
          <p:nvPr/>
        </p:nvSpPr>
        <p:spPr>
          <a:xfrm>
            <a:off x="2696704" y="2949546"/>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revalidation process is launched by the CMB decision. It includes equipment upgrade  works and </a:t>
            </a:r>
            <a:r>
              <a:rPr lang="en-US" sz="1200" dirty="0">
                <a:latin typeface="Arial" panose="020B0604020202020204" pitchFamily="34" charset="0"/>
                <a:cs typeface="Arial" panose="020B0604020202020204" pitchFamily="34" charset="0"/>
              </a:rPr>
              <a:t>“in-situ” </a:t>
            </a:r>
            <a:r>
              <a:rPr lang="en-US" sz="1200" dirty="0" smtClean="0">
                <a:latin typeface="Arial" panose="020B0604020202020204" pitchFamily="34" charset="0"/>
                <a:cs typeface="Arial" panose="020B0604020202020204" pitchFamily="34" charset="0"/>
              </a:rPr>
              <a:t>implementation of approved methods of station testing to assure the compliance with IMS technical requirements defined in the Operational Manuals (OM)     </a:t>
            </a:r>
            <a:endParaRPr lang="en-US" sz="12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 xmlns:a16="http://schemas.microsoft.com/office/drawing/2014/main" id="{5C892C65-B28E-B36F-7A44-E4E303D43C8D}"/>
              </a:ext>
            </a:extLst>
          </p:cNvPr>
          <p:cNvSpPr txBox="1">
            <a:spLocks/>
          </p:cNvSpPr>
          <p:nvPr/>
        </p:nvSpPr>
        <p:spPr>
          <a:xfrm>
            <a:off x="7426275" y="2958860"/>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Testing results </a:t>
            </a:r>
            <a:r>
              <a:rPr lang="en-US" sz="1200" dirty="0">
                <a:latin typeface="Arial" panose="020B0604020202020204" pitchFamily="34" charset="0"/>
                <a:cs typeface="Arial" panose="020B0604020202020204" pitchFamily="34" charset="0"/>
              </a:rPr>
              <a:t>are </a:t>
            </a:r>
            <a:r>
              <a:rPr lang="en-US" sz="1200" dirty="0" smtClean="0">
                <a:latin typeface="Arial" panose="020B0604020202020204" pitchFamily="34" charset="0"/>
                <a:cs typeface="Arial" panose="020B0604020202020204" pitchFamily="34" charset="0"/>
              </a:rPr>
              <a:t>assessed against key metrics of the technical specification Table and key performance indicators (KPI). They are presented in the Revalidation Report and submitted for the consideration of the  IMS Certification Group. </a:t>
            </a:r>
            <a:endParaRPr lang="en-US" sz="1200" dirty="0">
              <a:latin typeface="Arial" panose="020B0604020202020204" pitchFamily="34" charset="0"/>
              <a:cs typeface="Arial" panose="020B0604020202020204" pitchFamily="34" charset="0"/>
            </a:endParaRPr>
          </a:p>
        </p:txBody>
      </p:sp>
      <p:sp>
        <p:nvSpPr>
          <p:cNvPr id="13" name="Title 1">
            <a:extLst>
              <a:ext uri="{FF2B5EF4-FFF2-40B4-BE49-F238E27FC236}">
                <a16:creationId xmlns="" xmlns:a16="http://schemas.microsoft.com/office/drawing/2014/main" id="{5C892C65-B28E-B36F-7A44-E4E303D43C8D}"/>
              </a:ext>
            </a:extLst>
          </p:cNvPr>
          <p:cNvSpPr txBox="1">
            <a:spLocks/>
          </p:cNvSpPr>
          <p:nvPr/>
        </p:nvSpPr>
        <p:spPr>
          <a:xfrm>
            <a:off x="9937000" y="2958860"/>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Station revalidation process is one of the Quality control tools in the IMS to secure permanent technical compliance of the station with required standards  of the OMs. It confirms the required quality of the IMS data for verification purposes over the station  operational cycle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631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Introduction to the revalidation process</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P4.1-798</a:t>
            </a:r>
            <a:endParaRPr lang="x-none" sz="24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0" y="1098061"/>
            <a:ext cx="10058400" cy="4893647"/>
          </a:xfrm>
          <a:prstGeom prst="rect">
            <a:avLst/>
          </a:prstGeom>
        </p:spPr>
        <p:txBody>
          <a:bodyPr wrap="square">
            <a:spAutoFit/>
          </a:bodyPr>
          <a:lstStyle/>
          <a:p>
            <a:endParaRPr lang="en-US" sz="2000" dirty="0" smtClean="0">
              <a:latin typeface="Arial" panose="020B0604020202020204" pitchFamily="34" charset="0"/>
              <a:cs typeface="Arial" panose="020B0604020202020204" pitchFamily="34" charset="0"/>
            </a:endParaRPr>
          </a:p>
          <a:p>
            <a:pPr algn="ctr"/>
            <a:r>
              <a:rPr lang="en-GB" sz="2400" b="1" dirty="0" smtClean="0">
                <a:solidFill>
                  <a:srgbClr val="FF3300"/>
                </a:solidFill>
                <a:latin typeface="Arial" panose="020B0604020202020204" pitchFamily="34" charset="0"/>
                <a:cs typeface="Arial" panose="020B0604020202020204" pitchFamily="34" charset="0"/>
              </a:rPr>
              <a:t>Station revalidation </a:t>
            </a:r>
            <a:r>
              <a:rPr lang="en-GB" sz="2400" b="1" dirty="0">
                <a:solidFill>
                  <a:srgbClr val="FF3300"/>
                </a:solidFill>
                <a:latin typeface="Arial" panose="020B0604020202020204" pitchFamily="34" charset="0"/>
                <a:cs typeface="Arial" panose="020B0604020202020204" pitchFamily="34" charset="0"/>
              </a:rPr>
              <a:t>should be undertaken if any change occurs at a station that </a:t>
            </a:r>
            <a:r>
              <a:rPr lang="en-GB" sz="2400" b="1" dirty="0" smtClean="0">
                <a:solidFill>
                  <a:srgbClr val="FF3300"/>
                </a:solidFill>
                <a:latin typeface="Arial" panose="020B0604020202020204" pitchFamily="34" charset="0"/>
                <a:cs typeface="Arial" panose="020B0604020202020204" pitchFamily="34" charset="0"/>
              </a:rPr>
              <a:t>significantly affects </a:t>
            </a:r>
            <a:r>
              <a:rPr lang="en-GB" sz="2400" b="1" dirty="0">
                <a:solidFill>
                  <a:srgbClr val="FF3300"/>
                </a:solidFill>
                <a:latin typeface="Arial" panose="020B0604020202020204" pitchFamily="34" charset="0"/>
                <a:cs typeface="Arial" panose="020B0604020202020204" pitchFamily="34" charset="0"/>
              </a:rPr>
              <a:t>its system response, detection capability or data availability. </a:t>
            </a:r>
            <a:endParaRPr lang="en-GB" sz="2400" b="1" dirty="0" smtClean="0">
              <a:solidFill>
                <a:srgbClr val="FF3300"/>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Examples could include</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a:t>
            </a:r>
            <a:r>
              <a:rPr lang="en-GB" sz="2000" dirty="0" smtClean="0">
                <a:latin typeface="Arial" panose="020B0604020202020204" pitchFamily="34" charset="0"/>
                <a:cs typeface="Arial" panose="020B0604020202020204" pitchFamily="34" charset="0"/>
              </a:rPr>
              <a:t>econstruction </a:t>
            </a:r>
            <a:r>
              <a:rPr lang="en-GB" sz="2000" dirty="0">
                <a:latin typeface="Arial" panose="020B0604020202020204" pitchFamily="34" charset="0"/>
                <a:cs typeface="Arial" panose="020B0604020202020204" pitchFamily="34" charset="0"/>
              </a:rPr>
              <a:t>following partial or total </a:t>
            </a:r>
            <a:r>
              <a:rPr lang="en-GB" sz="2000" dirty="0" smtClean="0">
                <a:latin typeface="Arial" panose="020B0604020202020204" pitchFamily="34" charset="0"/>
                <a:cs typeface="Arial" panose="020B0604020202020204" pitchFamily="34" charset="0"/>
              </a:rPr>
              <a:t>destruction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hange </a:t>
            </a:r>
            <a:r>
              <a:rPr lang="en-GB" sz="2000" dirty="0">
                <a:latin typeface="Arial" panose="020B0604020202020204" pitchFamily="34" charset="0"/>
                <a:cs typeface="Arial" panose="020B0604020202020204" pitchFamily="34" charset="0"/>
              </a:rPr>
              <a:t>of location or </a:t>
            </a:r>
            <a:r>
              <a:rPr lang="en-GB" sz="2000" dirty="0" smtClean="0">
                <a:latin typeface="Arial" panose="020B0604020202020204" pitchFamily="34" charset="0"/>
                <a:cs typeface="Arial" panose="020B0604020202020204" pitchFamily="34" charset="0"/>
              </a:rPr>
              <a:t>array geometry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hange </a:t>
            </a:r>
            <a:r>
              <a:rPr lang="en-GB" sz="2000" dirty="0">
                <a:latin typeface="Arial" panose="020B0604020202020204" pitchFamily="34" charset="0"/>
                <a:cs typeface="Arial" panose="020B0604020202020204" pitchFamily="34" charset="0"/>
              </a:rPr>
              <a:t>of equipment or software due to </a:t>
            </a:r>
            <a:r>
              <a:rPr lang="en-GB" sz="2000" dirty="0" smtClean="0">
                <a:latin typeface="Arial" panose="020B0604020202020204" pitchFamily="34" charset="0"/>
                <a:cs typeface="Arial" panose="020B0604020202020204" pitchFamily="34" charset="0"/>
              </a:rPr>
              <a:t>repair</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Engineering improvement</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a:t>
            </a:r>
            <a:r>
              <a:rPr lang="en-GB" sz="2000" dirty="0" smtClean="0">
                <a:latin typeface="Arial" panose="020B0604020202020204" pitchFamily="34" charset="0"/>
                <a:cs typeface="Arial" panose="020B0604020202020204" pitchFamily="34" charset="0"/>
              </a:rPr>
              <a:t>pgrade</a:t>
            </a:r>
            <a:r>
              <a:rPr lang="en-GB" sz="2000" dirty="0">
                <a:latin typeface="Arial" panose="020B0604020202020204" pitchFamily="34" charset="0"/>
                <a:cs typeface="Arial" panose="020B0604020202020204" pitchFamily="34" charset="0"/>
              </a:rPr>
              <a:t>, end </a:t>
            </a:r>
            <a:r>
              <a:rPr lang="en-GB" sz="2000" dirty="0" smtClean="0">
                <a:latin typeface="Arial" panose="020B0604020202020204" pitchFamily="34" charset="0"/>
                <a:cs typeface="Arial" panose="020B0604020202020204" pitchFamily="34" charset="0"/>
              </a:rPr>
              <a:t>of life replacement </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Infrastructure or equipment obsolescence</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eterioration </a:t>
            </a:r>
            <a:r>
              <a:rPr lang="en-GB" sz="2000" dirty="0">
                <a:latin typeface="Arial" panose="020B0604020202020204" pitchFamily="34" charset="0"/>
                <a:cs typeface="Arial" panose="020B0604020202020204" pitchFamily="34" charset="0"/>
              </a:rPr>
              <a:t>owing to changes in the </a:t>
            </a:r>
            <a:r>
              <a:rPr lang="en-GB" sz="2000" dirty="0" smtClean="0">
                <a:latin typeface="Arial" panose="020B0604020202020204" pitchFamily="34" charset="0"/>
                <a:cs typeface="Arial" panose="020B0604020202020204" pitchFamily="34" charset="0"/>
              </a:rPr>
              <a:t>station environment </a:t>
            </a:r>
          </a:p>
          <a:p>
            <a:r>
              <a:rPr lang="en-GB" sz="2000" dirty="0" smtClean="0">
                <a:latin typeface="Arial" panose="020B0604020202020204" pitchFamily="34" charset="0"/>
                <a:cs typeface="Arial" panose="020B0604020202020204" pitchFamily="34" charset="0"/>
              </a:rPr>
              <a:t>     such </a:t>
            </a:r>
            <a:r>
              <a:rPr lang="en-GB" sz="2000" dirty="0">
                <a:latin typeface="Arial" panose="020B0604020202020204" pitchFamily="34" charset="0"/>
                <a:cs typeface="Arial" panose="020B0604020202020204" pitchFamily="34" charset="0"/>
              </a:rPr>
              <a:t>as increased noise levels</a:t>
            </a:r>
            <a:r>
              <a:rPr lang="en-GB" sz="2000" dirty="0" smtClean="0">
                <a:latin typeface="Arial" panose="020B0604020202020204" pitchFamily="34" charset="0"/>
                <a:cs typeface="Arial" panose="020B0604020202020204" pitchFamily="34" charset="0"/>
              </a:rPr>
              <a: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783303" y="5714883"/>
            <a:ext cx="1888135" cy="1143941"/>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578" y="2549446"/>
            <a:ext cx="2466300" cy="228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343" y="4501067"/>
            <a:ext cx="2802535" cy="2357757"/>
          </a:xfrm>
          <a:prstGeom prst="rect">
            <a:avLst/>
          </a:prstGeom>
        </p:spPr>
      </p:pic>
      <p:cxnSp>
        <p:nvCxnSpPr>
          <p:cNvPr id="10" name="Straight Arrow Connector 9"/>
          <p:cNvCxnSpPr/>
          <p:nvPr/>
        </p:nvCxnSpPr>
        <p:spPr>
          <a:xfrm>
            <a:off x="7271657" y="2133600"/>
            <a:ext cx="1204686" cy="943429"/>
          </a:xfrm>
          <a:prstGeom prst="straightConnector1">
            <a:avLst/>
          </a:prstGeom>
          <a:ln>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64400" y="2133599"/>
            <a:ext cx="863600" cy="2367468"/>
          </a:xfrm>
          <a:prstGeom prst="straightConnector1">
            <a:avLst/>
          </a:prstGeom>
          <a:ln>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97400" y="4015607"/>
            <a:ext cx="1353457" cy="1857783"/>
          </a:xfrm>
          <a:prstGeom prst="straightConnector1">
            <a:avLst/>
          </a:prstGeom>
          <a:ln>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12189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a:t>
            </a:r>
            <a:r>
              <a:rPr lang="en-US" sz="2000" dirty="0" smtClean="0">
                <a:solidFill>
                  <a:schemeClr val="bg1"/>
                </a:solidFill>
                <a:latin typeface="Arial" panose="020B0604020202020204" pitchFamily="34" charset="0"/>
                <a:cs typeface="Arial" panose="020B0604020202020204" pitchFamily="34" charset="0"/>
              </a:rPr>
              <a:t>of the revalidation process</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P4.1-798</a:t>
            </a:r>
            <a:endParaRPr lang="x-none" sz="24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1098061"/>
            <a:ext cx="9535886" cy="563231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Upon completion of the modernization </a:t>
            </a:r>
            <a:r>
              <a:rPr lang="en-GB" sz="2000" dirty="0" smtClean="0">
                <a:latin typeface="Arial" panose="020B0604020202020204" pitchFamily="34" charset="0"/>
                <a:cs typeface="Arial" panose="020B0604020202020204" pitchFamily="34" charset="0"/>
              </a:rPr>
              <a:t>works </a:t>
            </a:r>
            <a:r>
              <a:rPr lang="en-GB" sz="2000" dirty="0">
                <a:latin typeface="Arial" panose="020B0604020202020204" pitchFamily="34" charset="0"/>
                <a:cs typeface="Arial" panose="020B0604020202020204" pitchFamily="34" charset="0"/>
              </a:rPr>
              <a:t>the revalidation </a:t>
            </a:r>
            <a:r>
              <a:rPr lang="en-GB" sz="2000" dirty="0" smtClean="0">
                <a:latin typeface="Arial" panose="020B0604020202020204" pitchFamily="34" charset="0"/>
                <a:cs typeface="Arial" panose="020B0604020202020204" pitchFamily="34" charset="0"/>
              </a:rPr>
              <a:t>process is aimed to assure high standard of the IMS facility compliant with technical requirements of the </a:t>
            </a:r>
            <a:r>
              <a:rPr lang="en-GB" sz="2000" b="1" dirty="0" smtClean="0">
                <a:solidFill>
                  <a:schemeClr val="accent1">
                    <a:lumMod val="75000"/>
                  </a:schemeClr>
                </a:solidFill>
                <a:latin typeface="Arial" panose="020B0604020202020204" pitchFamily="34" charset="0"/>
                <a:cs typeface="Arial" panose="020B0604020202020204" pitchFamily="34" charset="0"/>
              </a:rPr>
              <a:t>Operational Manuals</a:t>
            </a:r>
            <a:r>
              <a:rPr lang="en-GB" sz="2000" dirty="0" smtClean="0">
                <a:latin typeface="Arial" panose="020B0604020202020204" pitchFamily="34" charset="0"/>
                <a:cs typeface="Arial" panose="020B0604020202020204" pitchFamily="34" charset="0"/>
              </a:rPr>
              <a:t>.  The report </a:t>
            </a:r>
            <a:r>
              <a:rPr lang="en-GB" sz="2000" dirty="0">
                <a:latin typeface="Arial" panose="020B0604020202020204" pitchFamily="34" charset="0"/>
                <a:cs typeface="Arial" panose="020B0604020202020204" pitchFamily="34" charset="0"/>
              </a:rPr>
              <a:t>is submitted for </a:t>
            </a:r>
            <a:r>
              <a:rPr lang="en-GB" sz="2000" dirty="0" smtClean="0">
                <a:latin typeface="Arial" panose="020B0604020202020204" pitchFamily="34" charset="0"/>
                <a:cs typeface="Arial" panose="020B0604020202020204" pitchFamily="34" charset="0"/>
              </a:rPr>
              <a:t>the review </a:t>
            </a:r>
            <a:r>
              <a:rPr lang="en-GB" sz="2000" dirty="0">
                <a:latin typeface="Arial" panose="020B0604020202020204" pitchFamily="34" charset="0"/>
                <a:cs typeface="Arial" panose="020B0604020202020204" pitchFamily="34" charset="0"/>
              </a:rPr>
              <a:t>of the </a:t>
            </a:r>
            <a:r>
              <a:rPr lang="en-GB" sz="2000" b="1" dirty="0">
                <a:solidFill>
                  <a:schemeClr val="accent1">
                    <a:lumMod val="75000"/>
                  </a:schemeClr>
                </a:solidFill>
                <a:latin typeface="Arial" panose="020B0604020202020204" pitchFamily="34" charset="0"/>
                <a:cs typeface="Arial" panose="020B0604020202020204" pitchFamily="34" charset="0"/>
              </a:rPr>
              <a:t>Certification Group</a:t>
            </a:r>
            <a:r>
              <a:rPr lang="en-GB" sz="2000" dirty="0">
                <a:latin typeface="Arial" panose="020B0604020202020204" pitchFamily="34" charset="0"/>
                <a:cs typeface="Arial" panose="020B0604020202020204" pitchFamily="34" charset="0"/>
              </a:rPr>
              <a:t>. The </a:t>
            </a:r>
            <a:r>
              <a:rPr lang="en-GB" sz="2000" dirty="0" smtClean="0">
                <a:latin typeface="Arial" panose="020B0604020202020204" pitchFamily="34" charset="0"/>
                <a:cs typeface="Arial" panose="020B0604020202020204" pitchFamily="34" charset="0"/>
              </a:rPr>
              <a:t>content </a:t>
            </a:r>
            <a:r>
              <a:rPr lang="en-GB" sz="2000" dirty="0">
                <a:latin typeface="Arial" panose="020B0604020202020204" pitchFamily="34" charset="0"/>
                <a:cs typeface="Arial" panose="020B0604020202020204" pitchFamily="34" charset="0"/>
              </a:rPr>
              <a:t>is standardized demonstrating the updated technical specification Table and </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testing </a:t>
            </a:r>
            <a:r>
              <a:rPr lang="en-GB" sz="2000" dirty="0" smtClean="0">
                <a:latin typeface="Arial" panose="020B0604020202020204" pitchFamily="34" charset="0"/>
                <a:cs typeface="Arial" panose="020B0604020202020204" pitchFamily="34" charset="0"/>
              </a:rPr>
              <a:t>results.</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report is </a:t>
            </a:r>
            <a:r>
              <a:rPr lang="en-GB" sz="2000" dirty="0" smtClean="0">
                <a:latin typeface="Arial" panose="020B0604020202020204" pitchFamily="34" charset="0"/>
                <a:cs typeface="Arial" panose="020B0604020202020204" pitchFamily="34" charset="0"/>
              </a:rPr>
              <a:t>emphasising </a:t>
            </a:r>
            <a:r>
              <a:rPr lang="en-GB" sz="2000" dirty="0">
                <a:latin typeface="Arial" panose="020B0604020202020204" pitchFamily="34" charset="0"/>
                <a:cs typeface="Arial" panose="020B0604020202020204" pitchFamily="34" charset="0"/>
              </a:rPr>
              <a:t>the compliance demonstration in the following areas</a:t>
            </a:r>
            <a:r>
              <a:rPr lang="en-GB" sz="2000"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Noise study analysis using newly </a:t>
            </a:r>
            <a:r>
              <a:rPr lang="en-GB" sz="2000" b="1" dirty="0" smtClean="0">
                <a:solidFill>
                  <a:schemeClr val="accent1">
                    <a:lumMod val="75000"/>
                  </a:schemeClr>
                </a:solidFill>
                <a:latin typeface="Arial" panose="020B0604020202020204" pitchFamily="34" charset="0"/>
                <a:cs typeface="Arial" panose="020B0604020202020204" pitchFamily="34" charset="0"/>
              </a:rPr>
              <a:t>ED</a:t>
            </a:r>
            <a:r>
              <a:rPr lang="en-GB" sz="2000" dirty="0" smtClean="0">
                <a:latin typeface="Arial" panose="020B0604020202020204" pitchFamily="34" charset="0"/>
                <a:cs typeface="Arial" panose="020B0604020202020204" pitchFamily="34" charset="0"/>
              </a:rPr>
              <a:t> developed </a:t>
            </a:r>
            <a:r>
              <a:rPr lang="en-GB" sz="2000" dirty="0">
                <a:latin typeface="Arial" panose="020B0604020202020204" pitchFamily="34" charset="0"/>
                <a:cs typeface="Arial" panose="020B0604020202020204" pitchFamily="34" charset="0"/>
              </a:rPr>
              <a:t>calculator for </a:t>
            </a:r>
            <a:endParaRPr lang="en-GB" sz="2000" dirty="0" smtClean="0">
              <a:latin typeface="Arial" panose="020B0604020202020204" pitchFamily="34" charset="0"/>
              <a:cs typeface="Arial" panose="020B0604020202020204" pitchFamily="34" charset="0"/>
            </a:endParaRPr>
          </a:p>
          <a:p>
            <a:pPr lvl="0"/>
            <a:r>
              <a:rPr lang="en-GB" sz="2000" dirty="0" smtClean="0">
                <a:latin typeface="Arial" panose="020B0604020202020204" pitchFamily="34" charset="0"/>
                <a:cs typeface="Arial" panose="020B0604020202020204" pitchFamily="34" charset="0"/>
              </a:rPr>
              <a:t>     different </a:t>
            </a:r>
            <a:r>
              <a:rPr lang="en-GB" sz="2000" dirty="0">
                <a:latin typeface="Arial" panose="020B0604020202020204" pitchFamily="34" charset="0"/>
                <a:cs typeface="Arial" panose="020B0604020202020204" pitchFamily="34" charset="0"/>
              </a:rPr>
              <a:t>equipment settings</a:t>
            </a:r>
            <a:r>
              <a:rPr lang="en-GB" sz="2000" dirty="0" smtClean="0">
                <a:latin typeface="Arial" panose="020B0604020202020204" pitchFamily="34" charset="0"/>
                <a:cs typeface="Arial" panose="020B0604020202020204" pitchFamily="34" charset="0"/>
              </a:rPr>
              <a:t>;</a:t>
            </a:r>
          </a:p>
          <a:p>
            <a:pPr lvl="0"/>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Station calibration; </a:t>
            </a:r>
            <a:endParaRPr lang="en-GB" sz="2000" dirty="0" smtClean="0">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Testing of the </a:t>
            </a:r>
            <a:r>
              <a:rPr lang="en-GB" sz="2000" b="1" dirty="0" smtClean="0">
                <a:solidFill>
                  <a:schemeClr val="accent1">
                    <a:lumMod val="75000"/>
                  </a:schemeClr>
                </a:solidFill>
                <a:latin typeface="Arial" panose="020B0604020202020204" pitchFamily="34" charset="0"/>
                <a:cs typeface="Arial" panose="020B0604020202020204" pitchFamily="34" charset="0"/>
              </a:rPr>
              <a:t>CD1.1</a:t>
            </a:r>
            <a:r>
              <a:rPr lang="en-GB" sz="2000" dirty="0" smtClean="0">
                <a:latin typeface="Arial" panose="020B0604020202020204" pitchFamily="34" charset="0"/>
                <a:cs typeface="Arial" panose="020B0604020202020204" pitchFamily="34" charset="0"/>
              </a:rPr>
              <a:t> status </a:t>
            </a:r>
            <a:r>
              <a:rPr lang="en-GB" sz="2000" dirty="0">
                <a:latin typeface="Arial" panose="020B0604020202020204" pitchFamily="34" charset="0"/>
                <a:cs typeface="Arial" panose="020B0604020202020204" pitchFamily="34" charset="0"/>
              </a:rPr>
              <a:t>bit settings;  </a:t>
            </a:r>
            <a:endParaRPr lang="en-GB" sz="2000" dirty="0" smtClean="0">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a:t>
            </a:r>
            <a:r>
              <a:rPr lang="en-GB" sz="2000" b="1" dirty="0" smtClean="0">
                <a:solidFill>
                  <a:schemeClr val="accent1">
                    <a:lumMod val="75000"/>
                  </a:schemeClr>
                </a:solidFill>
                <a:latin typeface="Arial" panose="020B0604020202020204" pitchFamily="34" charset="0"/>
                <a:cs typeface="Arial" panose="020B0604020202020204" pitchFamily="34" charset="0"/>
              </a:rPr>
              <a:t>CD1.1</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requirements for data transmission and </a:t>
            </a:r>
            <a:endParaRPr lang="en-GB" sz="2000" dirty="0" smtClean="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data surety </a:t>
            </a:r>
            <a:r>
              <a:rPr lang="en-GB" sz="2000" dirty="0">
                <a:latin typeface="Arial" panose="020B0604020202020204" pitchFamily="34" charset="0"/>
                <a:cs typeface="Arial" panose="020B0604020202020204" pitchFamily="34" charset="0"/>
              </a:rPr>
              <a:t>aspects; </a:t>
            </a:r>
            <a:endParaRPr lang="en-GB" sz="2000" dirty="0" smtClean="0">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Station </a:t>
            </a:r>
            <a:r>
              <a:rPr lang="en-GB" sz="2000" dirty="0" smtClean="0">
                <a:latin typeface="Arial" panose="020B0604020202020204" pitchFamily="34" charset="0"/>
                <a:cs typeface="Arial" panose="020B0604020202020204" pitchFamily="34" charset="0"/>
              </a:rPr>
              <a:t>documentation, parameters update </a:t>
            </a:r>
            <a:r>
              <a:rPr lang="en-GB" sz="2000" dirty="0">
                <a:latin typeface="Arial" panose="020B0604020202020204" pitchFamily="34" charset="0"/>
                <a:cs typeface="Arial" panose="020B0604020202020204" pitchFamily="34" charset="0"/>
              </a:rPr>
              <a:t>and </a:t>
            </a:r>
            <a:r>
              <a:rPr lang="en-GB" sz="2000" b="1" dirty="0">
                <a:solidFill>
                  <a:srgbClr val="002060"/>
                </a:solidFill>
                <a:latin typeface="Arial" panose="020B0604020202020204" pitchFamily="34" charset="0"/>
                <a:cs typeface="Arial" panose="020B0604020202020204" pitchFamily="34" charset="0"/>
              </a:rPr>
              <a:t>DOTS</a:t>
            </a:r>
            <a:r>
              <a:rPr lang="en-GB" sz="2000" dirty="0">
                <a:latin typeface="Arial" panose="020B0604020202020204" pitchFamily="34" charset="0"/>
                <a:cs typeface="Arial" panose="020B0604020202020204" pitchFamily="34" charset="0"/>
              </a:rPr>
              <a:t> population.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827" y="3339129"/>
            <a:ext cx="2975540" cy="287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20827" y="6211669"/>
            <a:ext cx="2950052" cy="646331"/>
          </a:xfrm>
          <a:prstGeom prst="rect">
            <a:avLst/>
          </a:prstGeom>
          <a:noFill/>
        </p:spPr>
        <p:txBody>
          <a:bodyPr wrap="square" rtlCol="0">
            <a:spAutoFit/>
          </a:bodyPr>
          <a:lstStyle/>
          <a:p>
            <a:pPr algn="ctr"/>
            <a:r>
              <a:rPr lang="en-US" b="1" dirty="0" smtClean="0">
                <a:solidFill>
                  <a:schemeClr val="accent1">
                    <a:lumMod val="75000"/>
                  </a:schemeClr>
                </a:solidFill>
              </a:rPr>
              <a:t>Renewed seismometer enclosure PS28,Norway</a:t>
            </a:r>
            <a:endParaRPr lang="en-GB" b="1" dirty="0">
              <a:solidFill>
                <a:schemeClr val="accent1">
                  <a:lumMod val="75000"/>
                </a:schemeClr>
              </a:solidFill>
            </a:endParaRP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2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Used methods for station revalidation</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P4.1-798</a:t>
            </a:r>
            <a:endParaRPr lang="x-none"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81601" y="1969923"/>
            <a:ext cx="9470399"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Equipment model testing  (mainly sensors and digitizers)  </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actory acceptance testing results </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schemeClr val="accent1">
                    <a:lumMod val="75000"/>
                  </a:schemeClr>
                </a:solidFill>
                <a:latin typeface="Arial" panose="020B0604020202020204" pitchFamily="34" charset="0"/>
                <a:cs typeface="Arial" panose="020B0604020202020204" pitchFamily="34" charset="0"/>
              </a:rPr>
              <a:t>“In-situ” </a:t>
            </a:r>
            <a:r>
              <a:rPr lang="en-US" sz="2000" dirty="0" smtClean="0">
                <a:latin typeface="Arial" panose="020B0604020202020204" pitchFamily="34" charset="0"/>
                <a:cs typeface="Arial" panose="020B0604020202020204" pitchFamily="34" charset="0"/>
              </a:rPr>
              <a:t>testing of integrated engineering solutions </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Contractor’s reporting documentation </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Inspection visits</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Assistance of Station Operators </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Assessment of different metrics and </a:t>
            </a:r>
            <a:r>
              <a:rPr lang="en-US" sz="2000" b="1" dirty="0" smtClean="0">
                <a:solidFill>
                  <a:schemeClr val="tx2">
                    <a:lumMod val="75000"/>
                  </a:schemeClr>
                </a:solidFill>
                <a:latin typeface="Arial" panose="020B0604020202020204" pitchFamily="34" charset="0"/>
                <a:cs typeface="Arial" panose="020B0604020202020204" pitchFamily="34" charset="0"/>
              </a:rPr>
              <a:t>KPIs</a:t>
            </a:r>
            <a:r>
              <a:rPr lang="en-US" sz="2000" dirty="0" smtClean="0">
                <a:latin typeface="Arial" panose="020B0604020202020204" pitchFamily="34" charset="0"/>
                <a:cs typeface="Arial" panose="020B0604020202020204" pitchFamily="34" charset="0"/>
              </a:rPr>
              <a:t> in </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IDC (</a:t>
            </a:r>
            <a:r>
              <a:rPr lang="en-US" sz="2000" b="1" dirty="0" err="1" smtClean="0">
                <a:solidFill>
                  <a:schemeClr val="tx2">
                    <a:lumMod val="75000"/>
                  </a:schemeClr>
                </a:solidFill>
                <a:latin typeface="Arial" panose="020B0604020202020204" pitchFamily="34" charset="0"/>
                <a:cs typeface="Arial" panose="020B0604020202020204" pitchFamily="34" charset="0"/>
              </a:rPr>
              <a:t>PRTool</a:t>
            </a:r>
            <a:r>
              <a:rPr lang="en-US" sz="2000" dirty="0" smtClean="0">
                <a:latin typeface="Arial" panose="020B0604020202020204" pitchFamily="34" charset="0"/>
                <a:cs typeface="Arial" panose="020B0604020202020204" pitchFamily="34" charset="0"/>
              </a:rPr>
              <a:t>, </a:t>
            </a:r>
            <a:r>
              <a:rPr lang="en-US" sz="2000" b="1" dirty="0" smtClean="0">
                <a:solidFill>
                  <a:schemeClr val="tx2">
                    <a:lumMod val="75000"/>
                  </a:schemeClr>
                </a:solidFill>
                <a:latin typeface="Arial" panose="020B0604020202020204" pitchFamily="34" charset="0"/>
                <a:cs typeface="Arial" panose="020B0604020202020204" pitchFamily="34" charset="0"/>
              </a:rPr>
              <a:t>CAM,</a:t>
            </a:r>
            <a:r>
              <a:rPr lang="en-US" sz="2000" dirty="0" smtClean="0">
                <a:latin typeface="Arial" panose="020B0604020202020204" pitchFamily="34" charset="0"/>
                <a:cs typeface="Arial" panose="020B0604020202020204" pitchFamily="34" charset="0"/>
              </a:rPr>
              <a:t>  for example) </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622836" y="1138926"/>
            <a:ext cx="9591681" cy="830997"/>
          </a:xfrm>
          <a:prstGeom prst="rect">
            <a:avLst/>
          </a:prstGeom>
          <a:noFill/>
        </p:spPr>
        <p:txBody>
          <a:bodyPr wrap="square" rtlCol="0">
            <a:spAutoFit/>
          </a:bodyPr>
          <a:lstStyle/>
          <a:p>
            <a:pPr algn="ctr"/>
            <a:r>
              <a:rPr lang="en-US" sz="2400" b="1" dirty="0" smtClean="0">
                <a:solidFill>
                  <a:srgbClr val="FF3300"/>
                </a:solidFill>
              </a:rPr>
              <a:t>Revalidation process absorbs variety of different methods to judge about station compliance with IMS  Quality standards  </a:t>
            </a:r>
            <a:endParaRPr lang="en-GB" sz="2400" b="1" dirty="0">
              <a:solidFill>
                <a:srgbClr val="FF3300"/>
              </a:solidFill>
            </a:endParaRPr>
          </a:p>
        </p:txBody>
      </p:sp>
      <p:pic>
        <p:nvPicPr>
          <p:cNvPr id="7" name="Picture 2" descr="C:\Yuri\Equipment\digitizers\New_Call-off\Kinemetrics_new\Testing\SNL_apr18\photos\IMG_20180409_144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1459" y="1969923"/>
            <a:ext cx="2608089" cy="19560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tarovoit\Dropbox\Revalidation reports\HA02\Revalidation documentation\DA_TDA\H02S DA authenticated Jul 2021-Jun 2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3925990"/>
            <a:ext cx="5091764" cy="293201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7090228" y="2114236"/>
            <a:ext cx="740228" cy="0"/>
          </a:xfrm>
          <a:prstGeom prst="straightConnector1">
            <a:avLst/>
          </a:prstGeom>
          <a:ln>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678448" y="6158788"/>
            <a:ext cx="1011152" cy="16922"/>
          </a:xfrm>
          <a:prstGeom prst="straightConnector1">
            <a:avLst/>
          </a:prstGeom>
          <a:ln>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062380" y="77644"/>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Key testing results of station integrated solution </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P4.1-798</a:t>
            </a:r>
            <a:endParaRPr lang="x-none"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0762" y="1027762"/>
            <a:ext cx="3336934" cy="6370975"/>
          </a:xfrm>
          <a:prstGeom prst="rect">
            <a:avLst/>
          </a:prstGeom>
          <a:noFill/>
        </p:spPr>
        <p:txBody>
          <a:bodyPr wrap="square" rtlCol="0">
            <a:spAutoFit/>
          </a:bodyPr>
          <a:lstStyle/>
          <a:p>
            <a:pPr algn="ctr"/>
            <a:r>
              <a:rPr lang="en-US" sz="2000" b="1" u="sng" dirty="0" smtClean="0">
                <a:solidFill>
                  <a:srgbClr val="FF3300"/>
                </a:solidFill>
              </a:rPr>
              <a:t>Noise study, compliance with min requirements </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Digitizer and sensor self –noise check relative min site noise (</a:t>
            </a:r>
            <a:r>
              <a:rPr lang="en-US" b="1" dirty="0" smtClean="0">
                <a:solidFill>
                  <a:schemeClr val="accent1">
                    <a:lumMod val="75000"/>
                  </a:schemeClr>
                </a:solidFill>
                <a:latin typeface="Arial" panose="020B0604020202020204" pitchFamily="34" charset="0"/>
                <a:cs typeface="Arial" panose="020B0604020202020204" pitchFamily="34" charset="0"/>
              </a:rPr>
              <a:t>MSN)</a:t>
            </a:r>
            <a:r>
              <a:rPr lang="en-US" dirty="0" smtClean="0">
                <a:latin typeface="Arial" panose="020B0604020202020204" pitchFamily="34" charset="0"/>
                <a:cs typeface="Arial" panose="020B0604020202020204" pitchFamily="34" charset="0"/>
              </a:rPr>
              <a:t>, dynamic range and resolution limits</a:t>
            </a:r>
            <a:endParaRPr lang="en-US" dirty="0">
              <a:latin typeface="Arial" panose="020B0604020202020204" pitchFamily="34" charset="0"/>
              <a:cs typeface="Arial" panose="020B0604020202020204" pitchFamily="34" charset="0"/>
            </a:endParaRP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a:p>
        </p:txBody>
      </p:sp>
      <p:sp>
        <p:nvSpPr>
          <p:cNvPr id="6" name="TextBox 5"/>
          <p:cNvSpPr txBox="1"/>
          <p:nvPr/>
        </p:nvSpPr>
        <p:spPr>
          <a:xfrm>
            <a:off x="4194630" y="1128101"/>
            <a:ext cx="2248359" cy="5109091"/>
          </a:xfrm>
          <a:prstGeom prst="rect">
            <a:avLst/>
          </a:prstGeom>
          <a:solidFill>
            <a:schemeClr val="accent2"/>
          </a:solidFill>
        </p:spPr>
        <p:txBody>
          <a:bodyPr wrap="square" rtlCol="0">
            <a:spAutoFit/>
          </a:bodyPr>
          <a:lstStyle/>
          <a:p>
            <a:pPr algn="ctr"/>
            <a:r>
              <a:rPr lang="en-US" sz="2000" b="1" u="sng" dirty="0" smtClean="0"/>
              <a:t>Timing system</a:t>
            </a:r>
          </a:p>
          <a:p>
            <a:endParaRPr lang="en-US" dirty="0"/>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Relative (</a:t>
            </a:r>
            <a:r>
              <a:rPr lang="en-US" b="1" dirty="0" smtClean="0">
                <a:solidFill>
                  <a:schemeClr val="accent1">
                    <a:lumMod val="75000"/>
                  </a:schemeClr>
                </a:solidFill>
                <a:latin typeface="Arial" panose="020B0604020202020204" pitchFamily="34" charset="0"/>
                <a:cs typeface="Arial" panose="020B0604020202020204" pitchFamily="34" charset="0"/>
              </a:rPr>
              <a:t>1ms</a:t>
            </a:r>
            <a:r>
              <a:rPr lang="en-US" dirty="0" smtClean="0">
                <a:latin typeface="Arial" panose="020B0604020202020204" pitchFamily="34" charset="0"/>
                <a:cs typeface="Arial" panose="020B0604020202020204" pitchFamily="34" charset="0"/>
              </a:rPr>
              <a:t>) and absolute (</a:t>
            </a:r>
            <a:r>
              <a:rPr lang="en-US" b="1" dirty="0" smtClean="0">
                <a:solidFill>
                  <a:schemeClr val="accent1">
                    <a:lumMod val="75000"/>
                  </a:schemeClr>
                </a:solidFill>
                <a:latin typeface="Arial" panose="020B0604020202020204" pitchFamily="34" charset="0"/>
                <a:cs typeface="Arial" panose="020B0604020202020204" pitchFamily="34" charset="0"/>
              </a:rPr>
              <a:t>10ms</a:t>
            </a:r>
            <a:r>
              <a:rPr lang="en-US" dirty="0" smtClean="0">
                <a:latin typeface="Arial" panose="020B0604020202020204" pitchFamily="34" charset="0"/>
                <a:cs typeface="Arial" panose="020B0604020202020204" pitchFamily="34" charset="0"/>
              </a:rPr>
              <a:t>) timing accuracy.</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smtClean="0">
                <a:solidFill>
                  <a:schemeClr val="accent1">
                    <a:lumMod val="75000"/>
                  </a:schemeClr>
                </a:solidFill>
                <a:latin typeface="Arial" panose="020B0604020202020204" pitchFamily="34" charset="0"/>
                <a:cs typeface="Arial" panose="020B0604020202020204" pitchFamily="34" charset="0"/>
              </a:rPr>
              <a:t>PTP</a:t>
            </a:r>
            <a:r>
              <a:rPr lang="en-US" dirty="0" smtClean="0">
                <a:latin typeface="Arial" panose="020B0604020202020204" pitchFamily="34" charset="0"/>
                <a:cs typeface="Arial" panose="020B0604020202020204" pitchFamily="34" charset="0"/>
              </a:rPr>
              <a:t> and individual </a:t>
            </a:r>
            <a:r>
              <a:rPr lang="en-US" b="1" dirty="0" smtClean="0">
                <a:solidFill>
                  <a:schemeClr val="accent1">
                    <a:lumMod val="75000"/>
                  </a:schemeClr>
                </a:solidFill>
                <a:latin typeface="Arial" panose="020B0604020202020204" pitchFamily="34" charset="0"/>
                <a:cs typeface="Arial" panose="020B0604020202020204" pitchFamily="34" charset="0"/>
              </a:rPr>
              <a:t>GPS/GNSS </a:t>
            </a:r>
            <a:r>
              <a:rPr lang="en-US" dirty="0" smtClean="0">
                <a:latin typeface="Arial" panose="020B0604020202020204" pitchFamily="34" charset="0"/>
                <a:cs typeface="Arial" panose="020B0604020202020204" pitchFamily="34" charset="0"/>
              </a:rPr>
              <a:t>receivers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Drifting of the timing accuracy</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Four timing status bits setting in </a:t>
            </a:r>
            <a:r>
              <a:rPr lang="en-US" b="1" dirty="0" smtClean="0">
                <a:solidFill>
                  <a:schemeClr val="accent1">
                    <a:lumMod val="75000"/>
                  </a:schemeClr>
                </a:solidFill>
                <a:latin typeface="Arial" panose="020B0604020202020204" pitchFamily="34" charset="0"/>
                <a:cs typeface="Arial" panose="020B0604020202020204" pitchFamily="34" charset="0"/>
              </a:rPr>
              <a:t>CD1.1</a:t>
            </a:r>
          </a:p>
        </p:txBody>
      </p:sp>
      <p:sp>
        <p:nvSpPr>
          <p:cNvPr id="7" name="TextBox 6"/>
          <p:cNvSpPr txBox="1"/>
          <p:nvPr/>
        </p:nvSpPr>
        <p:spPr>
          <a:xfrm>
            <a:off x="6442989" y="1080474"/>
            <a:ext cx="2148114" cy="8433078"/>
          </a:xfrm>
          <a:prstGeom prst="rect">
            <a:avLst/>
          </a:prstGeom>
          <a:noFill/>
        </p:spPr>
        <p:txBody>
          <a:bodyPr wrap="square" rtlCol="0">
            <a:spAutoFit/>
          </a:bodyPr>
          <a:lstStyle/>
          <a:p>
            <a:pPr algn="ctr"/>
            <a:r>
              <a:rPr lang="en-US" b="1" dirty="0" smtClean="0"/>
              <a:t> </a:t>
            </a:r>
            <a:r>
              <a:rPr lang="en-US" sz="2000" b="1" u="sng" dirty="0" smtClean="0">
                <a:solidFill>
                  <a:srgbClr val="FF3300"/>
                </a:solidFill>
              </a:rPr>
              <a:t>Calibration</a:t>
            </a:r>
          </a:p>
          <a:p>
            <a:endParaRPr lang="en-US" dirty="0"/>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Single and full frequency calibration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Control of  “poles and zeroes” and </a:t>
            </a:r>
            <a:r>
              <a:rPr lang="en-US" b="1" dirty="0" smtClean="0">
                <a:solidFill>
                  <a:schemeClr val="accent1">
                    <a:lumMod val="75000"/>
                  </a:schemeClr>
                </a:solidFill>
                <a:latin typeface="Arial" panose="020B0604020202020204" pitchFamily="34" charset="0"/>
                <a:cs typeface="Arial" panose="020B0604020202020204" pitchFamily="34" charset="0"/>
              </a:rPr>
              <a:t>CALIB</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Calibration status bit </a:t>
            </a:r>
            <a:r>
              <a:rPr lang="en-US" b="1" dirty="0" smtClean="0">
                <a:solidFill>
                  <a:schemeClr val="accent1">
                    <a:lumMod val="75000"/>
                  </a:schemeClr>
                </a:solidFill>
                <a:latin typeface="Arial" panose="020B0604020202020204" pitchFamily="34" charset="0"/>
                <a:cs typeface="Arial" panose="020B0604020202020204" pitchFamily="34" charset="0"/>
              </a:rPr>
              <a:t>CD1.1</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a:p>
        </p:txBody>
      </p:sp>
      <p:sp>
        <p:nvSpPr>
          <p:cNvPr id="8" name="TextBox 7"/>
          <p:cNvSpPr txBox="1"/>
          <p:nvPr/>
        </p:nvSpPr>
        <p:spPr>
          <a:xfrm>
            <a:off x="8488151" y="1128101"/>
            <a:ext cx="2282727" cy="5109091"/>
          </a:xfrm>
          <a:prstGeom prst="rect">
            <a:avLst/>
          </a:prstGeom>
          <a:solidFill>
            <a:schemeClr val="accent2"/>
          </a:solidFill>
        </p:spPr>
        <p:txBody>
          <a:bodyPr wrap="square" rtlCol="0">
            <a:spAutoFit/>
          </a:bodyPr>
          <a:lstStyle/>
          <a:p>
            <a:pPr algn="ctr"/>
            <a:r>
              <a:rPr lang="en-US" sz="2000" b="1" u="sng" dirty="0" smtClean="0"/>
              <a:t>Data surety aspects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Implementation of authentication and tamper switch measures</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Hardware level solution</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solidFill>
                  <a:schemeClr val="accent1">
                    <a:lumMod val="75000"/>
                  </a:schemeClr>
                </a:solidFill>
                <a:latin typeface="Arial" panose="020B0604020202020204" pitchFamily="34" charset="0"/>
                <a:cs typeface="Arial" panose="020B0604020202020204" pitchFamily="34" charset="0"/>
              </a:rPr>
              <a:t>ECDSA</a:t>
            </a:r>
            <a:r>
              <a:rPr lang="en-US" dirty="0" smtClean="0">
                <a:latin typeface="Arial" panose="020B0604020202020204" pitchFamily="34" charset="0"/>
                <a:cs typeface="Arial" panose="020B0604020202020204" pitchFamily="34" charset="0"/>
              </a:rPr>
              <a:t> algorithm</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Frame and sub-frame signing and </a:t>
            </a:r>
            <a:r>
              <a:rPr lang="en-US" b="1" dirty="0" smtClean="0">
                <a:solidFill>
                  <a:schemeClr val="accent1">
                    <a:lumMod val="75000"/>
                  </a:schemeClr>
                </a:solidFill>
                <a:latin typeface="Arial" panose="020B0604020202020204" pitchFamily="34" charset="0"/>
                <a:cs typeface="Arial" panose="020B0604020202020204" pitchFamily="34" charset="0"/>
              </a:rPr>
              <a:t>CD1.1</a:t>
            </a:r>
            <a:r>
              <a:rPr lang="en-US" dirty="0" smtClean="0">
                <a:latin typeface="Arial" panose="020B0604020202020204" pitchFamily="34" charset="0"/>
                <a:cs typeface="Arial" panose="020B0604020202020204" pitchFamily="34" charset="0"/>
              </a:rPr>
              <a:t> check</a:t>
            </a:r>
          </a:p>
          <a:p>
            <a:endParaRPr lang="en-US" dirty="0"/>
          </a:p>
          <a:p>
            <a:endParaRPr lang="en-US" dirty="0" smtClean="0"/>
          </a:p>
          <a:p>
            <a:endParaRPr lang="en-US" dirty="0" smtClean="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7218" y="2881146"/>
            <a:ext cx="4090324" cy="3976854"/>
          </a:xfrm>
          <a:prstGeom prst="rect">
            <a:avLst/>
          </a:prstGeom>
        </p:spPr>
      </p:pic>
      <p:cxnSp>
        <p:nvCxnSpPr>
          <p:cNvPr id="11" name="Straight Connector 10"/>
          <p:cNvCxnSpPr/>
          <p:nvPr/>
        </p:nvCxnSpPr>
        <p:spPr>
          <a:xfrm>
            <a:off x="4034971" y="1197463"/>
            <a:ext cx="0" cy="5493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42989" y="1219201"/>
            <a:ext cx="0" cy="5493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488151" y="1182074"/>
            <a:ext cx="0" cy="549358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919" y="4992913"/>
            <a:ext cx="1848958" cy="186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Revalidation process Conclusion</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P4.1-798</a:t>
            </a:r>
            <a:endParaRPr lang="x-none"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580569" y="1747788"/>
            <a:ext cx="9361715"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Station revalidation is an efficient tool of an IMS station sustainment process.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process assures compliance of the station with </a:t>
            </a:r>
            <a:r>
              <a:rPr lang="en-US" sz="2000" dirty="0" smtClean="0">
                <a:solidFill>
                  <a:srgbClr val="C00000"/>
                </a:solidFill>
                <a:latin typeface="Arial" panose="020B0604020202020204" pitchFamily="34" charset="0"/>
                <a:cs typeface="Arial" panose="020B0604020202020204" pitchFamily="34" charset="0"/>
              </a:rPr>
              <a:t>minimum requirements </a:t>
            </a:r>
            <a:r>
              <a:rPr lang="en-US" sz="2000" dirty="0" smtClean="0">
                <a:latin typeface="Arial" panose="020B0604020202020204" pitchFamily="34" charset="0"/>
                <a:cs typeface="Arial" panose="020B0604020202020204" pitchFamily="34" charset="0"/>
              </a:rPr>
              <a:t>of the Operational Manuals after equipment change or significant  upgrade.</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Revalidation process triggered by CMB uses standardized reporting presentation for consideration of </a:t>
            </a:r>
            <a:r>
              <a:rPr lang="en-US" sz="2000" dirty="0" smtClean="0">
                <a:solidFill>
                  <a:srgbClr val="C00000"/>
                </a:solidFill>
                <a:latin typeface="Arial" panose="020B0604020202020204" pitchFamily="34" charset="0"/>
                <a:cs typeface="Arial" panose="020B0604020202020204" pitchFamily="34" charset="0"/>
              </a:rPr>
              <a:t>the Certification Group.</a:t>
            </a:r>
          </a:p>
          <a:p>
            <a:endParaRPr lang="en-US" sz="2000"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process is leaded by </a:t>
            </a:r>
            <a:r>
              <a:rPr lang="en-US" sz="2000" dirty="0" smtClean="0">
                <a:solidFill>
                  <a:srgbClr val="C00000"/>
                </a:solidFill>
                <a:latin typeface="Arial" panose="020B0604020202020204" pitchFamily="34" charset="0"/>
                <a:cs typeface="Arial" panose="020B0604020202020204" pitchFamily="34" charset="0"/>
              </a:rPr>
              <a:t>IMS/ED</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nd carried out in cooperation with IDC,  Station Operator and often with civil works contractor.</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Revalidation results and the list of revalidated IMS facilities </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are provided to </a:t>
            </a:r>
            <a:r>
              <a:rPr lang="en-US" sz="2000" dirty="0" smtClean="0">
                <a:solidFill>
                  <a:srgbClr val="C00000"/>
                </a:solidFill>
                <a:latin typeface="Arial" panose="020B0604020202020204" pitchFamily="34" charset="0"/>
                <a:cs typeface="Arial" panose="020B0604020202020204" pitchFamily="34" charset="0"/>
              </a:rPr>
              <a:t>State Signatories</a:t>
            </a:r>
            <a:endParaRPr lang="en-GB" sz="2000" dirty="0">
              <a:solidFill>
                <a:srgbClr val="C00000"/>
              </a:solidFill>
              <a:latin typeface="Arial" panose="020B0604020202020204" pitchFamily="34" charset="0"/>
              <a:cs typeface="Arial" panose="020B0604020202020204" pitchFamily="34" charset="0"/>
            </a:endParaRPr>
          </a:p>
        </p:txBody>
      </p:sp>
      <p:pic>
        <p:nvPicPr>
          <p:cNvPr id="8" name="Picture 7" descr="C:\Users\starovoit\Dropbox\Revalidation reports\BBB\Revalidation documentation\Photos\VSAT-or-RadioAntennas\vsat-antenna7.jpg"/>
          <p:cNvPicPr/>
          <p:nvPr/>
        </p:nvPicPr>
        <p:blipFill>
          <a:blip r:embed="rId2">
            <a:extLst>
              <a:ext uri="{28A0092B-C50C-407E-A947-70E740481C1C}">
                <a14:useLocalDpi xmlns:a14="http://schemas.microsoft.com/office/drawing/2010/main" val="0"/>
              </a:ext>
            </a:extLst>
          </a:blip>
          <a:srcRect/>
          <a:stretch>
            <a:fillRect/>
          </a:stretch>
        </p:blipFill>
        <p:spPr bwMode="auto">
          <a:xfrm>
            <a:off x="8590283" y="4934950"/>
            <a:ext cx="2215787" cy="1876879"/>
          </a:xfrm>
          <a:prstGeom prst="rect">
            <a:avLst/>
          </a:prstGeom>
          <a:noFill/>
          <a:ln>
            <a:noFill/>
          </a:ln>
        </p:spPr>
      </p:pic>
    </p:spTree>
    <p:extLst>
      <p:ext uri="{BB962C8B-B14F-4D97-AF65-F5344CB8AC3E}">
        <p14:creationId xmlns:p14="http://schemas.microsoft.com/office/powerpoint/2010/main"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47696" y="13570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P4.1-798</a:t>
            </a:r>
            <a:endParaRPr lang="x-none" sz="24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277257" y="1349828"/>
            <a:ext cx="8937260" cy="4708981"/>
          </a:xfrm>
          <a:prstGeom prst="rect">
            <a:avLst/>
          </a:prstGeom>
        </p:spPr>
        <p:txBody>
          <a:bodyPr wrap="square">
            <a:spAutoFit/>
          </a:bodyPr>
          <a:lstStyle/>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REVALIDATION OF PERFORMANCE OF </a:t>
            </a:r>
            <a:r>
              <a:rPr lang="en-GB" sz="2000" b="1" dirty="0" smtClean="0">
                <a:latin typeface="Arial" panose="020B0604020202020204" pitchFamily="34" charset="0"/>
                <a:cs typeface="Arial" panose="020B0604020202020204" pitchFamily="34" charset="0"/>
              </a:rPr>
              <a:t>INTERNATIONAL MONITORING </a:t>
            </a:r>
            <a:r>
              <a:rPr lang="en-GB" sz="2000" b="1" dirty="0">
                <a:latin typeface="Arial" panose="020B0604020202020204" pitchFamily="34" charset="0"/>
                <a:cs typeface="Arial" panose="020B0604020202020204" pitchFamily="34" charset="0"/>
              </a:rPr>
              <a:t>SYSTEM </a:t>
            </a:r>
            <a:r>
              <a:rPr lang="en-GB" sz="2000" b="1" dirty="0" smtClean="0">
                <a:latin typeface="Arial" panose="020B0604020202020204" pitchFamily="34" charset="0"/>
                <a:cs typeface="Arial" panose="020B0604020202020204" pitchFamily="34" charset="0"/>
              </a:rPr>
              <a:t>FACILITIES. </a:t>
            </a:r>
            <a:r>
              <a:rPr lang="en-GB" sz="2000" dirty="0" smtClean="0">
                <a:latin typeface="Arial" panose="020B0604020202020204" pitchFamily="34" charset="0"/>
                <a:cs typeface="Arial" panose="020B0604020202020204" pitchFamily="34" charset="0"/>
              </a:rPr>
              <a:t>CTBT/PTS/INF.934  2008</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OPERATIONAL </a:t>
            </a:r>
            <a:r>
              <a:rPr lang="en-GB" sz="2000" b="1" dirty="0">
                <a:latin typeface="Arial" panose="020B0604020202020204" pitchFamily="34" charset="0"/>
                <a:cs typeface="Arial" panose="020B0604020202020204" pitchFamily="34" charset="0"/>
              </a:rPr>
              <a:t>MANUAL FOR </a:t>
            </a:r>
            <a:r>
              <a:rPr lang="en-GB" sz="2000" b="1" dirty="0" smtClean="0">
                <a:latin typeface="Arial" panose="020B0604020202020204" pitchFamily="34" charset="0"/>
                <a:cs typeface="Arial" panose="020B0604020202020204" pitchFamily="34" charset="0"/>
              </a:rPr>
              <a:t>SEISMOLOGICAL </a:t>
            </a:r>
            <a:r>
              <a:rPr lang="en-GB" sz="2000" b="1" dirty="0">
                <a:latin typeface="Arial" panose="020B0604020202020204" pitchFamily="34" charset="0"/>
                <a:cs typeface="Arial" panose="020B0604020202020204" pitchFamily="34" charset="0"/>
              </a:rPr>
              <a:t>MONITORING AND THE </a:t>
            </a:r>
            <a:r>
              <a:rPr lang="en-GB" sz="2000" b="1" dirty="0" smtClean="0">
                <a:latin typeface="Arial" panose="020B0604020202020204" pitchFamily="34" charset="0"/>
                <a:cs typeface="Arial" panose="020B0604020202020204" pitchFamily="34" charset="0"/>
              </a:rPr>
              <a:t>INTERNATIONAL </a:t>
            </a:r>
            <a:r>
              <a:rPr lang="en-GB" sz="2000" b="1" dirty="0">
                <a:latin typeface="Arial" panose="020B0604020202020204" pitchFamily="34" charset="0"/>
                <a:cs typeface="Arial" panose="020B0604020202020204" pitchFamily="34" charset="0"/>
              </a:rPr>
              <a:t>EXCHANGE OF SEISMOLOGICAL DATA </a:t>
            </a:r>
            <a:r>
              <a:rPr lang="en-GB" sz="2000" b="1" dirty="0" smtClean="0">
                <a:latin typeface="Arial" panose="020B0604020202020204" pitchFamily="34" charset="0"/>
                <a:cs typeface="Arial" panose="020B0604020202020204" pitchFamily="34" charset="0"/>
              </a:rPr>
              <a:t>. </a:t>
            </a:r>
            <a:endParaRPr lang="en-GB" sz="2000" dirty="0"/>
          </a:p>
          <a:p>
            <a:r>
              <a:rPr lang="en-GB" sz="2000" dirty="0" smtClean="0">
                <a:latin typeface="Arial" panose="020B0604020202020204" pitchFamily="34" charset="0"/>
                <a:cs typeface="Arial" panose="020B0604020202020204" pitchFamily="34" charset="0"/>
              </a:rPr>
              <a:t>     CTBT/WGB/TL-11,17/15/Rev.7 </a:t>
            </a:r>
            <a:r>
              <a:rPr lang="en-GB" sz="2000" dirty="0"/>
              <a:t> </a:t>
            </a:r>
            <a:r>
              <a:rPr lang="en-GB" sz="2000" dirty="0" smtClean="0">
                <a:latin typeface="Arial" panose="020B0604020202020204" pitchFamily="34" charset="0"/>
                <a:cs typeface="Arial" panose="020B0604020202020204" pitchFamily="34" charset="0"/>
              </a:rPr>
              <a:t>2020 </a:t>
            </a:r>
            <a:r>
              <a:rPr lang="en-GB" sz="2000" dirty="0"/>
              <a:t>	</a:t>
            </a:r>
            <a:endParaRPr lang="en-GB" sz="2000" dirty="0" smtClean="0"/>
          </a:p>
          <a:p>
            <a:endParaRPr lang="en-US" sz="2000" dirty="0"/>
          </a:p>
          <a:p>
            <a:pPr marL="342900" indent="-342900">
              <a:buFont typeface="Arial" panose="020B0604020202020204" pitchFamily="34" charset="0"/>
              <a:buChar char="•"/>
            </a:pPr>
            <a:r>
              <a:rPr lang="en-US" sz="2000" b="1" cap="all" dirty="0">
                <a:latin typeface="Arial" panose="020B0604020202020204" pitchFamily="34" charset="0"/>
                <a:cs typeface="Arial" panose="020B0604020202020204" pitchFamily="34" charset="0"/>
              </a:rPr>
              <a:t>Operational Manual </a:t>
            </a:r>
            <a:r>
              <a:rPr lang="en-US" sz="2000" b="1" cap="all" dirty="0" smtClean="0">
                <a:latin typeface="Arial" panose="020B0604020202020204" pitchFamily="34" charset="0"/>
                <a:cs typeface="Arial" panose="020B0604020202020204" pitchFamily="34" charset="0"/>
              </a:rPr>
              <a:t>for</a:t>
            </a:r>
            <a:r>
              <a:rPr lang="en-GB" sz="2000" b="1" dirty="0">
                <a:latin typeface="Arial" panose="020B0604020202020204" pitchFamily="34" charset="0"/>
                <a:cs typeface="Arial" panose="020B0604020202020204" pitchFamily="34" charset="0"/>
              </a:rPr>
              <a:t> </a:t>
            </a:r>
            <a:r>
              <a:rPr lang="en-US" sz="2000" b="1" cap="all" dirty="0" smtClean="0">
                <a:latin typeface="Arial" panose="020B0604020202020204" pitchFamily="34" charset="0"/>
                <a:cs typeface="Arial" panose="020B0604020202020204" pitchFamily="34" charset="0"/>
              </a:rPr>
              <a:t>Hydroacoustic </a:t>
            </a:r>
            <a:r>
              <a:rPr lang="en-US" sz="2000" b="1" cap="all" dirty="0">
                <a:latin typeface="Arial" panose="020B0604020202020204" pitchFamily="34" charset="0"/>
                <a:cs typeface="Arial" panose="020B0604020202020204" pitchFamily="34" charset="0"/>
              </a:rPr>
              <a:t>Monitoring and </a:t>
            </a:r>
            <a:r>
              <a:rPr lang="en-US" sz="2000" b="1" cap="all" dirty="0" smtClean="0">
                <a:latin typeface="Arial" panose="020B0604020202020204" pitchFamily="34" charset="0"/>
                <a:cs typeface="Arial" panose="020B0604020202020204" pitchFamily="34" charset="0"/>
              </a:rPr>
              <a:t>the</a:t>
            </a:r>
            <a:r>
              <a:rPr lang="en-GB"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INTERNATIONAL </a:t>
            </a:r>
            <a:r>
              <a:rPr lang="en-US" sz="2000" b="1" dirty="0">
                <a:latin typeface="Arial" panose="020B0604020202020204" pitchFamily="34" charset="0"/>
                <a:cs typeface="Arial" panose="020B0604020202020204" pitchFamily="34" charset="0"/>
              </a:rPr>
              <a:t>EXCHANGE OF </a:t>
            </a:r>
            <a:r>
              <a:rPr lang="en-US" sz="2000" b="1" cap="all" dirty="0">
                <a:latin typeface="Arial" panose="020B0604020202020204" pitchFamily="34" charset="0"/>
                <a:cs typeface="Arial" panose="020B0604020202020204" pitchFamily="34" charset="0"/>
              </a:rPr>
              <a:t>Hydroacoustic </a:t>
            </a:r>
            <a:r>
              <a:rPr lang="en-US" sz="2000" b="1" dirty="0" smtClean="0">
                <a:latin typeface="Arial" panose="020B0604020202020204" pitchFamily="34" charset="0"/>
                <a:cs typeface="Arial" panose="020B0604020202020204" pitchFamily="34" charset="0"/>
              </a:rPr>
              <a:t>DATA. </a:t>
            </a:r>
            <a:r>
              <a:rPr lang="en-US" sz="2000" dirty="0" smtClean="0">
                <a:latin typeface="Arial" panose="020B0604020202020204" pitchFamily="34" charset="0"/>
                <a:cs typeface="Arial" panose="020B0604020202020204" pitchFamily="34" charset="0"/>
              </a:rPr>
              <a:t>CTBT/WGB/TL-11,17/16/Rev.7  2020</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b="1" cap="all" dirty="0">
                <a:latin typeface="Arial" panose="020B0604020202020204" pitchFamily="34" charset="0"/>
                <a:cs typeface="Arial" panose="020B0604020202020204" pitchFamily="34" charset="0"/>
              </a:rPr>
              <a:t>Operational Manual </a:t>
            </a:r>
            <a:r>
              <a:rPr lang="en-AU" sz="2000" b="1" cap="all" dirty="0" smtClean="0">
                <a:latin typeface="Arial" panose="020B0604020202020204" pitchFamily="34" charset="0"/>
                <a:cs typeface="Arial" panose="020B0604020202020204" pitchFamily="34" charset="0"/>
              </a:rPr>
              <a:t>for</a:t>
            </a:r>
            <a:r>
              <a:rPr lang="en-GB" sz="2000" b="1" dirty="0">
                <a:latin typeface="Arial" panose="020B0604020202020204" pitchFamily="34" charset="0"/>
                <a:cs typeface="Arial" panose="020B0604020202020204" pitchFamily="34" charset="0"/>
              </a:rPr>
              <a:t> </a:t>
            </a:r>
            <a:r>
              <a:rPr lang="en-AU" sz="2000" b="1" cap="all" dirty="0" smtClean="0">
                <a:latin typeface="Arial" panose="020B0604020202020204" pitchFamily="34" charset="0"/>
                <a:cs typeface="Arial" panose="020B0604020202020204" pitchFamily="34" charset="0"/>
              </a:rPr>
              <a:t>Infrasound </a:t>
            </a:r>
            <a:r>
              <a:rPr lang="en-AU" sz="2000" b="1" cap="all" dirty="0">
                <a:latin typeface="Arial" panose="020B0604020202020204" pitchFamily="34" charset="0"/>
                <a:cs typeface="Arial" panose="020B0604020202020204" pitchFamily="34" charset="0"/>
              </a:rPr>
              <a:t>Monitoring and </a:t>
            </a:r>
            <a:r>
              <a:rPr lang="en-AU" sz="2000" b="1" cap="all" dirty="0" smtClean="0">
                <a:latin typeface="Arial" panose="020B0604020202020204" pitchFamily="34" charset="0"/>
                <a:cs typeface="Arial" panose="020B0604020202020204" pitchFamily="34" charset="0"/>
              </a:rPr>
              <a:t>the</a:t>
            </a:r>
            <a:r>
              <a:rPr lang="en-GB" sz="2000" b="1" dirty="0">
                <a:latin typeface="Arial" panose="020B0604020202020204" pitchFamily="34" charset="0"/>
                <a:cs typeface="Arial" panose="020B0604020202020204" pitchFamily="34" charset="0"/>
              </a:rPr>
              <a:t> </a:t>
            </a:r>
            <a:r>
              <a:rPr lang="en-AU" sz="2000" b="1" dirty="0" smtClean="0">
                <a:latin typeface="Arial" panose="020B0604020202020204" pitchFamily="34" charset="0"/>
                <a:cs typeface="Arial" panose="020B0604020202020204" pitchFamily="34" charset="0"/>
              </a:rPr>
              <a:t>INTERNATIONAL </a:t>
            </a:r>
            <a:r>
              <a:rPr lang="en-AU" sz="2000" b="1" dirty="0">
                <a:latin typeface="Arial" panose="020B0604020202020204" pitchFamily="34" charset="0"/>
                <a:cs typeface="Arial" panose="020B0604020202020204" pitchFamily="34" charset="0"/>
              </a:rPr>
              <a:t>EXCHANGE OF </a:t>
            </a:r>
            <a:r>
              <a:rPr lang="en-AU" sz="2000" b="1" cap="all" dirty="0">
                <a:latin typeface="Arial" panose="020B0604020202020204" pitchFamily="34" charset="0"/>
                <a:cs typeface="Arial" panose="020B0604020202020204" pitchFamily="34" charset="0"/>
              </a:rPr>
              <a:t>Infrasound </a:t>
            </a:r>
            <a:r>
              <a:rPr lang="en-AU" sz="2000" b="1" dirty="0" smtClean="0">
                <a:latin typeface="Arial" panose="020B0604020202020204" pitchFamily="34" charset="0"/>
                <a:cs typeface="Arial" panose="020B0604020202020204" pitchFamily="34" charset="0"/>
              </a:rPr>
              <a:t>DATA. </a:t>
            </a:r>
            <a:r>
              <a:rPr lang="en-US" sz="2000" dirty="0">
                <a:latin typeface="Arial" panose="020B0604020202020204" pitchFamily="34" charset="0"/>
                <a:cs typeface="Arial" panose="020B0604020202020204" pitchFamily="34" charset="0"/>
              </a:rPr>
              <a:t>CTBT/WGB/TL-11,17/16/Rev.7  2020</a:t>
            </a:r>
          </a:p>
          <a:p>
            <a:endParaRPr lang="en-GB" sz="2000" dirty="0">
              <a:latin typeface="Arial" panose="020B0604020202020204" pitchFamily="34" charset="0"/>
              <a:cs typeface="Arial" panose="020B0604020202020204" pitchFamily="34" charset="0"/>
            </a:endParaRPr>
          </a:p>
        </p:txBody>
      </p:sp>
      <p:pic>
        <p:nvPicPr>
          <p:cNvPr id="6" name="Picture 5" descr="MCj04099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29378" y="5042326"/>
            <a:ext cx="1841500" cy="1784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12997</TotalTime>
  <Words>790</Words>
  <Application>Microsoft Office PowerPoint</Application>
  <PresentationFormat>Custom</PresentationFormat>
  <Paragraphs>147</Paragraphs>
  <Slides>7</Slides>
  <Notes>0</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Custom Design</vt:lpstr>
      <vt:lpstr>Office Theme</vt:lpstr>
      <vt:lpstr>1_Custom Design</vt:lpstr>
      <vt:lpstr>1_Office Theme</vt:lpstr>
      <vt:lpstr>2_Custom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STAROVOIT Yuri</cp:lastModifiedBy>
  <cp:revision>78</cp:revision>
  <dcterms:created xsi:type="dcterms:W3CDTF">2023-04-18T13:25:54Z</dcterms:created>
  <dcterms:modified xsi:type="dcterms:W3CDTF">2023-05-24T11:36:20Z</dcterms:modified>
</cp:coreProperties>
</file>