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05" d="100"/>
          <a:sy n="105" d="100"/>
        </p:scale>
        <p:origin x="10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3"/>
          <a:stretch>
            <a:fillRect/>
          </a:stretch>
        </p:blipFill>
        <p:spPr>
          <a:xfrm>
            <a:off x="10744200" y="234950"/>
            <a:ext cx="1229360" cy="572043"/>
          </a:xfrm>
          <a:prstGeom prst="rect">
            <a:avLst/>
          </a:prstGeom>
        </p:spPr>
      </p:pic>
      <p:grpSp>
        <p:nvGrpSpPr>
          <p:cNvPr id="4" name="Group 4"/>
          <p:cNvGrpSpPr>
            <a:grpSpLocks noChangeAspect="1"/>
          </p:cNvGrpSpPr>
          <p:nvPr userDrawn="1"/>
        </p:nvGrpSpPr>
        <p:grpSpPr bwMode="auto">
          <a:xfrm>
            <a:off x="10818813" y="806450"/>
            <a:ext cx="1079500" cy="250825"/>
            <a:chOff x="6815" y="508"/>
            <a:chExt cx="680" cy="158"/>
          </a:xfrm>
        </p:grpSpPr>
        <p:sp>
          <p:nvSpPr>
            <p:cNvPr id="5" name="AutoShape 3"/>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GB" dirty="0"/>
            </a:p>
          </p:txBody>
        </p:sp>
        <p:sp>
          <p:nvSpPr>
            <p:cNvPr id="6" name="Freeform 5"/>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ln>
          </p:spPr>
          <p:txBody>
            <a:bodyPr vert="horz" wrap="square" lIns="91440" tIns="45720" rIns="91440" bIns="45720" numCol="1" anchor="t" anchorCtr="0" compatLnSpc="1"/>
            <a:lstStyle/>
            <a:p>
              <a:endParaRPr lang="en-GB" dirty="0"/>
            </a:p>
          </p:txBody>
        </p:sp>
        <p:sp>
          <p:nvSpPr>
            <p:cNvPr id="7" name="Freeform 6"/>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ln>
          </p:spPr>
          <p:txBody>
            <a:bodyPr vert="horz" wrap="square" lIns="91440" tIns="45720" rIns="91440" bIns="45720" numCol="1" anchor="t" anchorCtr="0" compatLnSpc="1"/>
            <a:lstStyle/>
            <a:p>
              <a:endParaRPr lang="en-GB"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10841064" y="825623"/>
            <a:ext cx="1069383" cy="246986"/>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P4.1-249</a:t>
            </a:r>
            <a:endParaRPr lang="en-US" sz="3200" b="1"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2061274" y="26169"/>
            <a:ext cx="8547316" cy="1076325"/>
          </a:xfrm>
          <a:prstGeom prst="rect">
            <a:avLst/>
          </a:prstGeom>
          <a:noFill/>
        </p:spPr>
        <p:txBody>
          <a:bodyPr wrap="square" rtlCol="0">
            <a:spAutoFit/>
          </a:bodyPr>
          <a:lstStyle/>
          <a:p>
            <a:pPr marL="0" marR="0" lvl="0" indent="0" algn="ctr" rtl="0">
              <a:spcBef>
                <a:spcPts val="0"/>
              </a:spcBef>
              <a:spcAft>
                <a:spcPts val="0"/>
              </a:spcAft>
              <a:buNone/>
            </a:pPr>
            <a:r>
              <a:rPr lang="en-US" b="1" dirty="0">
                <a:solidFill>
                  <a:schemeClr val="lt1"/>
                </a:solidFill>
                <a:latin typeface="Arial" panose="020B0604020202020204" pitchFamily="34" charset="0"/>
                <a:ea typeface="Arial" panose="020B0604020202020204"/>
                <a:cs typeface="Arial" panose="020B0604020202020204" pitchFamily="34" charset="0"/>
                <a:sym typeface="Arial" panose="020B0604020202020204"/>
              </a:rPr>
              <a:t>Evaluation of Accelerograph Data Quality System Based on Machine Learning on Seismic Networks in Indonesia</a:t>
            </a:r>
            <a:endParaRPr lang="en-US" dirty="0">
              <a:latin typeface="Arial" panose="020B0604020202020204" pitchFamily="34" charset="0"/>
              <a:cs typeface="Arial" panose="020B0604020202020204" pitchFamily="34" charset="0"/>
            </a:endParaRPr>
          </a:p>
          <a:p>
            <a:pPr algn="ctr"/>
            <a:r>
              <a:rPr lang="en-US" sz="1400" dirty="0" err="1">
                <a:solidFill>
                  <a:schemeClr val="bg1"/>
                </a:solidFill>
                <a:latin typeface="Arial" panose="020B0604020202020204" pitchFamily="34" charset="0"/>
                <a:cs typeface="Arial" panose="020B0604020202020204" pitchFamily="34" charset="0"/>
              </a:rPr>
              <a:t>Kurniati</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Retno</a:t>
            </a:r>
            <a:r>
              <a:rPr lang="en-US" sz="1400" dirty="0">
                <a:solidFill>
                  <a:schemeClr val="bg1"/>
                </a:solidFill>
                <a:latin typeface="Arial" panose="020B0604020202020204" pitchFamily="34" charset="0"/>
                <a:cs typeface="Arial" panose="020B0604020202020204" pitchFamily="34" charset="0"/>
              </a:rPr>
              <a:t> Dewi</a:t>
            </a:r>
            <a:r>
              <a:rPr lang="en-US" sz="1400" baseline="30000" dirty="0">
                <a:solidFill>
                  <a:schemeClr val="bg1"/>
                </a:solidFill>
                <a:latin typeface="Arial" panose="020B0604020202020204" pitchFamily="34" charset="0"/>
                <a:cs typeface="Arial" panose="020B0604020202020204" pitchFamily="34" charset="0"/>
              </a:rPr>
              <a:t>1</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Angga</a:t>
            </a:r>
            <a:r>
              <a:rPr lang="en-US" sz="1400" dirty="0">
                <a:solidFill>
                  <a:schemeClr val="bg1"/>
                </a:solidFill>
                <a:latin typeface="Arial" panose="020B0604020202020204" pitchFamily="34" charset="0"/>
                <a:cs typeface="Arial" panose="020B0604020202020204" pitchFamily="34" charset="0"/>
              </a:rPr>
              <a:t> WIjaya</a:t>
            </a:r>
            <a:r>
              <a:rPr lang="en-US" sz="1400" baseline="30000" dirty="0">
                <a:solidFill>
                  <a:schemeClr val="bg1"/>
                </a:solidFill>
                <a:latin typeface="Arial" panose="020B0604020202020204" pitchFamily="34" charset="0"/>
                <a:cs typeface="Arial" panose="020B0604020202020204" pitchFamily="34" charset="0"/>
              </a:rPr>
              <a:t>2</a:t>
            </a:r>
            <a:endParaRPr lang="en-US" sz="1400" baseline="30000" dirty="0">
              <a:solidFill>
                <a:schemeClr val="bg1"/>
              </a:solidFill>
              <a:latin typeface="Arial" panose="020B0604020202020204" pitchFamily="34" charset="0"/>
              <a:cs typeface="Arial" panose="020B0604020202020204" pitchFamily="34" charset="0"/>
            </a:endParaRPr>
          </a:p>
          <a:p>
            <a:pPr marL="0" marR="0" lvl="0" indent="0" algn="ctr" rtl="0">
              <a:spcBef>
                <a:spcPts val="0"/>
              </a:spcBef>
              <a:spcAft>
                <a:spcPts val="0"/>
              </a:spcAft>
              <a:buNone/>
            </a:pPr>
            <a:r>
              <a:rPr lang="en-US" sz="1400" dirty="0">
                <a:solidFill>
                  <a:schemeClr val="lt1"/>
                </a:solidFill>
                <a:latin typeface="Arial" panose="020B0604020202020204"/>
                <a:ea typeface="Arial" panose="020B0604020202020204"/>
                <a:cs typeface="Arial" panose="020B0604020202020204"/>
                <a:sym typeface="Arial" panose="020B0604020202020204"/>
              </a:rPr>
              <a:t>Indonesia Agency for Meteorology, Climatology, and Geophysics</a:t>
            </a:r>
            <a:endParaRPr lang="en-US" sz="1400" dirty="0">
              <a:solidFill>
                <a:schemeClr val="lt1"/>
              </a:solidFill>
              <a:latin typeface="Arial" panose="020B0604020202020204"/>
              <a:ea typeface="Arial" panose="020B0604020202020204"/>
              <a:cs typeface="Arial" panose="020B0604020202020204"/>
              <a:sym typeface="Arial" panose="020B0604020202020204"/>
            </a:endParaRPr>
          </a:p>
        </p:txBody>
      </p:sp>
      <p:sp>
        <p:nvSpPr>
          <p:cNvPr id="6" name="TextBox 5"/>
          <p:cNvSpPr txBox="1"/>
          <p:nvPr/>
        </p:nvSpPr>
        <p:spPr>
          <a:xfrm>
            <a:off x="111125" y="1263015"/>
            <a:ext cx="5489575" cy="1335405"/>
          </a:xfrm>
          <a:prstGeom prst="rect">
            <a:avLst/>
          </a:prstGeom>
          <a:noFill/>
        </p:spPr>
        <p:txBody>
          <a:bodyPr wrap="square">
            <a:spAutoFit/>
          </a:bodyPr>
          <a:lstStyle/>
          <a:p>
            <a:pPr marL="0" marR="0" lvl="0" indent="0" algn="just" rtl="0">
              <a:lnSpc>
                <a:spcPct val="90000"/>
              </a:lnSpc>
              <a:spcBef>
                <a:spcPts val="0"/>
              </a:spcBef>
              <a:spcAft>
                <a:spcPts val="0"/>
              </a:spcAft>
              <a:buClr>
                <a:schemeClr val="dk1"/>
              </a:buClr>
              <a:buSzPts val="1200"/>
              <a:buFont typeface="Arial" panose="020B0604020202020204"/>
              <a:buNone/>
            </a:pPr>
            <a:r>
              <a:rPr lang="en-US" sz="1800" dirty="0">
                <a:solidFill>
                  <a:schemeClr val="dk1"/>
                </a:solidFill>
                <a:latin typeface="Arial" panose="020B0604020202020204" pitchFamily="34" charset="0"/>
                <a:cs typeface="Arial" panose="020B0604020202020204" pitchFamily="34" charset="0"/>
              </a:rPr>
              <a:t>Earthquake strong motion data from accelerograph equipment is crucial for determining earthquake intensity and other needs in earthquake disaster mitigation, so it is necessary to accurately evaluate the quality of accelerograph data.</a:t>
            </a:r>
            <a:endParaRPr lang="en-US" dirty="0">
              <a:latin typeface="Arial" panose="020B0604020202020204" pitchFamily="34" charset="0"/>
              <a:cs typeface="Arial" panose="020B0604020202020204" pitchFamily="34" charset="0"/>
            </a:endParaRPr>
          </a:p>
        </p:txBody>
      </p:sp>
      <p:sp>
        <p:nvSpPr>
          <p:cNvPr id="8" name="TextBox 7"/>
          <p:cNvSpPr txBox="1"/>
          <p:nvPr/>
        </p:nvSpPr>
        <p:spPr>
          <a:xfrm>
            <a:off x="80010" y="2835910"/>
            <a:ext cx="5426075" cy="1335405"/>
          </a:xfrm>
          <a:prstGeom prst="rect">
            <a:avLst/>
          </a:prstGeom>
          <a:noFill/>
        </p:spPr>
        <p:txBody>
          <a:bodyPr wrap="square">
            <a:spAutoFit/>
          </a:bodyPr>
          <a:lstStyle/>
          <a:p>
            <a:pPr marL="0" marR="0" lvl="0" indent="0" algn="just" rtl="0">
              <a:lnSpc>
                <a:spcPct val="90000"/>
              </a:lnSpc>
              <a:spcBef>
                <a:spcPts val="0"/>
              </a:spcBef>
              <a:spcAft>
                <a:spcPts val="0"/>
              </a:spcAft>
              <a:buClr>
                <a:schemeClr val="dk1"/>
              </a:buClr>
              <a:buSzPts val="1200"/>
              <a:buFont typeface="Arial" panose="020B0604020202020204"/>
              <a:buNone/>
            </a:pPr>
            <a:r>
              <a:rPr lang="en-US" sz="1800" dirty="0">
                <a:solidFill>
                  <a:schemeClr val="dk1"/>
                </a:solidFill>
                <a:latin typeface="Arial" panose="020B0604020202020204" pitchFamily="34" charset="0"/>
                <a:cs typeface="Arial" panose="020B0604020202020204" pitchFamily="34" charset="0"/>
              </a:rPr>
              <a:t>Data evaluation is analyzed daily based on gap, availability, and power spectral analysis parameters. This evaluation system is designed using the results of MLP (Multi Layer Percepton) and kNN (k-Nearest Neighbor) machine learning computations.</a:t>
            </a:r>
            <a:endParaRPr lang="en-US" dirty="0">
              <a:latin typeface="Arial" panose="020B0604020202020204" pitchFamily="34" charset="0"/>
              <a:cs typeface="Arial" panose="020B0604020202020204" pitchFamily="34" charset="0"/>
            </a:endParaRPr>
          </a:p>
        </p:txBody>
      </p:sp>
      <p:sp>
        <p:nvSpPr>
          <p:cNvPr id="10" name="TextBox 9"/>
          <p:cNvSpPr txBox="1"/>
          <p:nvPr/>
        </p:nvSpPr>
        <p:spPr>
          <a:xfrm>
            <a:off x="111125" y="4408170"/>
            <a:ext cx="5488940" cy="1583690"/>
          </a:xfrm>
          <a:prstGeom prst="rect">
            <a:avLst/>
          </a:prstGeom>
          <a:noFill/>
        </p:spPr>
        <p:txBody>
          <a:bodyPr wrap="square">
            <a:spAutoFit/>
          </a:bodyPr>
          <a:lstStyle/>
          <a:p>
            <a:pPr marL="0" marR="0" lvl="0" indent="0" algn="just" rtl="0">
              <a:lnSpc>
                <a:spcPct val="90000"/>
              </a:lnSpc>
              <a:spcBef>
                <a:spcPts val="0"/>
              </a:spcBef>
              <a:spcAft>
                <a:spcPts val="0"/>
              </a:spcAft>
              <a:buClr>
                <a:schemeClr val="dk1"/>
              </a:buClr>
              <a:buSzPts val="1200"/>
              <a:buFont typeface="Arial" panose="020B0604020202020204"/>
              <a:buNone/>
            </a:pPr>
            <a:r>
              <a:rPr lang="en-US" sz="1800" dirty="0">
                <a:solidFill>
                  <a:schemeClr val="dk1"/>
                </a:solidFill>
                <a:latin typeface="Arial" panose="020B0604020202020204" pitchFamily="34" charset="0"/>
                <a:cs typeface="Arial" panose="020B0604020202020204" pitchFamily="34" charset="0"/>
              </a:rPr>
              <a:t>The results of manual evaluation obtained the most frequent problems occur in electricity and communication networks and some due to equipment damage. The evaluation system with machine learning found the kNN model has an accuracy of 91.2%.</a:t>
            </a:r>
            <a:endParaRPr lang="en-US" dirty="0">
              <a:latin typeface="Arial" panose="020B0604020202020204" pitchFamily="34" charset="0"/>
              <a:cs typeface="Arial" panose="020B0604020202020204" pitchFamily="34" charset="0"/>
            </a:endParaRPr>
          </a:p>
        </p:txBody>
      </p:sp>
      <p:pic>
        <p:nvPicPr>
          <p:cNvPr id="13" name="Google Shape;225;p5"/>
          <p:cNvPicPr preferRelativeResize="0"/>
          <p:nvPr/>
        </p:nvPicPr>
        <p:blipFill>
          <a:blip r:embed="rId1"/>
          <a:stretch>
            <a:fillRect/>
          </a:stretch>
        </p:blipFill>
        <p:spPr>
          <a:xfrm>
            <a:off x="5868035" y="1449070"/>
            <a:ext cx="6210300" cy="2880360"/>
          </a:xfrm>
          <a:prstGeom prst="rect">
            <a:avLst/>
          </a:prstGeom>
          <a:noFill/>
          <a:ln>
            <a:noFill/>
          </a:ln>
        </p:spPr>
      </p:pic>
      <p:sp>
        <p:nvSpPr>
          <p:cNvPr id="14" name="Google Shape;226;p5"/>
          <p:cNvSpPr txBox="1"/>
          <p:nvPr/>
        </p:nvSpPr>
        <p:spPr>
          <a:xfrm>
            <a:off x="6166586" y="1032437"/>
            <a:ext cx="5975052" cy="461635"/>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b="1" dirty="0">
                <a:solidFill>
                  <a:schemeClr val="dk1"/>
                </a:solidFill>
                <a:highlight>
                  <a:schemeClr val="lt1"/>
                </a:highlight>
              </a:rPr>
              <a:t>Evaluation Result from Average Data Quality on 7 days data</a:t>
            </a:r>
            <a:endParaRPr b="1" dirty="0">
              <a:solidFill>
                <a:schemeClr val="dk1"/>
              </a:solidFill>
              <a:highlight>
                <a:schemeClr val="lt1"/>
              </a:highlight>
            </a:endParaRPr>
          </a:p>
        </p:txBody>
      </p:sp>
      <p:pic>
        <p:nvPicPr>
          <p:cNvPr id="15" name="Google Shape;240;g24f84ea7929_1_115"/>
          <p:cNvPicPr preferRelativeResize="0"/>
          <p:nvPr/>
        </p:nvPicPr>
        <p:blipFill rotWithShape="1">
          <a:blip r:embed="rId2"/>
          <a:srcRect t="5132"/>
          <a:stretch>
            <a:fillRect/>
          </a:stretch>
        </p:blipFill>
        <p:spPr>
          <a:xfrm>
            <a:off x="5669280" y="4408170"/>
            <a:ext cx="3308985" cy="2038985"/>
          </a:xfrm>
          <a:prstGeom prst="rect">
            <a:avLst/>
          </a:prstGeom>
          <a:noFill/>
          <a:ln>
            <a:noFill/>
          </a:ln>
        </p:spPr>
      </p:pic>
      <p:pic>
        <p:nvPicPr>
          <p:cNvPr id="16" name="Google Shape;241;g24f84ea7929_1_115"/>
          <p:cNvPicPr preferRelativeResize="0"/>
          <p:nvPr/>
        </p:nvPicPr>
        <p:blipFill rotWithShape="1">
          <a:blip r:embed="rId3"/>
          <a:srcRect t="3250"/>
          <a:stretch>
            <a:fillRect/>
          </a:stretch>
        </p:blipFill>
        <p:spPr>
          <a:xfrm>
            <a:off x="8978265" y="4359910"/>
            <a:ext cx="3100070" cy="2018665"/>
          </a:xfrm>
          <a:prstGeom prst="rect">
            <a:avLst/>
          </a:prstGeom>
          <a:noFill/>
          <a:ln>
            <a:noFill/>
          </a:ln>
        </p:spPr>
      </p:pic>
      <p:sp>
        <p:nvSpPr>
          <p:cNvPr id="17" name="Google Shape;243;g24f84ea7929_1_115"/>
          <p:cNvSpPr txBox="1"/>
          <p:nvPr/>
        </p:nvSpPr>
        <p:spPr>
          <a:xfrm>
            <a:off x="6368203" y="4359635"/>
            <a:ext cx="2102807" cy="61552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400" b="1" dirty="0">
                <a:latin typeface="Arial" panose="020B0604020202020204" pitchFamily="34" charset="0"/>
                <a:cs typeface="Arial" panose="020B0604020202020204" pitchFamily="34" charset="0"/>
              </a:rPr>
              <a:t>MLP (Multi Layer Percepton)</a:t>
            </a:r>
            <a:endParaRPr sz="1400" b="1" dirty="0">
              <a:latin typeface="Arial" panose="020B0604020202020204" pitchFamily="34" charset="0"/>
              <a:cs typeface="Arial" panose="020B0604020202020204" pitchFamily="34" charset="0"/>
            </a:endParaRPr>
          </a:p>
        </p:txBody>
      </p:sp>
      <p:sp>
        <p:nvSpPr>
          <p:cNvPr id="18" name="Google Shape;244;g24f84ea7929_1_115"/>
          <p:cNvSpPr txBox="1"/>
          <p:nvPr/>
        </p:nvSpPr>
        <p:spPr>
          <a:xfrm>
            <a:off x="9090638" y="4329790"/>
            <a:ext cx="2280600" cy="61552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400" b="1" dirty="0">
                <a:latin typeface="Arial" panose="020B0604020202020204" pitchFamily="34" charset="0"/>
                <a:cs typeface="Arial" panose="020B0604020202020204" pitchFamily="34" charset="0"/>
              </a:rPr>
              <a:t>kNN (k-Nearest Neighbor)</a:t>
            </a:r>
            <a:endParaRPr sz="1400"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1038</Words>
  <Application>WPS Presentation</Application>
  <PresentationFormat>Widescreen</PresentationFormat>
  <Paragraphs>18</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SimSun</vt:lpstr>
      <vt:lpstr>Wingdings</vt:lpstr>
      <vt:lpstr>Arial</vt:lpstr>
      <vt:lpstr>Calibri</vt:lpstr>
      <vt:lpstr>Microsoft YaHei</vt:lpstr>
      <vt:lpstr>Arial Unicode MS</vt:lpstr>
      <vt:lpstr>Calibri Light</vt:lpstr>
      <vt:lpstr>Office Theme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manop</cp:lastModifiedBy>
  <cp:revision>28</cp:revision>
  <dcterms:created xsi:type="dcterms:W3CDTF">2023-04-18T13:25:00Z</dcterms:created>
  <dcterms:modified xsi:type="dcterms:W3CDTF">2023-06-15T10:18:05Z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EC9109A2292D4AA7AEAEE4AADADD9FEC</vt:lpwstr>
  </property>
  <property fmtid="{D5CDD505-2E9C-101B-9397-08002B2CF9AE}" pid="3" name="KSOProductBuildVer">
    <vt:lpwstr>1033-11.2.0.11537</vt:lpwstr>
  </property>
</Properties>
</file>