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5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21415D9-36F7-43E2-AB2F-B90AF26B5E84}">
      <p14:sectionLst xmlns:p14="http://schemas.microsoft.com/office/powerpoint/2010/main">
        <p14:section name="Opening/Cover Slide" id="{82FC5610-61AA-412F-9CE8-4745DB1E5394}">
          <p14:sldIdLst>
            <p14:sldId id="256"/>
          </p14:sldIdLst>
        </p14:section>
        <p14:section name="Presentation Template" id="{58AD026D-8E73-4BB2-8DB6-D16638B0314F}">
          <p14:sldIdLst>
            <p14:sldId id="257"/>
            <p14:sldId id="258"/>
            <p14:sldId id="259"/>
            <p14:sldId id="260"/>
            <p14:sldId id="263"/>
            <p14:sldId id="264"/>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g24f84ea7929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24f84ea7929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4"/>
        <p:cNvGrpSpPr/>
        <p:nvPr/>
      </p:nvGrpSpPr>
      <p:grpSpPr>
        <a:xfrm>
          <a:off x="0" y="0"/>
          <a:ext cx="0" cy="0"/>
          <a:chOff x="0" y="0"/>
          <a:chExt cx="0" cy="0"/>
        </a:xfrm>
      </p:grpSpPr>
      <p:sp>
        <p:nvSpPr>
          <p:cNvPr id="155" name="Google Shape;1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5"/>
        <p:cNvGrpSpPr/>
        <p:nvPr/>
      </p:nvGrpSpPr>
      <p:grpSpPr>
        <a:xfrm>
          <a:off x="0" y="0"/>
          <a:ext cx="0" cy="0"/>
          <a:chOff x="0" y="0"/>
          <a:chExt cx="0" cy="0"/>
        </a:xfrm>
      </p:grpSpPr>
      <p:sp>
        <p:nvSpPr>
          <p:cNvPr id="166" name="Google Shape;166;g24f84ea7929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4f84ea7929_1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g24f84ea7929_1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7"/>
        <p:cNvGrpSpPr/>
        <p:nvPr/>
      </p:nvGrpSpPr>
      <p:grpSpPr>
        <a:xfrm>
          <a:off x="0" y="0"/>
          <a:ext cx="0" cy="0"/>
          <a:chOff x="0" y="0"/>
          <a:chExt cx="0" cy="0"/>
        </a:xfrm>
      </p:grpSpPr>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180" name="Google Shape;18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1"/>
        <p:cNvGrpSpPr/>
        <p:nvPr/>
      </p:nvGrpSpPr>
      <p:grpSpPr>
        <a:xfrm>
          <a:off x="0" y="0"/>
          <a:ext cx="0" cy="0"/>
          <a:chOff x="0" y="0"/>
          <a:chExt cx="0" cy="0"/>
        </a:xfrm>
      </p:grpSpPr>
      <p:sp>
        <p:nvSpPr>
          <p:cNvPr id="212" name="Google Shape;2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7"/>
        <p:cNvGrpSpPr/>
        <p:nvPr/>
      </p:nvGrpSpPr>
      <p:grpSpPr>
        <a:xfrm>
          <a:off x="0" y="0"/>
          <a:ext cx="0" cy="0"/>
          <a:chOff x="0" y="0"/>
          <a:chExt cx="0" cy="0"/>
        </a:xfrm>
      </p:grpSpPr>
      <p:sp>
        <p:nvSpPr>
          <p:cNvPr id="228" name="Google Shape;228;g24f84ea7929_1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4f84ea7929_1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0" name="Google Shape;230;g24f84ea7929_1_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7"/>
        <p:cNvGrpSpPr/>
        <p:nvPr/>
      </p:nvGrpSpPr>
      <p:grpSpPr>
        <a:xfrm>
          <a:off x="0" y="0"/>
          <a:ext cx="0" cy="0"/>
          <a:chOff x="0" y="0"/>
          <a:chExt cx="0" cy="0"/>
        </a:xfrm>
      </p:grpSpPr>
      <p:sp>
        <p:nvSpPr>
          <p:cNvPr id="248" name="Google Shape;2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
        <p:cNvGrpSpPr/>
        <p:nvPr/>
      </p:nvGrpSpPr>
      <p:grpSpPr>
        <a:xfrm>
          <a:off x="0" y="0"/>
          <a:ext cx="0" cy="0"/>
          <a:chOff x="0" y="0"/>
          <a:chExt cx="0" cy="0"/>
        </a:xfrm>
      </p:grpSpPr>
      <p:sp>
        <p:nvSpPr>
          <p:cNvPr id="258" name="Google Shape;2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grpSp>
        <p:nvGrpSpPr>
          <p:cNvPr id="37" name="Google Shape;37;p9"/>
          <p:cNvGrpSpPr/>
          <p:nvPr/>
        </p:nvGrpSpPr>
        <p:grpSpPr>
          <a:xfrm>
            <a:off x="11020425" y="5397498"/>
            <a:ext cx="1003300" cy="1219199"/>
            <a:chOff x="6942" y="3400"/>
            <a:chExt cx="632" cy="768"/>
          </a:xfrm>
        </p:grpSpPr>
        <p:sp>
          <p:nvSpPr>
            <p:cNvPr id="38" name="Google Shape;38;p9"/>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9" name="Google Shape;39;p9"/>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0" name="Google Shape;40;p9"/>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panose="020F050202020403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19"/>
          <p:cNvSpPr>
            <a:spLocks noGrp="1"/>
          </p:cNvSpPr>
          <p:nvPr>
            <p:ph type="pic" idx="2"/>
          </p:nvPr>
        </p:nvSpPr>
        <p:spPr>
          <a:xfrm>
            <a:off x="5183188" y="987425"/>
            <a:ext cx="6172200" cy="4873625"/>
          </a:xfrm>
          <a:prstGeom prst="rect">
            <a:avLst/>
          </a:prstGeom>
          <a:noFill/>
          <a:ln>
            <a:noFill/>
          </a:ln>
        </p:spPr>
      </p:sp>
      <p:sp>
        <p:nvSpPr>
          <p:cNvPr id="109" name="Google Shape;109;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panose="020B0604020202020204"/>
              <a:buNone/>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500"/>
              </a:spcBef>
              <a:spcAft>
                <a:spcPts val="0"/>
              </a:spcAft>
              <a:buClr>
                <a:schemeClr val="dk1"/>
              </a:buClr>
              <a:buSzPts val="14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500"/>
              </a:spcBef>
              <a:spcAft>
                <a:spcPts val="0"/>
              </a:spcAft>
              <a:buClr>
                <a:schemeClr val="dk1"/>
              </a:buClr>
              <a:buSzPts val="12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10" name="Google Shape;11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11" name="Google Shape;11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12" name="Google Shape;11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5" name="Google Shape;115;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16" name="Google Shape;11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17" name="Google Shape;11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18" name="Google Shape;11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2" name="Google Shape;12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23" name="Google Shape;1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24" name="Google Shape;1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56"/>
        <p:cNvGrpSpPr/>
        <p:nvPr/>
      </p:nvGrpSpPr>
      <p:grpSpPr>
        <a:xfrm>
          <a:off x="0" y="0"/>
          <a:ext cx="0" cy="0"/>
          <a:chOff x="0" y="0"/>
          <a:chExt cx="0" cy="0"/>
        </a:xfrm>
      </p:grpSpPr>
      <p:sp>
        <p:nvSpPr>
          <p:cNvPr id="57" name="Google Shape;57;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panose="020F0502020204030204"/>
              <a:buNone/>
              <a:defRPr sz="6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ctr"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ctr" rtl="0">
              <a:lnSpc>
                <a:spcPct val="90000"/>
              </a:lnSpc>
              <a:spcBef>
                <a:spcPts val="500"/>
              </a:spcBef>
              <a:spcAft>
                <a:spcPts val="0"/>
              </a:spcAft>
              <a:buClr>
                <a:schemeClr val="dk1"/>
              </a:buClr>
              <a:buSzPts val="18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ctr" rtl="0">
              <a:lnSpc>
                <a:spcPct val="90000"/>
              </a:lnSpc>
              <a:spcBef>
                <a:spcPts val="500"/>
              </a:spcBef>
              <a:spcAft>
                <a:spcPts val="0"/>
              </a:spcAft>
              <a:buClr>
                <a:schemeClr val="dk1"/>
              </a:buClr>
              <a:buSzPts val="1600"/>
              <a:buFont typeface="Arial" panose="020B0604020202020204"/>
              <a:buNone/>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ctr" rtl="0">
              <a:lnSpc>
                <a:spcPct val="90000"/>
              </a:lnSpc>
              <a:spcBef>
                <a:spcPts val="500"/>
              </a:spcBef>
              <a:spcAft>
                <a:spcPts val="0"/>
              </a:spcAft>
              <a:buClr>
                <a:schemeClr val="dk1"/>
              </a:buClr>
              <a:buSzPts val="1600"/>
              <a:buFont typeface="Arial" panose="020B0604020202020204"/>
              <a:buNone/>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ctr" rtl="0">
              <a:lnSpc>
                <a:spcPct val="90000"/>
              </a:lnSpc>
              <a:spcBef>
                <a:spcPts val="500"/>
              </a:spcBef>
              <a:spcAft>
                <a:spcPts val="0"/>
              </a:spcAft>
              <a:buClr>
                <a:schemeClr val="dk1"/>
              </a:buClr>
              <a:buSzPts val="1600"/>
              <a:buFont typeface="Arial" panose="020B0604020202020204"/>
              <a:buNone/>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ctr" rtl="0">
              <a:lnSpc>
                <a:spcPct val="90000"/>
              </a:lnSpc>
              <a:spcBef>
                <a:spcPts val="500"/>
              </a:spcBef>
              <a:spcAft>
                <a:spcPts val="0"/>
              </a:spcAft>
              <a:buClr>
                <a:schemeClr val="dk1"/>
              </a:buClr>
              <a:buSzPts val="1600"/>
              <a:buFont typeface="Arial" panose="020B0604020202020204"/>
              <a:buNone/>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ctr" rtl="0">
              <a:lnSpc>
                <a:spcPct val="90000"/>
              </a:lnSpc>
              <a:spcBef>
                <a:spcPts val="500"/>
              </a:spcBef>
              <a:spcAft>
                <a:spcPts val="0"/>
              </a:spcAft>
              <a:buClr>
                <a:schemeClr val="dk1"/>
              </a:buClr>
              <a:buSzPts val="1600"/>
              <a:buFont typeface="Arial" panose="020B0604020202020204"/>
              <a:buNone/>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ctr" rtl="0">
              <a:lnSpc>
                <a:spcPct val="90000"/>
              </a:lnSpc>
              <a:spcBef>
                <a:spcPts val="500"/>
              </a:spcBef>
              <a:spcAft>
                <a:spcPts val="0"/>
              </a:spcAft>
              <a:buClr>
                <a:schemeClr val="dk1"/>
              </a:buClr>
              <a:buSzPts val="1600"/>
              <a:buFont typeface="Arial" panose="020B0604020202020204"/>
              <a:buNone/>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9" name="Google Shape;5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60" name="Google Shape;6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61" name="Google Shape;6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panose="020F0502020204030204"/>
              <a:buNone/>
              <a:defRPr sz="6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panose="020B0604020202020204"/>
              <a:buNone/>
              <a:defRPr sz="2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500"/>
              </a:spcBef>
              <a:spcAft>
                <a:spcPts val="0"/>
              </a:spcAft>
              <a:buClr>
                <a:srgbClr val="888888"/>
              </a:buClr>
              <a:buSzPts val="2000"/>
              <a:buFont typeface="Arial" panose="020B0604020202020204"/>
              <a:buNone/>
              <a:defRPr sz="20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500"/>
              </a:spcBef>
              <a:spcAft>
                <a:spcPts val="0"/>
              </a:spcAft>
              <a:buClr>
                <a:srgbClr val="888888"/>
              </a:buClr>
              <a:buSzPts val="1800"/>
              <a:buFont typeface="Arial" panose="020B0604020202020204"/>
              <a:buNone/>
              <a:defRPr sz="1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500"/>
              </a:spcBef>
              <a:spcAft>
                <a:spcPts val="0"/>
              </a:spcAft>
              <a:buClr>
                <a:srgbClr val="888888"/>
              </a:buClr>
              <a:buSzPts val="1600"/>
              <a:buFont typeface="Arial" panose="020B0604020202020204"/>
              <a:buNone/>
              <a:defRPr sz="1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500"/>
              </a:spcBef>
              <a:spcAft>
                <a:spcPts val="0"/>
              </a:spcAft>
              <a:buClr>
                <a:srgbClr val="888888"/>
              </a:buClr>
              <a:buSzPts val="1600"/>
              <a:buFont typeface="Arial" panose="020B0604020202020204"/>
              <a:buNone/>
              <a:defRPr sz="1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500"/>
              </a:spcBef>
              <a:spcAft>
                <a:spcPts val="0"/>
              </a:spcAft>
              <a:buClr>
                <a:srgbClr val="888888"/>
              </a:buClr>
              <a:buSzPts val="1600"/>
              <a:buFont typeface="Arial" panose="020B0604020202020204"/>
              <a:buNone/>
              <a:defRPr sz="1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500"/>
              </a:spcBef>
              <a:spcAft>
                <a:spcPts val="0"/>
              </a:spcAft>
              <a:buClr>
                <a:srgbClr val="888888"/>
              </a:buClr>
              <a:buSzPts val="1600"/>
              <a:buFont typeface="Arial" panose="020B0604020202020204"/>
              <a:buNone/>
              <a:defRPr sz="1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500"/>
              </a:spcBef>
              <a:spcAft>
                <a:spcPts val="0"/>
              </a:spcAft>
              <a:buClr>
                <a:srgbClr val="888888"/>
              </a:buClr>
              <a:buSzPts val="1600"/>
              <a:buFont typeface="Arial" panose="020B0604020202020204"/>
              <a:buNone/>
              <a:defRPr sz="1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500"/>
              </a:spcBef>
              <a:spcAft>
                <a:spcPts val="0"/>
              </a:spcAft>
              <a:buClr>
                <a:srgbClr val="888888"/>
              </a:buClr>
              <a:buSzPts val="1600"/>
              <a:buFont typeface="Arial" panose="020B0604020202020204"/>
              <a:buNone/>
              <a:defRPr sz="1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7" name="Google Shape;77;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8" name="Google Shape;7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79" name="Google Shape;7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80" name="Google Shape;8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panose="020B0604020202020204"/>
              <a:buNone/>
              <a:defRPr sz="24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500"/>
              </a:spcBef>
              <a:spcAft>
                <a:spcPts val="0"/>
              </a:spcAft>
              <a:buClr>
                <a:schemeClr val="dk1"/>
              </a:buClr>
              <a:buSzPts val="2000"/>
              <a:buFont typeface="Arial" panose="020B060402020202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500"/>
              </a:spcBef>
              <a:spcAft>
                <a:spcPts val="0"/>
              </a:spcAft>
              <a:buClr>
                <a:schemeClr val="dk1"/>
              </a:buClr>
              <a:buSzPts val="1800"/>
              <a:buFont typeface="Arial" panose="020B0604020202020204"/>
              <a:buNone/>
              <a:defRPr sz="18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panose="020B0604020202020204"/>
              <a:buNone/>
              <a:defRPr sz="24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500"/>
              </a:spcBef>
              <a:spcAft>
                <a:spcPts val="0"/>
              </a:spcAft>
              <a:buClr>
                <a:schemeClr val="dk1"/>
              </a:buClr>
              <a:buSzPts val="2000"/>
              <a:buFont typeface="Arial" panose="020B0604020202020204"/>
              <a:buNone/>
              <a:defRPr sz="20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500"/>
              </a:spcBef>
              <a:spcAft>
                <a:spcPts val="0"/>
              </a:spcAft>
              <a:buClr>
                <a:schemeClr val="dk1"/>
              </a:buClr>
              <a:buSzPts val="1800"/>
              <a:buFont typeface="Arial" panose="020B0604020202020204"/>
              <a:buNone/>
              <a:defRPr sz="18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500"/>
              </a:spcBef>
              <a:spcAft>
                <a:spcPts val="0"/>
              </a:spcAft>
              <a:buClr>
                <a:schemeClr val="dk1"/>
              </a:buClr>
              <a:buSzPts val="1600"/>
              <a:buFont typeface="Arial" panose="020B0604020202020204"/>
              <a:buNone/>
              <a:defRPr sz="16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6" name="Google Shape;86;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88" name="Google Shape;8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89" name="Google Shape;8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93" name="Google Shape;9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94" name="Google Shape;9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5"/>
        <p:cNvGrpSpPr/>
        <p:nvPr/>
      </p:nvGrpSpPr>
      <p:grpSpPr>
        <a:xfrm>
          <a:off x="0" y="0"/>
          <a:ext cx="0" cy="0"/>
          <a:chOff x="0" y="0"/>
          <a:chExt cx="0" cy="0"/>
        </a:xfrm>
      </p:grpSpPr>
      <p:sp>
        <p:nvSpPr>
          <p:cNvPr id="96" name="Google Shape;9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97" name="Google Shape;9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98" name="Google Shape;9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panose="020F050202020403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90000"/>
              </a:lnSpc>
              <a:spcBef>
                <a:spcPts val="5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2" name="Google Shape;102;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panose="020B0604020202020204"/>
              <a:buNone/>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500"/>
              </a:spcBef>
              <a:spcAft>
                <a:spcPts val="0"/>
              </a:spcAft>
              <a:buClr>
                <a:schemeClr val="dk1"/>
              </a:buClr>
              <a:buSzPts val="14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500"/>
              </a:spcBef>
              <a:spcAft>
                <a:spcPts val="0"/>
              </a:spcAft>
              <a:buClr>
                <a:schemeClr val="dk1"/>
              </a:buClr>
              <a:buSzPts val="12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500"/>
              </a:spcBef>
              <a:spcAft>
                <a:spcPts val="0"/>
              </a:spcAft>
              <a:buClr>
                <a:schemeClr val="dk1"/>
              </a:buClr>
              <a:buSzPts val="10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3" name="Google Shape;10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04" name="Google Shape;10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dirty="0"/>
          </a:p>
        </p:txBody>
      </p:sp>
      <p:sp>
        <p:nvSpPr>
          <p:cNvPr id="105" name="Google Shape;10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5pPr>
            <a:lvl6pPr marL="0" marR="0" lvl="5"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6pPr>
            <a:lvl7pPr marL="0" marR="0" lvl="6"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7pPr>
            <a:lvl8pPr marL="0" marR="0" lvl="7"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8pPr>
            <a:lvl9pPr marL="0" marR="0" lvl="8" indent="0" algn="l" rtl="0">
              <a:spcBef>
                <a:spcPts val="0"/>
              </a:spcBef>
              <a:buNone/>
              <a:defRPr sz="1800">
                <a:solidFill>
                  <a:schemeClr val="dk1"/>
                </a:solidFill>
                <a:latin typeface="Calibri" panose="020F0502020204030204"/>
                <a:ea typeface="Calibri" panose="020F0502020204030204"/>
                <a:cs typeface="Calibri" panose="020F0502020204030204"/>
                <a:sym typeface="Calibri" panose="020F0502020204030204"/>
              </a:defRPr>
            </a:lvl9pPr>
          </a:lstStyle>
          <a:p>
            <a:pPr marL="0" lvl="0" indent="0" algn="l" rtl="0">
              <a:spcBef>
                <a:spcPts val="0"/>
              </a:spcBef>
              <a:spcAft>
                <a:spcPts val="0"/>
              </a:spcAft>
              <a:buNone/>
            </a:pPr>
            <a:fld id="{00000000-1234-1234-1234-123412341234}" type="slidenum">
              <a:rPr lang="en-US"/>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slide" Target="../slides/slide6.xml"/><Relationship Id="rId7" Type="http://schemas.openxmlformats.org/officeDocument/2006/relationships/image" Target="../media/image4.png"/><Relationship Id="rId6" Type="http://schemas.openxmlformats.org/officeDocument/2006/relationships/slide" Target="../slides/slide5.xml"/><Relationship Id="rId5" Type="http://schemas.openxmlformats.org/officeDocument/2006/relationships/image" Target="../media/image3.png"/><Relationship Id="rId4" Type="http://schemas.openxmlformats.org/officeDocument/2006/relationships/slide" Target="../slides/slide2.xml"/><Relationship Id="rId3" Type="http://schemas.openxmlformats.org/officeDocument/2006/relationships/image" Target="../media/image2.png"/><Relationship Id="rId2" Type="http://schemas.openxmlformats.org/officeDocument/2006/relationships/image" Target="../media/image1.jpeg"/><Relationship Id="rId13" Type="http://schemas.openxmlformats.org/officeDocument/2006/relationships/theme" Target="../theme/theme1.xml"/><Relationship Id="rId12" Type="http://schemas.openxmlformats.org/officeDocument/2006/relationships/image" Target="../media/image7.png"/><Relationship Id="rId11" Type="http://schemas.openxmlformats.org/officeDocument/2006/relationships/image" Target="../media/image6.png"/><Relationship Id="rId10" Type="http://schemas.openxmlformats.org/officeDocument/2006/relationships/slide" Target="../slides/slide8.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6" Type="http://schemas.openxmlformats.org/officeDocument/2006/relationships/theme" Target="../theme/theme2.xml"/><Relationship Id="rId25" Type="http://schemas.openxmlformats.org/officeDocument/2006/relationships/image" Target="../media/image16.png"/><Relationship Id="rId24" Type="http://schemas.openxmlformats.org/officeDocument/2006/relationships/slide" Target="../slides/slide8.xml"/><Relationship Id="rId23" Type="http://schemas.openxmlformats.org/officeDocument/2006/relationships/image" Target="../media/image15.png"/><Relationship Id="rId22" Type="http://schemas.openxmlformats.org/officeDocument/2006/relationships/slide" Target="../slides/slide6.xml"/><Relationship Id="rId21" Type="http://schemas.openxmlformats.org/officeDocument/2006/relationships/image" Target="../media/image14.png"/><Relationship Id="rId20" Type="http://schemas.openxmlformats.org/officeDocument/2006/relationships/slide" Target="../slides/slide4.xml"/><Relationship Id="rId2" Type="http://schemas.openxmlformats.org/officeDocument/2006/relationships/slideLayout" Target="../slideLayouts/slideLayout3.xml"/><Relationship Id="rId19" Type="http://schemas.openxmlformats.org/officeDocument/2006/relationships/image" Target="../media/image13.png"/><Relationship Id="rId18" Type="http://schemas.openxmlformats.org/officeDocument/2006/relationships/slide" Target="../slides/slide3.xml"/><Relationship Id="rId17" Type="http://schemas.openxmlformats.org/officeDocument/2006/relationships/image" Target="../media/image12.png"/><Relationship Id="rId16" Type="http://schemas.openxmlformats.org/officeDocument/2006/relationships/slide" Target="../slides/slide2.xml"/><Relationship Id="rId15" Type="http://schemas.openxmlformats.org/officeDocument/2006/relationships/image" Target="../media/image11.png"/><Relationship Id="rId14" Type="http://schemas.openxmlformats.org/officeDocument/2006/relationships/image" Target="../media/image10.png"/><Relationship Id="rId13" Type="http://schemas.openxmlformats.org/officeDocument/2006/relationships/image" Target="../media/image9.png"/><Relationship Id="rId12" Type="http://schemas.openxmlformats.org/officeDocument/2006/relationships/image" Target="../media/image8.png"/><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3"/>
          <a:srcRect/>
          <a:stretch>
            <a:fillRect/>
          </a:stretch>
        </p:blipFill>
        <p:spPr>
          <a:xfrm>
            <a:off x="197124" y="400850"/>
            <a:ext cx="2039389" cy="1019695"/>
          </a:xfrm>
          <a:prstGeom prst="rect">
            <a:avLst/>
          </a:prstGeom>
          <a:noFill/>
          <a:ln>
            <a:noFill/>
          </a:ln>
        </p:spPr>
      </p:pic>
      <p:pic>
        <p:nvPicPr>
          <p:cNvPr id="11" name="Google Shape;11;p8">
            <a:hlinkClick r:id="rId4" action="ppaction://hlinksldjump"/>
          </p:cNvPr>
          <p:cNvPicPr preferRelativeResize="0"/>
          <p:nvPr/>
        </p:nvPicPr>
        <p:blipFill rotWithShape="1">
          <a:blip r:embed="rId5"/>
          <a:srcRect/>
          <a:stretch>
            <a:fillRect/>
          </a:stretch>
        </p:blipFill>
        <p:spPr>
          <a:xfrm>
            <a:off x="315118" y="1927567"/>
            <a:ext cx="1803400" cy="723900"/>
          </a:xfrm>
          <a:prstGeom prst="rect">
            <a:avLst/>
          </a:prstGeom>
          <a:noFill/>
          <a:ln>
            <a:noFill/>
          </a:ln>
        </p:spPr>
      </p:pic>
      <p:pic>
        <p:nvPicPr>
          <p:cNvPr id="12" name="Google Shape;12;p8">
            <a:hlinkClick r:id="rId6" action="ppaction://hlinksldjump"/>
          </p:cNvPr>
          <p:cNvPicPr preferRelativeResize="0"/>
          <p:nvPr/>
        </p:nvPicPr>
        <p:blipFill rotWithShape="1">
          <a:blip r:embed="rId7"/>
          <a:srcRect/>
          <a:stretch>
            <a:fillRect/>
          </a:stretch>
        </p:blipFill>
        <p:spPr>
          <a:xfrm>
            <a:off x="2819167" y="1927567"/>
            <a:ext cx="1803400" cy="723900"/>
          </a:xfrm>
          <a:prstGeom prst="rect">
            <a:avLst/>
          </a:prstGeom>
          <a:noFill/>
          <a:ln>
            <a:noFill/>
          </a:ln>
        </p:spPr>
      </p:pic>
      <p:pic>
        <p:nvPicPr>
          <p:cNvPr id="13" name="Google Shape;13;p8">
            <a:hlinkClick r:id="rId8" action="ppaction://hlinksldjump"/>
          </p:cNvPr>
          <p:cNvPicPr preferRelativeResize="0"/>
          <p:nvPr/>
        </p:nvPicPr>
        <p:blipFill rotWithShape="1">
          <a:blip r:embed="rId9"/>
          <a:srcRect/>
          <a:stretch>
            <a:fillRect/>
          </a:stretch>
        </p:blipFill>
        <p:spPr>
          <a:xfrm>
            <a:off x="7569433" y="1927567"/>
            <a:ext cx="1803400" cy="723900"/>
          </a:xfrm>
          <a:prstGeom prst="rect">
            <a:avLst/>
          </a:prstGeom>
          <a:noFill/>
          <a:ln>
            <a:noFill/>
          </a:ln>
        </p:spPr>
      </p:pic>
      <p:pic>
        <p:nvPicPr>
          <p:cNvPr id="14" name="Google Shape;14;p8">
            <a:hlinkClick r:id="rId10" action="ppaction://hlinksldjump"/>
          </p:cNvPr>
          <p:cNvPicPr preferRelativeResize="0"/>
          <p:nvPr/>
        </p:nvPicPr>
        <p:blipFill rotWithShape="1">
          <a:blip r:embed="rId11"/>
          <a:srcRect/>
          <a:stretch>
            <a:fillRect/>
          </a:stretch>
        </p:blipFill>
        <p:spPr>
          <a:xfrm>
            <a:off x="10073482" y="1927567"/>
            <a:ext cx="1803400" cy="723900"/>
          </a:xfrm>
          <a:prstGeom prst="rect">
            <a:avLst/>
          </a:prstGeom>
          <a:noFill/>
          <a:ln>
            <a:noFill/>
          </a:ln>
        </p:spPr>
      </p:pic>
      <p:pic>
        <p:nvPicPr>
          <p:cNvPr id="15" name="Google Shape;15;p8">
            <a:hlinkClick r:id="" action="ppaction://hlinkshowjump?jump=nextslide"/>
          </p:cNvPr>
          <p:cNvPicPr preferRelativeResize="0"/>
          <p:nvPr/>
        </p:nvPicPr>
        <p:blipFill rotWithShape="1">
          <a:blip r:embed="rId12"/>
          <a:srcRect/>
          <a:stretch>
            <a:fillRect/>
          </a:stretch>
        </p:blipFill>
        <p:spPr>
          <a:xfrm>
            <a:off x="5379720" y="3624775"/>
            <a:ext cx="1432560" cy="396240"/>
          </a:xfrm>
          <a:prstGeom prst="rect">
            <a:avLst/>
          </a:prstGeom>
          <a:noFill/>
          <a:ln>
            <a:noFill/>
          </a:ln>
          <a:effectLst>
            <a:outerShdw blurRad="50800" dist="38100" dir="2700000" algn="tl" rotWithShape="0">
              <a:srgbClr val="000000">
                <a:alpha val="40000"/>
              </a:srgbClr>
            </a:outerShdw>
          </a:effectLst>
        </p:spPr>
      </p:pic>
      <p:grpSp>
        <p:nvGrpSpPr>
          <p:cNvPr id="16" name="Google Shape;16;p8"/>
          <p:cNvGrpSpPr/>
          <p:nvPr/>
        </p:nvGrpSpPr>
        <p:grpSpPr>
          <a:xfrm>
            <a:off x="2640003" y="2912198"/>
            <a:ext cx="2161727" cy="2160000"/>
            <a:chOff x="1720" y="1835"/>
            <a:chExt cx="1253" cy="1252"/>
          </a:xfrm>
        </p:grpSpPr>
        <p:sp>
          <p:nvSpPr>
            <p:cNvPr id="17" name="Google Shape;17;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 name="Google Shape;18;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 name="Google Shape;19;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0" name="Google Shape;20;p8"/>
          <p:cNvGrpSpPr/>
          <p:nvPr/>
        </p:nvGrpSpPr>
        <p:grpSpPr>
          <a:xfrm>
            <a:off x="7390269" y="2932111"/>
            <a:ext cx="2161727" cy="2160000"/>
            <a:chOff x="1720" y="1835"/>
            <a:chExt cx="1253" cy="1252"/>
          </a:xfrm>
        </p:grpSpPr>
        <p:sp>
          <p:nvSpPr>
            <p:cNvPr id="21" name="Google Shape;21;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 name="Google Shape;22;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 name="Google Shape;23;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4" name="Google Shape;24;p8"/>
          <p:cNvGrpSpPr/>
          <p:nvPr/>
        </p:nvGrpSpPr>
        <p:grpSpPr>
          <a:xfrm>
            <a:off x="9894318" y="2912198"/>
            <a:ext cx="2161727" cy="2160000"/>
            <a:chOff x="1720" y="1835"/>
            <a:chExt cx="1253" cy="1252"/>
          </a:xfrm>
        </p:grpSpPr>
        <p:sp>
          <p:nvSpPr>
            <p:cNvPr id="25" name="Google Shape;25;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 name="Google Shape;26;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 name="Google Shape;27;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28" name="Google Shape;28;p8"/>
          <p:cNvGrpSpPr/>
          <p:nvPr/>
        </p:nvGrpSpPr>
        <p:grpSpPr>
          <a:xfrm>
            <a:off x="135955" y="2932111"/>
            <a:ext cx="2161727" cy="2160000"/>
            <a:chOff x="1720" y="1835"/>
            <a:chExt cx="1253" cy="1252"/>
          </a:xfrm>
        </p:grpSpPr>
        <p:sp>
          <p:nvSpPr>
            <p:cNvPr id="29" name="Google Shape;29;p8"/>
            <p:cNvSpPr/>
            <p:nvPr/>
          </p:nvSpPr>
          <p:spPr>
            <a:xfrm>
              <a:off x="1720" y="1840"/>
              <a:ext cx="1247" cy="12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 name="Google Shape;30;p8"/>
            <p:cNvSpPr/>
            <p:nvPr/>
          </p:nvSpPr>
          <p:spPr>
            <a:xfrm>
              <a:off x="1733" y="1847"/>
              <a:ext cx="1226" cy="1227"/>
            </a:xfrm>
            <a:custGeom>
              <a:avLst/>
              <a:gdLst/>
              <a:ahLst/>
              <a:cxnLst/>
              <a:rect l="l" t="t" r="r" b="b"/>
              <a:pathLst>
                <a:path w="1849" h="1850" extrusionOk="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803"/>
              </a:srgbClr>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 name="Google Shape;31;p8"/>
            <p:cNvSpPr/>
            <p:nvPr/>
          </p:nvSpPr>
          <p:spPr>
            <a:xfrm>
              <a:off x="1720" y="1835"/>
              <a:ext cx="1253" cy="1252"/>
            </a:xfrm>
            <a:custGeom>
              <a:avLst/>
              <a:gdLst/>
              <a:ahLst/>
              <a:cxnLst/>
              <a:rect l="l" t="t" r="r" b="b"/>
              <a:pathLst>
                <a:path w="1889" h="1888" extrusionOk="0">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grpSp>
      <p:grpSp>
        <p:nvGrpSpPr>
          <p:cNvPr id="32" name="Google Shape;32;p8"/>
          <p:cNvGrpSpPr/>
          <p:nvPr/>
        </p:nvGrpSpPr>
        <p:grpSpPr>
          <a:xfrm>
            <a:off x="5162550" y="4986338"/>
            <a:ext cx="1866900" cy="1625600"/>
            <a:chOff x="3252" y="3141"/>
            <a:chExt cx="1176" cy="1024"/>
          </a:xfrm>
        </p:grpSpPr>
        <p:sp>
          <p:nvSpPr>
            <p:cNvPr id="33" name="Google Shape;33;p8"/>
            <p:cNvSpPr/>
            <p:nvPr/>
          </p:nvSpPr>
          <p:spPr>
            <a:xfrm>
              <a:off x="3252" y="3141"/>
              <a:ext cx="1176" cy="10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 name="Google Shape;34;p8"/>
            <p:cNvSpPr/>
            <p:nvPr/>
          </p:nvSpPr>
          <p:spPr>
            <a:xfrm>
              <a:off x="3389" y="4004"/>
              <a:ext cx="902" cy="149"/>
            </a:xfrm>
            <a:custGeom>
              <a:avLst/>
              <a:gdLst/>
              <a:ahLst/>
              <a:cxnLst/>
              <a:rect l="l" t="t" r="r" b="b"/>
              <a:pathLst>
                <a:path w="1913" h="349" extrusionOk="0">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5" name="Google Shape;35;p8"/>
            <p:cNvSpPr/>
            <p:nvPr/>
          </p:nvSpPr>
          <p:spPr>
            <a:xfrm>
              <a:off x="3365" y="3987"/>
              <a:ext cx="959" cy="159"/>
            </a:xfrm>
            <a:custGeom>
              <a:avLst/>
              <a:gdLst/>
              <a:ahLst/>
              <a:cxnLst/>
              <a:rect l="l" t="t" r="r" b="b"/>
              <a:pathLst>
                <a:path w="1953" h="388" extrusionOk="0">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stretch>
            <a:fillRect/>
          </a:stretch>
        </a:blipFill>
        <a:effectLst/>
      </p:bgPr>
    </p:bg>
    <p:spTree>
      <p:nvGrpSpPr>
        <p:cNvPr id="1" name="Shape 41"/>
        <p:cNvGrpSpPr/>
        <p:nvPr/>
      </p:nvGrpSpPr>
      <p:grpSpPr>
        <a:xfrm>
          <a:off x="0" y="0"/>
          <a:ext cx="0" cy="0"/>
          <a:chOff x="0" y="0"/>
          <a:chExt cx="0" cy="0"/>
        </a:xfrm>
      </p:grpSpPr>
      <p:pic>
        <p:nvPicPr>
          <p:cNvPr id="42" name="Google Shape;42;p10">
            <a:hlinkClick r:id="" action="ppaction://hlinkshowjump?jump=firstslide"/>
          </p:cNvPr>
          <p:cNvPicPr preferRelativeResize="0"/>
          <p:nvPr/>
        </p:nvPicPr>
        <p:blipFill rotWithShape="1">
          <a:blip r:embed="rId13"/>
          <a:srcRect/>
          <a:stretch>
            <a:fillRect/>
          </a:stretch>
        </p:blipFill>
        <p:spPr>
          <a:xfrm>
            <a:off x="11416375" y="2263000"/>
            <a:ext cx="213360" cy="213360"/>
          </a:xfrm>
          <a:prstGeom prst="rect">
            <a:avLst/>
          </a:prstGeom>
          <a:noFill/>
          <a:ln>
            <a:noFill/>
          </a:ln>
        </p:spPr>
      </p:pic>
      <p:pic>
        <p:nvPicPr>
          <p:cNvPr id="43" name="Google Shape;43;p10">
            <a:hlinkClick r:id="" action="ppaction://hlinkshowjump?jump=nextslide"/>
          </p:cNvPr>
          <p:cNvPicPr preferRelativeResize="0"/>
          <p:nvPr/>
        </p:nvPicPr>
        <p:blipFill rotWithShape="1">
          <a:blip r:embed="rId14"/>
          <a:srcRect/>
          <a:stretch>
            <a:fillRect/>
          </a:stretch>
        </p:blipFill>
        <p:spPr>
          <a:xfrm>
            <a:off x="11629735" y="4211192"/>
            <a:ext cx="209550" cy="209550"/>
          </a:xfrm>
          <a:prstGeom prst="rect">
            <a:avLst/>
          </a:prstGeom>
          <a:noFill/>
          <a:ln>
            <a:noFill/>
          </a:ln>
        </p:spPr>
      </p:pic>
      <p:pic>
        <p:nvPicPr>
          <p:cNvPr id="44" name="Google Shape;44;p10">
            <a:hlinkClick r:id="" action="ppaction://hlinkshowjump?jump=previousslide"/>
          </p:cNvPr>
          <p:cNvPicPr preferRelativeResize="0"/>
          <p:nvPr/>
        </p:nvPicPr>
        <p:blipFill rotWithShape="1">
          <a:blip r:embed="rId15"/>
          <a:srcRect/>
          <a:stretch>
            <a:fillRect/>
          </a:stretch>
        </p:blipFill>
        <p:spPr>
          <a:xfrm>
            <a:off x="11206825" y="4216497"/>
            <a:ext cx="209550" cy="209550"/>
          </a:xfrm>
          <a:prstGeom prst="rect">
            <a:avLst/>
          </a:prstGeom>
          <a:noFill/>
          <a:ln>
            <a:noFill/>
          </a:ln>
        </p:spPr>
      </p:pic>
      <p:grpSp>
        <p:nvGrpSpPr>
          <p:cNvPr id="45" name="Google Shape;45;p10"/>
          <p:cNvGrpSpPr/>
          <p:nvPr/>
        </p:nvGrpSpPr>
        <p:grpSpPr>
          <a:xfrm>
            <a:off x="11020425" y="5397501"/>
            <a:ext cx="1008063" cy="1219199"/>
            <a:chOff x="6942" y="3400"/>
            <a:chExt cx="635" cy="768"/>
          </a:xfrm>
        </p:grpSpPr>
        <p:sp>
          <p:nvSpPr>
            <p:cNvPr id="46" name="Google Shape;46;p10"/>
            <p:cNvSpPr/>
            <p:nvPr/>
          </p:nvSpPr>
          <p:spPr>
            <a:xfrm>
              <a:off x="6942" y="3403"/>
              <a:ext cx="632" cy="7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7" name="Google Shape;47;p10"/>
            <p:cNvSpPr/>
            <p:nvPr/>
          </p:nvSpPr>
          <p:spPr>
            <a:xfrm>
              <a:off x="6949" y="4028"/>
              <a:ext cx="621" cy="133"/>
            </a:xfrm>
            <a:custGeom>
              <a:avLst/>
              <a:gdLst/>
              <a:ahLst/>
              <a:cxnLst/>
              <a:rect l="l" t="t" r="r" b="b"/>
              <a:pathLst>
                <a:path w="1849" h="397" extrusionOk="0">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8" name="Google Shape;48;p10"/>
            <p:cNvSpPr/>
            <p:nvPr/>
          </p:nvSpPr>
          <p:spPr>
            <a:xfrm>
              <a:off x="6942" y="4022"/>
              <a:ext cx="635" cy="146"/>
            </a:xfrm>
            <a:custGeom>
              <a:avLst/>
              <a:gdLst/>
              <a:ahLst/>
              <a:cxnLst/>
              <a:rect l="l" t="t" r="r" b="b"/>
              <a:pathLst>
                <a:path w="1889" h="436" extrusionOk="0">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 name="Google Shape;49;p10"/>
            <p:cNvSpPr/>
            <p:nvPr/>
          </p:nvSpPr>
          <p:spPr>
            <a:xfrm>
              <a:off x="7000" y="3407"/>
              <a:ext cx="518" cy="516"/>
            </a:xfrm>
            <a:custGeom>
              <a:avLst/>
              <a:gdLst/>
              <a:ahLst/>
              <a:cxnLst/>
              <a:rect l="l" t="t" r="r" b="b"/>
              <a:pathLst>
                <a:path w="1542" h="1542" extrusionOk="0">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50" name="Google Shape;50;p10"/>
            <p:cNvSpPr/>
            <p:nvPr/>
          </p:nvSpPr>
          <p:spPr>
            <a:xfrm>
              <a:off x="6993" y="3400"/>
              <a:ext cx="532" cy="530"/>
            </a:xfrm>
            <a:custGeom>
              <a:avLst/>
              <a:gdLst/>
              <a:ahLst/>
              <a:cxnLst/>
              <a:rect l="l" t="t" r="r" b="b"/>
              <a:pathLst>
                <a:path w="1582" h="1581" extrusionOk="0">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grpSp>
      <p:pic>
        <p:nvPicPr>
          <p:cNvPr id="51" name="Google Shape;51;p10">
            <a:hlinkClick r:id="rId16" action="ppaction://hlinksldjump"/>
          </p:cNvPr>
          <p:cNvPicPr preferRelativeResize="0"/>
          <p:nvPr/>
        </p:nvPicPr>
        <p:blipFill rotWithShape="1">
          <a:blip r:embed="rId17"/>
          <a:srcRect/>
          <a:stretch>
            <a:fillRect/>
          </a:stretch>
        </p:blipFill>
        <p:spPr>
          <a:xfrm>
            <a:off x="11060217" y="2647996"/>
            <a:ext cx="933450" cy="184150"/>
          </a:xfrm>
          <a:prstGeom prst="rect">
            <a:avLst/>
          </a:prstGeom>
          <a:noFill/>
          <a:ln>
            <a:noFill/>
          </a:ln>
        </p:spPr>
      </p:pic>
      <p:pic>
        <p:nvPicPr>
          <p:cNvPr id="52" name="Google Shape;52;p10">
            <a:hlinkClick r:id="rId18" action="ppaction://hlinksldjump"/>
          </p:cNvPr>
          <p:cNvPicPr preferRelativeResize="0"/>
          <p:nvPr/>
        </p:nvPicPr>
        <p:blipFill rotWithShape="1">
          <a:blip r:embed="rId19"/>
          <a:srcRect/>
          <a:stretch>
            <a:fillRect/>
          </a:stretch>
        </p:blipFill>
        <p:spPr>
          <a:xfrm>
            <a:off x="11060217" y="2954826"/>
            <a:ext cx="933450" cy="184150"/>
          </a:xfrm>
          <a:prstGeom prst="rect">
            <a:avLst/>
          </a:prstGeom>
          <a:noFill/>
          <a:ln>
            <a:noFill/>
          </a:ln>
        </p:spPr>
      </p:pic>
      <p:pic>
        <p:nvPicPr>
          <p:cNvPr id="53" name="Google Shape;53;p10">
            <a:hlinkClick r:id="rId20" action="ppaction://hlinksldjump"/>
          </p:cNvPr>
          <p:cNvPicPr preferRelativeResize="0"/>
          <p:nvPr/>
        </p:nvPicPr>
        <p:blipFill rotWithShape="1">
          <a:blip r:embed="rId21"/>
          <a:srcRect/>
          <a:stretch>
            <a:fillRect/>
          </a:stretch>
        </p:blipFill>
        <p:spPr>
          <a:xfrm>
            <a:off x="11060217" y="3261656"/>
            <a:ext cx="933450" cy="184150"/>
          </a:xfrm>
          <a:prstGeom prst="rect">
            <a:avLst/>
          </a:prstGeom>
          <a:noFill/>
          <a:ln>
            <a:noFill/>
          </a:ln>
        </p:spPr>
      </p:pic>
      <p:pic>
        <p:nvPicPr>
          <p:cNvPr id="54" name="Google Shape;54;p10">
            <a:hlinkClick r:id="rId22" action="ppaction://hlinksldjump"/>
          </p:cNvPr>
          <p:cNvPicPr preferRelativeResize="0"/>
          <p:nvPr/>
        </p:nvPicPr>
        <p:blipFill rotWithShape="1">
          <a:blip r:embed="rId23"/>
          <a:srcRect/>
          <a:stretch>
            <a:fillRect/>
          </a:stretch>
        </p:blipFill>
        <p:spPr>
          <a:xfrm>
            <a:off x="11060217" y="3568486"/>
            <a:ext cx="933450" cy="184150"/>
          </a:xfrm>
          <a:prstGeom prst="rect">
            <a:avLst/>
          </a:prstGeom>
          <a:noFill/>
          <a:ln>
            <a:noFill/>
          </a:ln>
        </p:spPr>
      </p:pic>
      <p:pic>
        <p:nvPicPr>
          <p:cNvPr id="55" name="Google Shape;55;p10">
            <a:hlinkClick r:id="rId24" action="ppaction://hlinksldjump"/>
          </p:cNvPr>
          <p:cNvPicPr preferRelativeResize="0"/>
          <p:nvPr/>
        </p:nvPicPr>
        <p:blipFill rotWithShape="1">
          <a:blip r:embed="rId25"/>
          <a:srcRect/>
          <a:stretch>
            <a:fillRect/>
          </a:stretch>
        </p:blipFill>
        <p:spPr>
          <a:xfrm>
            <a:off x="11060217" y="3872988"/>
            <a:ext cx="933450" cy="184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5" Type="http://schemas.openxmlformats.org/officeDocument/2006/relationships/notesSlide" Target="../notesSlides/notesSlide5.xml"/><Relationship Id="rId14" Type="http://schemas.openxmlformats.org/officeDocument/2006/relationships/slideLayout" Target="../slideLayouts/slideLayout2.xml"/><Relationship Id="rId13" Type="http://schemas.openxmlformats.org/officeDocument/2006/relationships/image" Target="../media/image35.png"/><Relationship Id="rId12" Type="http://schemas.openxmlformats.org/officeDocument/2006/relationships/image" Target="../media/image34.png"/><Relationship Id="rId11" Type="http://schemas.openxmlformats.org/officeDocument/2006/relationships/image" Target="../media/image17.png"/><Relationship Id="rId10" Type="http://schemas.openxmlformats.org/officeDocument/2006/relationships/image" Target="../media/image33.png"/><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7.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
          <p:cNvSpPr txBox="1"/>
          <p:nvPr/>
        </p:nvSpPr>
        <p:spPr>
          <a:xfrm>
            <a:off x="2682932" y="278271"/>
            <a:ext cx="6826135" cy="14135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lt1"/>
                </a:solidFill>
                <a:latin typeface="Arial" panose="020B0604020202020204"/>
                <a:ea typeface="Arial" panose="020B0604020202020204"/>
                <a:cs typeface="Arial" panose="020B0604020202020204"/>
                <a:sym typeface="Arial" panose="020B0604020202020204"/>
              </a:rPr>
              <a:t>Evaluation of Accelerograph Data Quality System Based on Machine Learning on Seismic Networks in Indonesia</a:t>
            </a:r>
            <a:endParaRPr dirty="0"/>
          </a:p>
          <a:p>
            <a:pPr marL="0" marR="0" lvl="0" indent="0" algn="ctr" rtl="0">
              <a:spcBef>
                <a:spcPts val="0"/>
              </a:spcBef>
              <a:spcAft>
                <a:spcPts val="0"/>
              </a:spcAft>
              <a:buNone/>
            </a:pPr>
            <a:endParaRPr sz="1800" b="1" dirty="0">
              <a:solidFill>
                <a:schemeClr val="lt1"/>
              </a:solidFill>
              <a:latin typeface="Arial" panose="020B0604020202020204"/>
              <a:ea typeface="Arial" panose="020B0604020202020204"/>
              <a:cs typeface="Arial" panose="020B0604020202020204"/>
              <a:sym typeface="Arial" panose="020B0604020202020204"/>
            </a:endParaRPr>
          </a:p>
          <a:p>
            <a:pPr algn="ctr"/>
            <a:r>
              <a:rPr lang="en-US" sz="1800" dirty="0">
                <a:solidFill>
                  <a:schemeClr val="lt1"/>
                </a:solidFill>
                <a:latin typeface="Arial" panose="020B0604020202020204"/>
                <a:ea typeface="Arial" panose="020B0604020202020204"/>
                <a:cs typeface="Arial" panose="020B0604020202020204"/>
                <a:sym typeface="Arial" panose="020B0604020202020204"/>
              </a:rPr>
              <a:t>Kurniati </a:t>
            </a:r>
            <a:r>
              <a:rPr lang="en-US" sz="1800" dirty="0" err="1">
                <a:solidFill>
                  <a:schemeClr val="lt1"/>
                </a:solidFill>
                <a:latin typeface="Arial" panose="020B0604020202020204"/>
                <a:ea typeface="Arial" panose="020B0604020202020204"/>
                <a:cs typeface="Arial" panose="020B0604020202020204"/>
                <a:sym typeface="Arial" panose="020B0604020202020204"/>
              </a:rPr>
              <a:t>Retno</a:t>
            </a:r>
            <a:r>
              <a:rPr lang="en-US" sz="1800" dirty="0">
                <a:solidFill>
                  <a:schemeClr val="lt1"/>
                </a:solidFill>
                <a:latin typeface="Arial" panose="020B0604020202020204"/>
                <a:ea typeface="Arial" panose="020B0604020202020204"/>
                <a:cs typeface="Arial" panose="020B0604020202020204"/>
                <a:sym typeface="Arial" panose="020B0604020202020204"/>
              </a:rPr>
              <a:t> Dewi</a:t>
            </a:r>
            <a:r>
              <a:rPr lang="en-US" sz="1800" baseline="30000" dirty="0">
                <a:solidFill>
                  <a:schemeClr val="bg1"/>
                </a:solidFill>
                <a:latin typeface="Arial" panose="020B0604020202020204" pitchFamily="34" charset="0"/>
                <a:cs typeface="Arial" panose="020B0604020202020204" pitchFamily="34" charset="0"/>
              </a:rPr>
              <a:t>1</a:t>
            </a:r>
            <a:r>
              <a:rPr lang="en-US" sz="1800" dirty="0">
                <a:solidFill>
                  <a:schemeClr val="lt1"/>
                </a:solidFill>
                <a:latin typeface="Arial" panose="020B0604020202020204"/>
                <a:ea typeface="Arial" panose="020B0604020202020204"/>
                <a:cs typeface="Arial" panose="020B0604020202020204"/>
                <a:sym typeface="Arial" panose="020B0604020202020204"/>
              </a:rPr>
              <a:t>, </a:t>
            </a:r>
            <a:r>
              <a:rPr lang="en-US" sz="1800" dirty="0" err="1">
                <a:solidFill>
                  <a:schemeClr val="lt1"/>
                </a:solidFill>
                <a:latin typeface="Arial" panose="020B0604020202020204"/>
                <a:ea typeface="Arial" panose="020B0604020202020204"/>
                <a:cs typeface="Arial" panose="020B0604020202020204"/>
                <a:sym typeface="Arial" panose="020B0604020202020204"/>
              </a:rPr>
              <a:t>Angga</a:t>
            </a:r>
            <a:r>
              <a:rPr lang="en-US" sz="1800" dirty="0">
                <a:solidFill>
                  <a:schemeClr val="lt1"/>
                </a:solidFill>
                <a:latin typeface="Arial" panose="020B0604020202020204"/>
                <a:ea typeface="Arial" panose="020B0604020202020204"/>
                <a:cs typeface="Arial" panose="020B0604020202020204"/>
                <a:sym typeface="Arial" panose="020B0604020202020204"/>
              </a:rPr>
              <a:t> Wijaya</a:t>
            </a:r>
            <a:r>
              <a:rPr lang="en-US" sz="1400" baseline="30000" dirty="0">
                <a:solidFill>
                  <a:schemeClr val="bg1"/>
                </a:solidFill>
                <a:latin typeface="Arial" panose="020B0604020202020204" pitchFamily="34" charset="0"/>
                <a:cs typeface="Arial" panose="020B0604020202020204" pitchFamily="34" charset="0"/>
              </a:rPr>
              <a:t>2</a:t>
            </a:r>
            <a:endParaRPr lang="en-US" sz="1400" baseline="30000" dirty="0">
              <a:solidFill>
                <a:schemeClr val="bg1"/>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1400" dirty="0">
                <a:solidFill>
                  <a:schemeClr val="lt1"/>
                </a:solidFill>
                <a:latin typeface="Arial" panose="020B0604020202020204"/>
                <a:ea typeface="Arial" panose="020B0604020202020204"/>
                <a:cs typeface="Arial" panose="020B0604020202020204"/>
                <a:sym typeface="Arial" panose="020B0604020202020204"/>
              </a:rPr>
              <a:t>Indonesian Agency for Meteorological, Climatological, and Geophysics </a:t>
            </a:r>
            <a:endParaRPr sz="1400"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30" name="Google Shape;130;p1"/>
          <p:cNvSpPr txBox="1"/>
          <p:nvPr/>
        </p:nvSpPr>
        <p:spPr>
          <a:xfrm>
            <a:off x="178629" y="2958859"/>
            <a:ext cx="2086776" cy="2066221"/>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panose="020B0604020202020204"/>
              <a:buNone/>
            </a:pPr>
            <a:r>
              <a:rPr lang="en-US" sz="1200" dirty="0">
                <a:solidFill>
                  <a:schemeClr val="dk1"/>
                </a:solidFill>
              </a:rPr>
              <a:t>Earthquake strong motion data from accelerograph equipment is crucial for determining earthquake intensity and other needs in earthquake disaster mitigation, so it is necessary to accurately evaluate the quality of accelerograph data.</a:t>
            </a:r>
            <a:endParaRPr dirty="0"/>
          </a:p>
        </p:txBody>
      </p:sp>
      <p:sp>
        <p:nvSpPr>
          <p:cNvPr id="131" name="Google Shape;131;p1"/>
          <p:cNvSpPr txBox="1"/>
          <p:nvPr/>
        </p:nvSpPr>
        <p:spPr>
          <a:xfrm>
            <a:off x="5338029" y="6313980"/>
            <a:ext cx="1531435" cy="28052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200"/>
              <a:buFont typeface="Arial" panose="020B0604020202020204"/>
              <a:buNone/>
            </a:pPr>
            <a:r>
              <a:rPr lang="en-US" sz="1200" b="1" dirty="0">
                <a:solidFill>
                  <a:schemeClr val="lt1"/>
                </a:solidFill>
                <a:latin typeface="Arial" panose="020B0604020202020204"/>
                <a:ea typeface="Arial" panose="020B0604020202020204"/>
                <a:cs typeface="Arial" panose="020B0604020202020204"/>
                <a:sym typeface="Arial" panose="020B0604020202020204"/>
              </a:rPr>
              <a:t>P4.1-249</a:t>
            </a:r>
            <a:endParaRPr sz="12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32" name="Google Shape;132;p1"/>
          <p:cNvSpPr txBox="1"/>
          <p:nvPr/>
        </p:nvSpPr>
        <p:spPr>
          <a:xfrm>
            <a:off x="2682932" y="2958859"/>
            <a:ext cx="2086776" cy="2066221"/>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panose="020B0604020202020204"/>
              <a:buNone/>
            </a:pPr>
            <a:r>
              <a:rPr lang="en-US" sz="1200" dirty="0">
                <a:solidFill>
                  <a:schemeClr val="dk1"/>
                </a:solidFill>
              </a:rPr>
              <a:t>Data evaluation is analyzed daily based on gap, availability, and power spectral analysis parameters. This evaluation system is designed using the results of MLP (Multi Layer Percepton) and kNN (k-Nearest Neighbor) machine learning computations.</a:t>
            </a:r>
            <a:endParaRPr dirty="0"/>
          </a:p>
        </p:txBody>
      </p:sp>
      <p:sp>
        <p:nvSpPr>
          <p:cNvPr id="133" name="Google Shape;133;p1"/>
          <p:cNvSpPr txBox="1"/>
          <p:nvPr/>
        </p:nvSpPr>
        <p:spPr>
          <a:xfrm>
            <a:off x="7422294" y="2958858"/>
            <a:ext cx="2086773" cy="2066221"/>
          </a:xfrm>
          <a:prstGeom prst="rect">
            <a:avLst/>
          </a:prstGeom>
          <a:noFill/>
          <a:ln>
            <a:noFill/>
          </a:ln>
        </p:spPr>
        <p:txBody>
          <a:bodyPr spcFirstLastPara="1" wrap="square" lIns="108000" tIns="108000" rIns="108000" bIns="108000" anchor="ctr" anchorCtr="1">
            <a:normAutofit/>
          </a:bodyPr>
          <a:lstStyle/>
          <a:p>
            <a:pPr marL="0" marR="0" lvl="0" indent="0" algn="ctr" rtl="0">
              <a:lnSpc>
                <a:spcPct val="90000"/>
              </a:lnSpc>
              <a:spcBef>
                <a:spcPts val="0"/>
              </a:spcBef>
              <a:spcAft>
                <a:spcPts val="0"/>
              </a:spcAft>
              <a:buClr>
                <a:schemeClr val="dk1"/>
              </a:buClr>
              <a:buSzPts val="1200"/>
              <a:buFont typeface="Arial" panose="020B0604020202020204"/>
              <a:buNone/>
            </a:pPr>
            <a:r>
              <a:rPr lang="en-US" sz="1200" dirty="0">
                <a:solidFill>
                  <a:schemeClr val="dk1"/>
                </a:solidFill>
              </a:rPr>
              <a:t>The results of manual evaluation obtained the most frequent problems occur in electricity and communication networks and some due to equipment damage. The evaluation system with machine learning found the kNN model has an accuracy of 91.2%.</a:t>
            </a:r>
            <a:endParaRPr dirty="0"/>
          </a:p>
        </p:txBody>
      </p:sp>
      <p:sp>
        <p:nvSpPr>
          <p:cNvPr id="134" name="Google Shape;134;p1"/>
          <p:cNvSpPr txBox="1"/>
          <p:nvPr/>
        </p:nvSpPr>
        <p:spPr>
          <a:xfrm>
            <a:off x="9926597" y="2958859"/>
            <a:ext cx="2086773" cy="2066220"/>
          </a:xfrm>
          <a:prstGeom prst="rect">
            <a:avLst/>
          </a:prstGeom>
          <a:noFill/>
          <a:ln>
            <a:noFill/>
          </a:ln>
        </p:spPr>
        <p:txBody>
          <a:bodyPr spcFirstLastPara="1" wrap="square" lIns="108000" tIns="108000" rIns="108000" bIns="108000" anchor="ctr" anchorCtr="1">
            <a:noAutofit/>
          </a:bodyPr>
          <a:lstStyle/>
          <a:p>
            <a:pPr marL="0" lvl="0" indent="0" algn="ctr" rtl="0">
              <a:spcBef>
                <a:spcPts val="0"/>
              </a:spcBef>
              <a:spcAft>
                <a:spcPts val="0"/>
              </a:spcAft>
              <a:buNone/>
            </a:pPr>
            <a:r>
              <a:rPr lang="en-US" sz="1200" dirty="0">
                <a:solidFill>
                  <a:schemeClr val="dk1"/>
                </a:solidFill>
              </a:rPr>
              <a:t>From the results of system design with machine learning models MLP and kNN can classify accelerograph data quality, the average performance results are above 80% so that the model can be used for the evaluation stage of accelerograph data quality at BMKG.</a:t>
            </a:r>
            <a:endParaRPr sz="1200" dirty="0"/>
          </a:p>
        </p:txBody>
      </p:sp>
      <p:sp>
        <p:nvSpPr>
          <p:cNvPr id="135" name="Google Shape;135;p1"/>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dirty="0">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36" name="Google Shape;136;p1"/>
          <p:cNvPicPr preferRelativeResize="0"/>
          <p:nvPr/>
        </p:nvPicPr>
        <p:blipFill>
          <a:blip r:embed="rId1"/>
          <a:stretch>
            <a:fillRect/>
          </a:stretch>
        </p:blipFill>
        <p:spPr>
          <a:xfrm>
            <a:off x="10835325" y="278275"/>
            <a:ext cx="837676" cy="10380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4f84ea7929_1_12"/>
          <p:cNvSpPr txBox="1"/>
          <p:nvPr/>
        </p:nvSpPr>
        <p:spPr>
          <a:xfrm>
            <a:off x="2193009" y="266330"/>
            <a:ext cx="8021400" cy="559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Arial" panose="020B0604020202020204"/>
              <a:buNone/>
            </a:pPr>
            <a:r>
              <a:rPr lang="en-US" sz="2000" dirty="0">
                <a:solidFill>
                  <a:schemeClr val="lt1"/>
                </a:solidFill>
              </a:rPr>
              <a:t>INTRODUCTION : Background</a:t>
            </a:r>
            <a:endParaRPr sz="2000"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42" name="Google Shape;142;g24f84ea7929_1_12"/>
          <p:cNvSpPr txBox="1"/>
          <p:nvPr/>
        </p:nvSpPr>
        <p:spPr>
          <a:xfrm>
            <a:off x="11125514" y="6385300"/>
            <a:ext cx="817800" cy="234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panose="020B0604020202020204"/>
              <a:buNone/>
            </a:pPr>
            <a:r>
              <a:rPr lang="en-US" sz="1000" b="1" dirty="0">
                <a:solidFill>
                  <a:schemeClr val="lt1"/>
                </a:solidFill>
                <a:latin typeface="Arial" panose="020B0604020202020204"/>
                <a:ea typeface="Arial" panose="020B0604020202020204"/>
                <a:cs typeface="Arial" panose="020B0604020202020204"/>
                <a:sym typeface="Arial" panose="020B0604020202020204"/>
              </a:rPr>
              <a:t>P4.1-249</a:t>
            </a:r>
            <a:endParaRPr sz="1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43" name="Google Shape;143;g24f84ea7929_1_12"/>
          <p:cNvSpPr txBox="1"/>
          <p:nvPr/>
        </p:nvSpPr>
        <p:spPr>
          <a:xfrm>
            <a:off x="11103778" y="5453065"/>
            <a:ext cx="837600" cy="7413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dirty="0">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4" name="Google Shape;144;g24f84ea7929_1_12"/>
          <p:cNvPicPr preferRelativeResize="0"/>
          <p:nvPr/>
        </p:nvPicPr>
        <p:blipFill>
          <a:blip r:embed="rId1"/>
          <a:stretch>
            <a:fillRect/>
          </a:stretch>
        </p:blipFill>
        <p:spPr>
          <a:xfrm>
            <a:off x="10940575" y="104875"/>
            <a:ext cx="837676" cy="1038096"/>
          </a:xfrm>
          <a:prstGeom prst="rect">
            <a:avLst/>
          </a:prstGeom>
          <a:noFill/>
          <a:ln>
            <a:noFill/>
          </a:ln>
        </p:spPr>
      </p:pic>
      <p:pic>
        <p:nvPicPr>
          <p:cNvPr id="145" name="Google Shape;145;g24f84ea7929_1_12"/>
          <p:cNvPicPr preferRelativeResize="0"/>
          <p:nvPr/>
        </p:nvPicPr>
        <p:blipFill>
          <a:blip r:embed="rId2"/>
          <a:stretch>
            <a:fillRect/>
          </a:stretch>
        </p:blipFill>
        <p:spPr>
          <a:xfrm>
            <a:off x="107561" y="4811404"/>
            <a:ext cx="2704825" cy="1932000"/>
          </a:xfrm>
          <a:prstGeom prst="rect">
            <a:avLst/>
          </a:prstGeom>
          <a:noFill/>
          <a:ln>
            <a:noFill/>
          </a:ln>
        </p:spPr>
      </p:pic>
      <p:sp>
        <p:nvSpPr>
          <p:cNvPr id="146" name="Google Shape;146;g24f84ea7929_1_12"/>
          <p:cNvSpPr txBox="1"/>
          <p:nvPr/>
        </p:nvSpPr>
        <p:spPr>
          <a:xfrm>
            <a:off x="122612" y="1142975"/>
            <a:ext cx="10359900" cy="8743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b="0" dirty="0">
                <a:solidFill>
                  <a:schemeClr val="dk1"/>
                </a:solidFill>
                <a:latin typeface="Arial" panose="020B0604020202020204"/>
                <a:ea typeface="Arial" panose="020B0604020202020204"/>
                <a:cs typeface="Arial" panose="020B0604020202020204"/>
                <a:sym typeface="Arial" panose="020B0604020202020204"/>
              </a:rPr>
              <a:t>The Meteorology, Climatology, and Geophysics Agency (BMKG)</a:t>
            </a:r>
            <a:r>
              <a:rPr lang="en-US" sz="1700" dirty="0">
                <a:solidFill>
                  <a:schemeClr val="dk1"/>
                </a:solidFill>
              </a:rPr>
              <a:t> have </a:t>
            </a:r>
            <a:r>
              <a:rPr lang="en-US" sz="1700" b="0" dirty="0">
                <a:solidFill>
                  <a:schemeClr val="dk1"/>
                </a:solidFill>
                <a:latin typeface="Arial" panose="020B0604020202020204"/>
                <a:ea typeface="Arial" panose="020B0604020202020204"/>
                <a:cs typeface="Arial" panose="020B0604020202020204"/>
                <a:sym typeface="Arial" panose="020B0604020202020204"/>
              </a:rPr>
              <a:t>installed 669 accelerograph </a:t>
            </a:r>
            <a:r>
              <a:rPr lang="en-US" sz="1700" dirty="0">
                <a:solidFill>
                  <a:schemeClr val="dk1"/>
                </a:solidFill>
              </a:rPr>
              <a:t>since 2010</a:t>
            </a:r>
            <a:r>
              <a:rPr lang="en-US" sz="1700" b="0" dirty="0">
                <a:solidFill>
                  <a:schemeClr val="dk1"/>
                </a:solidFill>
                <a:latin typeface="Arial" panose="020B0604020202020204"/>
                <a:ea typeface="Arial" panose="020B0604020202020204"/>
                <a:cs typeface="Arial" panose="020B0604020202020204"/>
                <a:sym typeface="Arial" panose="020B0604020202020204"/>
              </a:rPr>
              <a:t>. </a:t>
            </a:r>
            <a:r>
              <a:rPr lang="en-US" sz="1700" dirty="0">
                <a:solidFill>
                  <a:schemeClr val="dk1"/>
                </a:solidFill>
              </a:rPr>
              <a:t>The </a:t>
            </a:r>
            <a:r>
              <a:rPr lang="en-US" sz="1700" b="0" dirty="0">
                <a:solidFill>
                  <a:schemeClr val="dk1"/>
                </a:solidFill>
                <a:latin typeface="Arial" panose="020B0604020202020204"/>
                <a:ea typeface="Arial" panose="020B0604020202020204"/>
                <a:cs typeface="Arial" panose="020B0604020202020204"/>
                <a:sym typeface="Arial" panose="020B0604020202020204"/>
              </a:rPr>
              <a:t>equipments consists of 4</a:t>
            </a:r>
            <a:r>
              <a:rPr lang="en-US" sz="1700" dirty="0">
                <a:solidFill>
                  <a:schemeClr val="dk1"/>
                </a:solidFill>
              </a:rPr>
              <a:t>05</a:t>
            </a:r>
            <a:r>
              <a:rPr lang="en-US" sz="1700" b="0" dirty="0">
                <a:solidFill>
                  <a:schemeClr val="dk1"/>
                </a:solidFill>
                <a:latin typeface="Arial" panose="020B0604020202020204"/>
                <a:ea typeface="Arial" panose="020B0604020202020204"/>
                <a:cs typeface="Arial" panose="020B0604020202020204"/>
                <a:sym typeface="Arial" panose="020B0604020202020204"/>
              </a:rPr>
              <a:t> collocated accelerographs</a:t>
            </a:r>
            <a:r>
              <a:rPr lang="en-US" sz="1700" dirty="0">
                <a:solidFill>
                  <a:schemeClr val="dk1"/>
                </a:solidFill>
              </a:rPr>
              <a:t> and 264</a:t>
            </a:r>
            <a:r>
              <a:rPr lang="en-US" sz="1700" b="0" dirty="0">
                <a:solidFill>
                  <a:schemeClr val="dk1"/>
                </a:solidFill>
                <a:latin typeface="Arial" panose="020B0604020202020204"/>
                <a:ea typeface="Arial" panose="020B0604020202020204"/>
                <a:cs typeface="Arial" panose="020B0604020202020204"/>
                <a:sym typeface="Arial" panose="020B0604020202020204"/>
              </a:rPr>
              <a:t> non-collocated accelerograph. Therefore, BMKG used this data for generate shakem</a:t>
            </a:r>
            <a:r>
              <a:rPr lang="en-US" sz="1700" dirty="0">
                <a:solidFill>
                  <a:schemeClr val="dk1"/>
                </a:solidFill>
              </a:rPr>
              <a:t>ap and seismic hazard analysis. </a:t>
            </a:r>
            <a:r>
              <a:rPr lang="en-US" sz="1700" b="0" dirty="0">
                <a:solidFill>
                  <a:schemeClr val="dk1"/>
                </a:solidFill>
                <a:latin typeface="Arial" panose="020B0604020202020204"/>
                <a:ea typeface="Arial" panose="020B0604020202020204"/>
                <a:cs typeface="Arial" panose="020B0604020202020204"/>
                <a:sym typeface="Arial" panose="020B0604020202020204"/>
              </a:rPr>
              <a:t> </a:t>
            </a:r>
            <a:endParaRPr sz="1800" dirty="0">
              <a:solidFill>
                <a:schemeClr val="dk1"/>
              </a:solidFill>
            </a:endParaRPr>
          </a:p>
        </p:txBody>
      </p:sp>
      <p:pic>
        <p:nvPicPr>
          <p:cNvPr id="147" name="Google Shape;147;g24f84ea7929_1_12"/>
          <p:cNvPicPr preferRelativeResize="0"/>
          <p:nvPr/>
        </p:nvPicPr>
        <p:blipFill>
          <a:blip r:embed="rId3"/>
          <a:stretch>
            <a:fillRect/>
          </a:stretch>
        </p:blipFill>
        <p:spPr>
          <a:xfrm>
            <a:off x="2919675" y="4823400"/>
            <a:ext cx="2704824" cy="1953494"/>
          </a:xfrm>
          <a:prstGeom prst="rect">
            <a:avLst/>
          </a:prstGeom>
          <a:noFill/>
          <a:ln>
            <a:noFill/>
          </a:ln>
        </p:spPr>
      </p:pic>
      <p:sp>
        <p:nvSpPr>
          <p:cNvPr id="148" name="Google Shape;148;g24f84ea7929_1_12"/>
          <p:cNvSpPr txBox="1"/>
          <p:nvPr/>
        </p:nvSpPr>
        <p:spPr>
          <a:xfrm>
            <a:off x="2947825" y="6392425"/>
            <a:ext cx="2704800" cy="41211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dirty="0">
                <a:solidFill>
                  <a:schemeClr val="dk1"/>
                </a:solidFill>
                <a:highlight>
                  <a:schemeClr val="lt1"/>
                </a:highlight>
              </a:rPr>
              <a:t>Accelerograph Collocated</a:t>
            </a:r>
            <a:endParaRPr sz="1500" b="1" dirty="0">
              <a:solidFill>
                <a:schemeClr val="dk1"/>
              </a:solidFill>
              <a:highlight>
                <a:schemeClr val="lt1"/>
              </a:highlight>
            </a:endParaRPr>
          </a:p>
        </p:txBody>
      </p:sp>
      <p:sp>
        <p:nvSpPr>
          <p:cNvPr id="149" name="Google Shape;149;g24f84ea7929_1_12"/>
          <p:cNvSpPr txBox="1"/>
          <p:nvPr/>
        </p:nvSpPr>
        <p:spPr>
          <a:xfrm>
            <a:off x="120316" y="6392437"/>
            <a:ext cx="2827500" cy="396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solidFill>
                  <a:schemeClr val="dk1"/>
                </a:solidFill>
                <a:highlight>
                  <a:schemeClr val="lt1"/>
                </a:highlight>
              </a:rPr>
              <a:t>Accelerograph Non Collocated</a:t>
            </a:r>
            <a:endParaRPr b="1" dirty="0">
              <a:solidFill>
                <a:schemeClr val="dk1"/>
              </a:solidFill>
              <a:highlight>
                <a:schemeClr val="lt1"/>
              </a:highlight>
            </a:endParaRPr>
          </a:p>
        </p:txBody>
      </p:sp>
      <p:pic>
        <p:nvPicPr>
          <p:cNvPr id="150" name="Google Shape;150;g24f84ea7929_1_12"/>
          <p:cNvPicPr preferRelativeResize="0"/>
          <p:nvPr/>
        </p:nvPicPr>
        <p:blipFill>
          <a:blip r:embed="rId4"/>
          <a:stretch>
            <a:fillRect/>
          </a:stretch>
        </p:blipFill>
        <p:spPr>
          <a:xfrm>
            <a:off x="122600" y="2403042"/>
            <a:ext cx="5501901" cy="2313546"/>
          </a:xfrm>
          <a:prstGeom prst="rect">
            <a:avLst/>
          </a:prstGeom>
          <a:noFill/>
          <a:ln>
            <a:noFill/>
          </a:ln>
        </p:spPr>
      </p:pic>
      <p:sp>
        <p:nvSpPr>
          <p:cNvPr id="151" name="Google Shape;151;g24f84ea7929_1_12"/>
          <p:cNvSpPr txBox="1"/>
          <p:nvPr/>
        </p:nvSpPr>
        <p:spPr>
          <a:xfrm>
            <a:off x="122600" y="2027325"/>
            <a:ext cx="5502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solidFill>
                  <a:schemeClr val="dk1"/>
                </a:solidFill>
              </a:rPr>
              <a:t>Accelerograph Distribution on Indonesia Seismic Network</a:t>
            </a:r>
            <a:endParaRPr sz="1500" b="1" dirty="0">
              <a:solidFill>
                <a:schemeClr val="dk1"/>
              </a:solidFill>
            </a:endParaRPr>
          </a:p>
        </p:txBody>
      </p:sp>
      <p:sp>
        <p:nvSpPr>
          <p:cNvPr id="152" name="Google Shape;152;g24f84ea7929_1_12"/>
          <p:cNvSpPr txBox="1"/>
          <p:nvPr/>
        </p:nvSpPr>
        <p:spPr>
          <a:xfrm>
            <a:off x="5727950" y="5101539"/>
            <a:ext cx="5139300" cy="1662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dirty="0">
                <a:solidFill>
                  <a:schemeClr val="dk1"/>
                </a:solidFill>
              </a:rPr>
              <a:t>Data evaluation can be an important priority to maintain data accuracy. Power spectral density analysis of tool background noise is a reference in identifying problems and tool data quality. This equipment evaluation will be the basis for parts replacement or relocation.</a:t>
            </a:r>
            <a:endParaRPr sz="1800" dirty="0">
              <a:solidFill>
                <a:schemeClr val="dk1"/>
              </a:solidFill>
            </a:endParaRPr>
          </a:p>
        </p:txBody>
      </p:sp>
      <p:pic>
        <p:nvPicPr>
          <p:cNvPr id="153" name="Google Shape;153;g24f84ea7929_1_12"/>
          <p:cNvPicPr preferRelativeResize="0"/>
          <p:nvPr/>
        </p:nvPicPr>
        <p:blipFill>
          <a:blip r:embed="rId5"/>
          <a:stretch>
            <a:fillRect/>
          </a:stretch>
        </p:blipFill>
        <p:spPr>
          <a:xfrm>
            <a:off x="6047300" y="2301043"/>
            <a:ext cx="4375400" cy="2884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p:nvPr/>
        </p:nvSpPr>
        <p:spPr>
          <a:xfrm>
            <a:off x="2193009" y="266330"/>
            <a:ext cx="8021508" cy="5592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1800"/>
              <a:buFont typeface="Arial" panose="020B0604020202020204"/>
              <a:buNone/>
            </a:pPr>
            <a:r>
              <a:rPr lang="en-US" sz="2000" dirty="0">
                <a:solidFill>
                  <a:schemeClr val="lt1"/>
                </a:solidFill>
              </a:rPr>
              <a:t>OBJECTIVES</a:t>
            </a:r>
            <a:endParaRPr lang="en-US" sz="2000" dirty="0">
              <a:solidFill>
                <a:schemeClr val="lt1"/>
              </a:solidFill>
            </a:endParaRPr>
          </a:p>
        </p:txBody>
      </p:sp>
      <p:sp>
        <p:nvSpPr>
          <p:cNvPr id="160" name="Google Shape;160;p3"/>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panose="020B0604020202020204"/>
              <a:buNone/>
            </a:pPr>
            <a:r>
              <a:rPr lang="en-US" sz="1000" b="1" dirty="0">
                <a:solidFill>
                  <a:schemeClr val="lt1"/>
                </a:solidFill>
                <a:latin typeface="Arial" panose="020B0604020202020204"/>
                <a:ea typeface="Arial" panose="020B0604020202020204"/>
                <a:cs typeface="Arial" panose="020B0604020202020204"/>
                <a:sym typeface="Arial" panose="020B0604020202020204"/>
              </a:rPr>
              <a:t>P4.1-249</a:t>
            </a:r>
            <a:endParaRPr sz="1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61" name="Google Shape;161;p3"/>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dirty="0">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162" name="Google Shape;162;p3"/>
          <p:cNvSpPr txBox="1"/>
          <p:nvPr/>
        </p:nvSpPr>
        <p:spPr>
          <a:xfrm>
            <a:off x="105275" y="1193825"/>
            <a:ext cx="10437300" cy="5849100"/>
          </a:xfrm>
          <a:prstGeom prst="rect">
            <a:avLst/>
          </a:prstGeom>
          <a:noFill/>
          <a:ln>
            <a:noFill/>
          </a:ln>
        </p:spPr>
        <p:txBody>
          <a:bodyPr spcFirstLastPara="1" wrap="square" lIns="91425" tIns="45700" rIns="91425" bIns="45700" anchor="t" anchorCtr="0">
            <a:spAutoFit/>
          </a:bodyPr>
          <a:lstStyle/>
          <a:p>
            <a:pPr marL="285750" marR="0" lvl="0" indent="-336550" algn="just" rtl="0">
              <a:spcBef>
                <a:spcPts val="0"/>
              </a:spcBef>
              <a:spcAft>
                <a:spcPts val="0"/>
              </a:spcAft>
              <a:buClr>
                <a:schemeClr val="dk1"/>
              </a:buClr>
              <a:buSzPts val="2200"/>
              <a:buFont typeface="Noto Sans Symbols"/>
              <a:buChar char="❑"/>
            </a:pPr>
            <a:r>
              <a:rPr lang="en-US" sz="2200" dirty="0">
                <a:solidFill>
                  <a:schemeClr val="dk1"/>
                </a:solidFill>
                <a:latin typeface="Arial" panose="020B0604020202020204"/>
                <a:ea typeface="Arial" panose="020B0604020202020204"/>
                <a:cs typeface="Arial" panose="020B0604020202020204"/>
                <a:sym typeface="Arial" panose="020B0604020202020204"/>
              </a:rPr>
              <a:t>Designing a machine learning-based Accelerograph data quality classification system.</a:t>
            </a:r>
            <a:endParaRPr sz="2200" dirty="0"/>
          </a:p>
          <a:p>
            <a:pPr marL="285750" marR="0" lvl="0" indent="-336550" algn="just" rtl="0">
              <a:spcBef>
                <a:spcPts val="0"/>
              </a:spcBef>
              <a:spcAft>
                <a:spcPts val="0"/>
              </a:spcAft>
              <a:buClr>
                <a:schemeClr val="dk1"/>
              </a:buClr>
              <a:buSzPts val="2200"/>
              <a:buFont typeface="Noto Sans Symbols"/>
              <a:buChar char="❑"/>
            </a:pPr>
            <a:r>
              <a:rPr lang="en-US" sz="2200" dirty="0">
                <a:solidFill>
                  <a:schemeClr val="dk1"/>
                </a:solidFill>
                <a:latin typeface="Arial" panose="020B0604020202020204"/>
                <a:ea typeface="Arial" panose="020B0604020202020204"/>
                <a:cs typeface="Arial" panose="020B0604020202020204"/>
                <a:sym typeface="Arial" panose="020B0604020202020204"/>
              </a:rPr>
              <a:t>Create a machine learning classification model architecture to obtain Accelerograph data quality </a:t>
            </a:r>
            <a:r>
              <a:rPr lang="en-US" sz="2200" dirty="0">
                <a:solidFill>
                  <a:schemeClr val="dk1"/>
                </a:solidFill>
              </a:rPr>
              <a:t>index and identification instrument problems.</a:t>
            </a:r>
            <a:endParaRPr sz="2200" dirty="0"/>
          </a:p>
          <a:p>
            <a:pPr marL="285750" marR="0" lvl="0" indent="-336550" algn="just" rtl="0">
              <a:spcBef>
                <a:spcPts val="0"/>
              </a:spcBef>
              <a:spcAft>
                <a:spcPts val="0"/>
              </a:spcAft>
              <a:buClr>
                <a:schemeClr val="dk1"/>
              </a:buClr>
              <a:buSzPts val="2200"/>
              <a:buFont typeface="Noto Sans Symbols"/>
              <a:buChar char="❑"/>
            </a:pPr>
            <a:r>
              <a:rPr lang="en-US" sz="2200" dirty="0">
                <a:solidFill>
                  <a:schemeClr val="dk1"/>
                </a:solidFill>
                <a:latin typeface="Arial" panose="020B0604020202020204"/>
                <a:ea typeface="Arial" panose="020B0604020202020204"/>
                <a:cs typeface="Arial" panose="020B0604020202020204"/>
                <a:sym typeface="Arial" panose="020B0604020202020204"/>
              </a:rPr>
              <a:t>By implementing classification machine learning in processing Accelerograph data for analysis and classifying data quality quickly and with high accuracy, this research is very useful for monitoring earthquake and</a:t>
            </a:r>
            <a:r>
              <a:rPr lang="en-US" sz="2200" dirty="0">
                <a:solidFill>
                  <a:schemeClr val="dk1"/>
                </a:solidFill>
              </a:rPr>
              <a:t> tsunami</a:t>
            </a:r>
            <a:r>
              <a:rPr lang="en-US" sz="2200" dirty="0">
                <a:solidFill>
                  <a:schemeClr val="dk1"/>
                </a:solidFill>
                <a:latin typeface="Arial" panose="020B0604020202020204"/>
                <a:ea typeface="Arial" panose="020B0604020202020204"/>
                <a:cs typeface="Arial" panose="020B0604020202020204"/>
                <a:sym typeface="Arial" panose="020B0604020202020204"/>
              </a:rPr>
              <a:t> early warning system equipment at BMKG.</a:t>
            </a:r>
            <a:endParaRPr sz="2200" dirty="0">
              <a:solidFill>
                <a:schemeClr val="dk1"/>
              </a:solidFill>
            </a:endParaRPr>
          </a:p>
          <a:p>
            <a:pPr marL="285750" marR="0" lvl="0" indent="-336550" algn="just" rtl="0">
              <a:spcBef>
                <a:spcPts val="0"/>
              </a:spcBef>
              <a:spcAft>
                <a:spcPts val="0"/>
              </a:spcAft>
              <a:buClr>
                <a:schemeClr val="dk1"/>
              </a:buClr>
              <a:buSzPts val="2200"/>
              <a:buFont typeface="Noto Sans Symbols"/>
              <a:buChar char="❑"/>
            </a:pPr>
            <a:r>
              <a:rPr lang="en-US" sz="2200" dirty="0">
                <a:solidFill>
                  <a:schemeClr val="dk1"/>
                </a:solidFill>
              </a:rPr>
              <a:t>This evaluation system determines the input parameter features, which are in the form of pre-processing, data processing for each BMKG accelerograph station per component to obtain a dataset as input for machine learning. Dataset creation produces 12 feature parameters in the form rms, data availability, gaps, overlap, percentage of spectral noise above the Accelerometer High Noise Model (AHNM), percentage of spectral noise below the Accelerometer Low Noise Model (ALNM), PSD in each frequency range 0.01 - 0.1 Hz, 0.1 - 1 Hz, 1 - 5 Hz, 5 - 10 Hz, 10 - 20 Hz and 20 - 50 Hz.</a:t>
            </a:r>
            <a:endParaRPr sz="2200" dirty="0">
              <a:solidFill>
                <a:schemeClr val="dk1"/>
              </a:solidFill>
            </a:endParaRPr>
          </a:p>
          <a:p>
            <a:pPr marL="285750" marR="0" lvl="0" indent="-196850" algn="just" rtl="0">
              <a:spcBef>
                <a:spcPts val="0"/>
              </a:spcBef>
              <a:spcAft>
                <a:spcPts val="0"/>
              </a:spcAft>
              <a:buClr>
                <a:schemeClr val="dk1"/>
              </a:buClr>
              <a:buSzPts val="1400"/>
              <a:buFont typeface="Noto Sans Symbols"/>
              <a:buNone/>
            </a:pPr>
            <a:endParaRPr sz="2200"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63" name="Google Shape;163;p3"/>
          <p:cNvSpPr txBox="1"/>
          <p:nvPr/>
        </p:nvSpPr>
        <p:spPr>
          <a:xfrm>
            <a:off x="1570260" y="3748790"/>
            <a:ext cx="3921900" cy="307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dirty="0"/>
          </a:p>
        </p:txBody>
      </p:sp>
      <p:pic>
        <p:nvPicPr>
          <p:cNvPr id="164" name="Google Shape;164;p3"/>
          <p:cNvPicPr preferRelativeResize="0"/>
          <p:nvPr/>
        </p:nvPicPr>
        <p:blipFill>
          <a:blip r:embed="rId1"/>
          <a:stretch>
            <a:fillRect/>
          </a:stretch>
        </p:blipFill>
        <p:spPr>
          <a:xfrm>
            <a:off x="10940575" y="104875"/>
            <a:ext cx="837676" cy="10380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4f84ea7929_1_31"/>
          <p:cNvSpPr txBox="1"/>
          <p:nvPr/>
        </p:nvSpPr>
        <p:spPr>
          <a:xfrm>
            <a:off x="2193009" y="266330"/>
            <a:ext cx="8021400" cy="559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Arial" panose="020B0604020202020204"/>
              <a:buNone/>
            </a:pPr>
            <a:r>
              <a:rPr lang="en-US" sz="2400">
                <a:solidFill>
                  <a:schemeClr val="lt1"/>
                </a:solidFill>
              </a:rPr>
              <a:t>DATA</a:t>
            </a:r>
            <a:endParaRPr sz="2400">
              <a:solidFill>
                <a:schemeClr val="lt1"/>
              </a:solidFill>
              <a:latin typeface="Arial" panose="020B0604020202020204"/>
              <a:ea typeface="Arial" panose="020B0604020202020204"/>
              <a:cs typeface="Arial" panose="020B0604020202020204"/>
              <a:sym typeface="Arial" panose="020B0604020202020204"/>
            </a:endParaRPr>
          </a:p>
        </p:txBody>
      </p:sp>
      <p:sp>
        <p:nvSpPr>
          <p:cNvPr id="171" name="Google Shape;171;g24f84ea7929_1_31"/>
          <p:cNvSpPr txBox="1"/>
          <p:nvPr/>
        </p:nvSpPr>
        <p:spPr>
          <a:xfrm>
            <a:off x="11125514" y="6385300"/>
            <a:ext cx="817800" cy="234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panose="020B0604020202020204"/>
              <a:buNone/>
            </a:pPr>
            <a:r>
              <a:rPr lang="en-US" sz="1000" b="1">
                <a:solidFill>
                  <a:schemeClr val="lt1"/>
                </a:solidFill>
                <a:latin typeface="Arial" panose="020B0604020202020204"/>
                <a:ea typeface="Arial" panose="020B0604020202020204"/>
                <a:cs typeface="Arial" panose="020B0604020202020204"/>
                <a:sym typeface="Arial" panose="020B0604020202020204"/>
              </a:rPr>
              <a:t>P4.1-249</a:t>
            </a:r>
            <a:endParaRPr sz="1000" b="1">
              <a:solidFill>
                <a:schemeClr val="lt1"/>
              </a:solidFill>
              <a:latin typeface="Arial" panose="020B0604020202020204"/>
              <a:ea typeface="Arial" panose="020B0604020202020204"/>
              <a:cs typeface="Arial" panose="020B0604020202020204"/>
              <a:sym typeface="Arial" panose="020B0604020202020204"/>
            </a:endParaRPr>
          </a:p>
        </p:txBody>
      </p:sp>
      <p:sp>
        <p:nvSpPr>
          <p:cNvPr id="172" name="Google Shape;172;g24f84ea7929_1_31"/>
          <p:cNvSpPr txBox="1"/>
          <p:nvPr/>
        </p:nvSpPr>
        <p:spPr>
          <a:xfrm>
            <a:off x="11103778" y="5453065"/>
            <a:ext cx="837600" cy="7413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a:solidFill>
                <a:schemeClr val="lt1"/>
              </a:solidFill>
              <a:latin typeface="Arial" panose="020B0604020202020204"/>
              <a:ea typeface="Arial" panose="020B0604020202020204"/>
              <a:cs typeface="Arial" panose="020B0604020202020204"/>
              <a:sym typeface="Arial" panose="020B0604020202020204"/>
            </a:endParaRPr>
          </a:p>
        </p:txBody>
      </p:sp>
      <p:pic>
        <p:nvPicPr>
          <p:cNvPr id="173" name="Google Shape;173;g24f84ea7929_1_31"/>
          <p:cNvPicPr preferRelativeResize="0"/>
          <p:nvPr/>
        </p:nvPicPr>
        <p:blipFill>
          <a:blip r:embed="rId1"/>
          <a:stretch>
            <a:fillRect/>
          </a:stretch>
        </p:blipFill>
        <p:spPr>
          <a:xfrm>
            <a:off x="10940575" y="104875"/>
            <a:ext cx="837676" cy="1038096"/>
          </a:xfrm>
          <a:prstGeom prst="rect">
            <a:avLst/>
          </a:prstGeom>
          <a:noFill/>
          <a:ln>
            <a:noFill/>
          </a:ln>
        </p:spPr>
      </p:pic>
      <p:sp>
        <p:nvSpPr>
          <p:cNvPr id="174" name="Google Shape;174;g24f84ea7929_1_31"/>
          <p:cNvSpPr txBox="1"/>
          <p:nvPr/>
        </p:nvSpPr>
        <p:spPr>
          <a:xfrm>
            <a:off x="105275" y="1193825"/>
            <a:ext cx="10109100" cy="3136900"/>
          </a:xfrm>
          <a:prstGeom prst="rect">
            <a:avLst/>
          </a:prstGeom>
          <a:noFill/>
          <a:ln>
            <a:noFill/>
          </a:ln>
        </p:spPr>
        <p:txBody>
          <a:bodyPr spcFirstLastPara="1" wrap="square" lIns="91425" tIns="45700" rIns="91425" bIns="45700" anchor="t" anchorCtr="0">
            <a:spAutoFit/>
          </a:bodyPr>
          <a:lstStyle/>
          <a:p>
            <a:pPr marL="285750" marR="0" lvl="0" indent="-336550" algn="just" rtl="0">
              <a:spcBef>
                <a:spcPts val="0"/>
              </a:spcBef>
              <a:spcAft>
                <a:spcPts val="0"/>
              </a:spcAft>
              <a:buClr>
                <a:schemeClr val="dk1"/>
              </a:buClr>
              <a:buSzPts val="2200"/>
              <a:buFont typeface="Noto Sans Symbols"/>
              <a:buChar char="❑"/>
            </a:pPr>
            <a:r>
              <a:rPr lang="en-US" sz="2200" dirty="0">
                <a:solidFill>
                  <a:schemeClr val="dk1"/>
                </a:solidFill>
              </a:rPr>
              <a:t>This evaluation system used 669 Accelerograph data from January to August 2021. </a:t>
            </a:r>
            <a:endParaRPr sz="2200" dirty="0">
              <a:solidFill>
                <a:schemeClr val="dk1"/>
              </a:solidFill>
            </a:endParaRPr>
          </a:p>
          <a:p>
            <a:pPr marL="457200" marR="0" lvl="0" indent="0" algn="just" rtl="0">
              <a:spcBef>
                <a:spcPts val="0"/>
              </a:spcBef>
              <a:spcAft>
                <a:spcPts val="0"/>
              </a:spcAft>
              <a:buNone/>
            </a:pPr>
            <a:endParaRPr sz="2200" dirty="0">
              <a:solidFill>
                <a:schemeClr val="dk1"/>
              </a:solidFill>
            </a:endParaRPr>
          </a:p>
          <a:p>
            <a:pPr marL="285750" marR="0" lvl="0" indent="-336550" algn="just" rtl="0">
              <a:spcBef>
                <a:spcPts val="0"/>
              </a:spcBef>
              <a:spcAft>
                <a:spcPts val="0"/>
              </a:spcAft>
              <a:buClr>
                <a:schemeClr val="dk1"/>
              </a:buClr>
              <a:buSzPts val="2200"/>
              <a:buChar char="❑"/>
            </a:pPr>
            <a:r>
              <a:rPr lang="en-US" sz="2200" dirty="0">
                <a:solidFill>
                  <a:schemeClr val="dk1"/>
                </a:solidFill>
              </a:rPr>
              <a:t>The data used is daily raw data for 3 components in MSEED format approximately 379.231 data. The availability data per month can be seen in the graph below.</a:t>
            </a:r>
            <a:endParaRPr lang="en-US" sz="2200" dirty="0">
              <a:solidFill>
                <a:schemeClr val="dk1"/>
              </a:solidFill>
            </a:endParaRPr>
          </a:p>
          <a:p>
            <a:pPr marL="285750" marR="0" lvl="0" indent="-336550" algn="just" rtl="0">
              <a:spcBef>
                <a:spcPts val="0"/>
              </a:spcBef>
              <a:spcAft>
                <a:spcPts val="0"/>
              </a:spcAft>
              <a:buClr>
                <a:schemeClr val="dk1"/>
              </a:buClr>
              <a:buSzPts val="2200"/>
              <a:buChar char="❑"/>
            </a:pPr>
            <a:endParaRPr sz="2200" dirty="0">
              <a:solidFill>
                <a:schemeClr val="dk1"/>
              </a:solidFill>
            </a:endParaRPr>
          </a:p>
          <a:p>
            <a:pPr marL="285750" marR="0" lvl="0" indent="-336550" algn="just" rtl="0">
              <a:spcBef>
                <a:spcPts val="0"/>
              </a:spcBef>
              <a:spcAft>
                <a:spcPts val="0"/>
              </a:spcAft>
              <a:buClr>
                <a:schemeClr val="dk1"/>
              </a:buClr>
              <a:buSzPts val="2200"/>
              <a:buChar char="❑"/>
            </a:pPr>
            <a:r>
              <a:rPr lang="en-US" sz="2200" dirty="0">
                <a:solidFill>
                  <a:schemeClr val="dk1"/>
                </a:solidFill>
              </a:rPr>
              <a:t>Data pre-processing is done to extract features as input for the designed machine learning.</a:t>
            </a:r>
            <a:endParaRPr sz="2200" dirty="0">
              <a:solidFill>
                <a:schemeClr val="dk1"/>
              </a:solidFill>
            </a:endParaRPr>
          </a:p>
        </p:txBody>
      </p:sp>
      <p:pic>
        <p:nvPicPr>
          <p:cNvPr id="2" name="Picture 1"/>
          <p:cNvPicPr>
            <a:picLocks noChangeAspect="1"/>
          </p:cNvPicPr>
          <p:nvPr/>
        </p:nvPicPr>
        <p:blipFill>
          <a:blip r:embed="rId2"/>
          <a:stretch>
            <a:fillRect/>
          </a:stretch>
        </p:blipFill>
        <p:spPr>
          <a:xfrm>
            <a:off x="105410" y="4330700"/>
            <a:ext cx="5372735" cy="2180590"/>
          </a:xfrm>
          <a:prstGeom prst="rect">
            <a:avLst/>
          </a:prstGeom>
        </p:spPr>
      </p:pic>
      <p:pic>
        <p:nvPicPr>
          <p:cNvPr id="3" name="Picture 2"/>
          <p:cNvPicPr>
            <a:picLocks noChangeAspect="1"/>
          </p:cNvPicPr>
          <p:nvPr/>
        </p:nvPicPr>
        <p:blipFill>
          <a:blip r:embed="rId3"/>
          <a:stretch>
            <a:fillRect/>
          </a:stretch>
        </p:blipFill>
        <p:spPr>
          <a:xfrm>
            <a:off x="5553075" y="4305300"/>
            <a:ext cx="5100955" cy="22059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p:nvPr/>
        </p:nvSpPr>
        <p:spPr>
          <a:xfrm>
            <a:off x="2193009" y="266330"/>
            <a:ext cx="8021508" cy="5592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Arial" panose="020B0604020202020204"/>
              <a:buNone/>
            </a:pPr>
            <a:r>
              <a:rPr lang="en-US" sz="2000">
                <a:solidFill>
                  <a:schemeClr val="lt1"/>
                </a:solidFill>
              </a:rPr>
              <a:t>METHODS</a:t>
            </a:r>
            <a:endParaRPr sz="2000">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4"/>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panose="020B0604020202020204"/>
              <a:buNone/>
            </a:pPr>
            <a:r>
              <a:rPr lang="en-US" sz="1000" b="1">
                <a:solidFill>
                  <a:schemeClr val="lt1"/>
                </a:solidFill>
                <a:latin typeface="Arial" panose="020B0604020202020204"/>
                <a:ea typeface="Arial" panose="020B0604020202020204"/>
                <a:cs typeface="Arial" panose="020B0604020202020204"/>
                <a:sym typeface="Arial" panose="020B0604020202020204"/>
              </a:rPr>
              <a:t>P4.1-249</a:t>
            </a:r>
            <a:endParaRPr sz="1000" b="1">
              <a:solidFill>
                <a:schemeClr val="lt1"/>
              </a:solidFill>
              <a:latin typeface="Arial" panose="020B0604020202020204"/>
              <a:ea typeface="Arial" panose="020B0604020202020204"/>
              <a:cs typeface="Arial" panose="020B0604020202020204"/>
              <a:sym typeface="Arial" panose="020B0604020202020204"/>
            </a:endParaRPr>
          </a:p>
        </p:txBody>
      </p:sp>
      <p:sp>
        <p:nvSpPr>
          <p:cNvPr id="185" name="Google Shape;185;p4"/>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a:solidFill>
                <a:schemeClr val="lt1"/>
              </a:solidFill>
              <a:latin typeface="Arial" panose="020B0604020202020204"/>
              <a:ea typeface="Arial" panose="020B0604020202020204"/>
              <a:cs typeface="Arial" panose="020B0604020202020204"/>
              <a:sym typeface="Arial" panose="020B0604020202020204"/>
            </a:endParaRPr>
          </a:p>
        </p:txBody>
      </p:sp>
      <p:sp>
        <p:nvSpPr>
          <p:cNvPr id="188" name="Google Shape;188;p4"/>
          <p:cNvSpPr txBox="1"/>
          <p:nvPr/>
        </p:nvSpPr>
        <p:spPr>
          <a:xfrm>
            <a:off x="330858" y="1082821"/>
            <a:ext cx="4000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t>Pre-processing and Labeling Data</a:t>
            </a:r>
            <a:endParaRPr sz="1800" b="1" dirty="0"/>
          </a:p>
        </p:txBody>
      </p:sp>
      <p:pic>
        <p:nvPicPr>
          <p:cNvPr id="189" name="Google Shape;189;p4"/>
          <p:cNvPicPr preferRelativeResize="0"/>
          <p:nvPr/>
        </p:nvPicPr>
        <p:blipFill>
          <a:blip r:embed="rId1"/>
          <a:stretch>
            <a:fillRect/>
          </a:stretch>
        </p:blipFill>
        <p:spPr>
          <a:xfrm>
            <a:off x="105250" y="1559032"/>
            <a:ext cx="1473875" cy="1491700"/>
          </a:xfrm>
          <a:prstGeom prst="rect">
            <a:avLst/>
          </a:prstGeom>
          <a:noFill/>
          <a:ln>
            <a:noFill/>
          </a:ln>
        </p:spPr>
      </p:pic>
      <p:pic>
        <p:nvPicPr>
          <p:cNvPr id="190" name="Google Shape;190;p4"/>
          <p:cNvPicPr preferRelativeResize="0"/>
          <p:nvPr/>
        </p:nvPicPr>
        <p:blipFill>
          <a:blip r:embed="rId2"/>
          <a:stretch>
            <a:fillRect/>
          </a:stretch>
        </p:blipFill>
        <p:spPr>
          <a:xfrm>
            <a:off x="1594175" y="1544000"/>
            <a:ext cx="1293425" cy="1536575"/>
          </a:xfrm>
          <a:prstGeom prst="rect">
            <a:avLst/>
          </a:prstGeom>
          <a:noFill/>
          <a:ln>
            <a:noFill/>
          </a:ln>
        </p:spPr>
      </p:pic>
      <p:pic>
        <p:nvPicPr>
          <p:cNvPr id="191" name="Google Shape;191;p4"/>
          <p:cNvPicPr preferRelativeResize="0"/>
          <p:nvPr/>
        </p:nvPicPr>
        <p:blipFill>
          <a:blip r:embed="rId3"/>
          <a:stretch>
            <a:fillRect/>
          </a:stretch>
        </p:blipFill>
        <p:spPr>
          <a:xfrm>
            <a:off x="2887600" y="1542961"/>
            <a:ext cx="1473875" cy="1417005"/>
          </a:xfrm>
          <a:prstGeom prst="rect">
            <a:avLst/>
          </a:prstGeom>
          <a:noFill/>
          <a:ln>
            <a:noFill/>
          </a:ln>
        </p:spPr>
      </p:pic>
      <p:pic>
        <p:nvPicPr>
          <p:cNvPr id="192" name="Google Shape;192;p4"/>
          <p:cNvPicPr preferRelativeResize="0"/>
          <p:nvPr/>
        </p:nvPicPr>
        <p:blipFill>
          <a:blip r:embed="rId4"/>
          <a:stretch>
            <a:fillRect/>
          </a:stretch>
        </p:blipFill>
        <p:spPr>
          <a:xfrm>
            <a:off x="120289" y="3110629"/>
            <a:ext cx="1473875" cy="1464304"/>
          </a:xfrm>
          <a:prstGeom prst="rect">
            <a:avLst/>
          </a:prstGeom>
          <a:noFill/>
          <a:ln>
            <a:noFill/>
          </a:ln>
        </p:spPr>
      </p:pic>
      <p:pic>
        <p:nvPicPr>
          <p:cNvPr id="193" name="Google Shape;193;p4"/>
          <p:cNvPicPr preferRelativeResize="0"/>
          <p:nvPr/>
        </p:nvPicPr>
        <p:blipFill>
          <a:blip r:embed="rId5"/>
          <a:stretch>
            <a:fillRect/>
          </a:stretch>
        </p:blipFill>
        <p:spPr>
          <a:xfrm>
            <a:off x="1534017" y="3095579"/>
            <a:ext cx="1412732" cy="1417000"/>
          </a:xfrm>
          <a:prstGeom prst="rect">
            <a:avLst/>
          </a:prstGeom>
          <a:noFill/>
          <a:ln>
            <a:noFill/>
          </a:ln>
        </p:spPr>
      </p:pic>
      <p:pic>
        <p:nvPicPr>
          <p:cNvPr id="194" name="Google Shape;194;p4"/>
          <p:cNvPicPr preferRelativeResize="0"/>
          <p:nvPr/>
        </p:nvPicPr>
        <p:blipFill>
          <a:blip r:embed="rId6"/>
          <a:stretch>
            <a:fillRect/>
          </a:stretch>
        </p:blipFill>
        <p:spPr>
          <a:xfrm>
            <a:off x="2946750" y="3110618"/>
            <a:ext cx="1412725" cy="1403950"/>
          </a:xfrm>
          <a:prstGeom prst="rect">
            <a:avLst/>
          </a:prstGeom>
          <a:noFill/>
          <a:ln>
            <a:noFill/>
          </a:ln>
        </p:spPr>
      </p:pic>
      <p:sp>
        <p:nvSpPr>
          <p:cNvPr id="195" name="Google Shape;195;p4"/>
          <p:cNvSpPr txBox="1"/>
          <p:nvPr/>
        </p:nvSpPr>
        <p:spPr>
          <a:xfrm>
            <a:off x="402216" y="1467775"/>
            <a:ext cx="81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Class 1</a:t>
            </a:r>
            <a:endParaRPr b="1"/>
          </a:p>
        </p:txBody>
      </p:sp>
      <p:sp>
        <p:nvSpPr>
          <p:cNvPr id="196" name="Google Shape;196;p4"/>
          <p:cNvSpPr txBox="1"/>
          <p:nvPr/>
        </p:nvSpPr>
        <p:spPr>
          <a:xfrm>
            <a:off x="1835980" y="1467775"/>
            <a:ext cx="81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Class 2</a:t>
            </a:r>
            <a:endParaRPr b="1"/>
          </a:p>
        </p:txBody>
      </p:sp>
      <p:sp>
        <p:nvSpPr>
          <p:cNvPr id="197" name="Google Shape;197;p4"/>
          <p:cNvSpPr txBox="1"/>
          <p:nvPr/>
        </p:nvSpPr>
        <p:spPr>
          <a:xfrm>
            <a:off x="3221616" y="1482814"/>
            <a:ext cx="81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Class 3</a:t>
            </a:r>
            <a:endParaRPr b="1"/>
          </a:p>
        </p:txBody>
      </p:sp>
      <p:sp>
        <p:nvSpPr>
          <p:cNvPr id="198" name="Google Shape;198;p4"/>
          <p:cNvSpPr txBox="1"/>
          <p:nvPr/>
        </p:nvSpPr>
        <p:spPr>
          <a:xfrm>
            <a:off x="448338" y="2991775"/>
            <a:ext cx="81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Class 4</a:t>
            </a:r>
            <a:endParaRPr b="1"/>
          </a:p>
        </p:txBody>
      </p:sp>
      <p:sp>
        <p:nvSpPr>
          <p:cNvPr id="199" name="Google Shape;199;p4"/>
          <p:cNvSpPr txBox="1"/>
          <p:nvPr/>
        </p:nvSpPr>
        <p:spPr>
          <a:xfrm>
            <a:off x="1870571" y="2991775"/>
            <a:ext cx="81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Class 5</a:t>
            </a:r>
            <a:endParaRPr b="1"/>
          </a:p>
        </p:txBody>
      </p:sp>
      <p:sp>
        <p:nvSpPr>
          <p:cNvPr id="200" name="Google Shape;200;p4"/>
          <p:cNvSpPr txBox="1"/>
          <p:nvPr/>
        </p:nvSpPr>
        <p:spPr>
          <a:xfrm>
            <a:off x="3214621" y="2991775"/>
            <a:ext cx="81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Class 6</a:t>
            </a:r>
            <a:endParaRPr b="1"/>
          </a:p>
        </p:txBody>
      </p:sp>
      <p:sp>
        <p:nvSpPr>
          <p:cNvPr id="201" name="Google Shape;201;p4"/>
          <p:cNvSpPr txBox="1"/>
          <p:nvPr/>
        </p:nvSpPr>
        <p:spPr>
          <a:xfrm>
            <a:off x="5998950" y="1127939"/>
            <a:ext cx="3837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t>Machine Learning Architecture</a:t>
            </a:r>
            <a:endParaRPr sz="1800" b="1" dirty="0"/>
          </a:p>
        </p:txBody>
      </p:sp>
      <p:sp>
        <p:nvSpPr>
          <p:cNvPr id="202" name="Google Shape;202;p4"/>
          <p:cNvSpPr txBox="1"/>
          <p:nvPr/>
        </p:nvSpPr>
        <p:spPr>
          <a:xfrm>
            <a:off x="7601950" y="4335868"/>
            <a:ext cx="1473900" cy="3968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t>Validation</a:t>
            </a:r>
            <a:endParaRPr lang="en-US" dirty="0"/>
          </a:p>
        </p:txBody>
      </p:sp>
      <p:pic>
        <p:nvPicPr>
          <p:cNvPr id="204" name="Google Shape;204;p4"/>
          <p:cNvPicPr preferRelativeResize="0"/>
          <p:nvPr/>
        </p:nvPicPr>
        <p:blipFill rotWithShape="1">
          <a:blip r:embed="rId7"/>
          <a:srcRect b="63915"/>
          <a:stretch>
            <a:fillRect/>
          </a:stretch>
        </p:blipFill>
        <p:spPr>
          <a:xfrm>
            <a:off x="6486550" y="4699729"/>
            <a:ext cx="2147625" cy="498925"/>
          </a:xfrm>
          <a:prstGeom prst="rect">
            <a:avLst/>
          </a:prstGeom>
          <a:noFill/>
          <a:ln>
            <a:noFill/>
          </a:ln>
        </p:spPr>
      </p:pic>
      <p:pic>
        <p:nvPicPr>
          <p:cNvPr id="205" name="Google Shape;205;p4"/>
          <p:cNvPicPr preferRelativeResize="0"/>
          <p:nvPr/>
        </p:nvPicPr>
        <p:blipFill rotWithShape="1">
          <a:blip r:embed="rId8"/>
          <a:srcRect l="14508" t="13762" r="37400" b="10993"/>
          <a:stretch>
            <a:fillRect/>
          </a:stretch>
        </p:blipFill>
        <p:spPr>
          <a:xfrm>
            <a:off x="4671888" y="5040225"/>
            <a:ext cx="1728301" cy="1628826"/>
          </a:xfrm>
          <a:prstGeom prst="rect">
            <a:avLst/>
          </a:prstGeom>
          <a:noFill/>
          <a:ln>
            <a:noFill/>
          </a:ln>
        </p:spPr>
      </p:pic>
      <p:sp>
        <p:nvSpPr>
          <p:cNvPr id="206" name="Google Shape;206;p4"/>
          <p:cNvSpPr txBox="1"/>
          <p:nvPr/>
        </p:nvSpPr>
        <p:spPr>
          <a:xfrm>
            <a:off x="4861275" y="4684686"/>
            <a:ext cx="1825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Confusion Matrix</a:t>
            </a:r>
            <a:endParaRPr lang="en-US"/>
          </a:p>
        </p:txBody>
      </p:sp>
      <p:pic>
        <p:nvPicPr>
          <p:cNvPr id="207" name="Google Shape;207;p4"/>
          <p:cNvPicPr preferRelativeResize="0"/>
          <p:nvPr/>
        </p:nvPicPr>
        <p:blipFill rotWithShape="1">
          <a:blip r:embed="rId7"/>
          <a:srcRect t="68822"/>
          <a:stretch>
            <a:fillRect/>
          </a:stretch>
        </p:blipFill>
        <p:spPr>
          <a:xfrm>
            <a:off x="8634175" y="4733637"/>
            <a:ext cx="2147575" cy="431100"/>
          </a:xfrm>
          <a:prstGeom prst="rect">
            <a:avLst/>
          </a:prstGeom>
          <a:noFill/>
          <a:ln>
            <a:noFill/>
          </a:ln>
        </p:spPr>
      </p:pic>
      <p:pic>
        <p:nvPicPr>
          <p:cNvPr id="208" name="Google Shape;208;p4"/>
          <p:cNvPicPr preferRelativeResize="0"/>
          <p:nvPr/>
        </p:nvPicPr>
        <p:blipFill>
          <a:blip r:embed="rId9"/>
          <a:stretch>
            <a:fillRect/>
          </a:stretch>
        </p:blipFill>
        <p:spPr>
          <a:xfrm>
            <a:off x="6486550" y="5290300"/>
            <a:ext cx="4273751" cy="559275"/>
          </a:xfrm>
          <a:prstGeom prst="rect">
            <a:avLst/>
          </a:prstGeom>
          <a:noFill/>
          <a:ln>
            <a:noFill/>
          </a:ln>
        </p:spPr>
      </p:pic>
      <p:pic>
        <p:nvPicPr>
          <p:cNvPr id="209" name="Google Shape;209;p4"/>
          <p:cNvPicPr preferRelativeResize="0"/>
          <p:nvPr/>
        </p:nvPicPr>
        <p:blipFill>
          <a:blip r:embed="rId10"/>
          <a:stretch>
            <a:fillRect/>
          </a:stretch>
        </p:blipFill>
        <p:spPr>
          <a:xfrm>
            <a:off x="6842946" y="6222701"/>
            <a:ext cx="2993011" cy="559300"/>
          </a:xfrm>
          <a:prstGeom prst="rect">
            <a:avLst/>
          </a:prstGeom>
          <a:noFill/>
          <a:ln>
            <a:noFill/>
          </a:ln>
        </p:spPr>
      </p:pic>
      <p:sp>
        <p:nvSpPr>
          <p:cNvPr id="210" name="Google Shape;210;p4"/>
          <p:cNvSpPr txBox="1"/>
          <p:nvPr/>
        </p:nvSpPr>
        <p:spPr>
          <a:xfrm>
            <a:off x="6877426" y="5849575"/>
            <a:ext cx="3243688" cy="396875"/>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dirty="0"/>
              <a:t>Balanced Accuracy</a:t>
            </a:r>
            <a:endParaRPr lang="en-US" dirty="0"/>
          </a:p>
        </p:txBody>
      </p:sp>
      <p:pic>
        <p:nvPicPr>
          <p:cNvPr id="2" name="Google Shape;164;p3"/>
          <p:cNvPicPr preferRelativeResize="0"/>
          <p:nvPr/>
        </p:nvPicPr>
        <p:blipFill>
          <a:blip r:embed="rId11"/>
          <a:stretch>
            <a:fillRect/>
          </a:stretch>
        </p:blipFill>
        <p:spPr>
          <a:xfrm>
            <a:off x="10940575" y="104875"/>
            <a:ext cx="837676" cy="1038096"/>
          </a:xfrm>
          <a:prstGeom prst="rect">
            <a:avLst/>
          </a:prstGeom>
          <a:noFill/>
          <a:ln>
            <a:noFill/>
          </a:ln>
        </p:spPr>
      </p:pic>
      <p:pic>
        <p:nvPicPr>
          <p:cNvPr id="3" name="Picture 2" descr="Machine Learning diagram.drawio (1)"/>
          <p:cNvPicPr>
            <a:picLocks noChangeAspect="1"/>
          </p:cNvPicPr>
          <p:nvPr/>
        </p:nvPicPr>
        <p:blipFill>
          <a:blip r:embed="rId12"/>
          <a:stretch>
            <a:fillRect/>
          </a:stretch>
        </p:blipFill>
        <p:spPr>
          <a:xfrm>
            <a:off x="4747260" y="1543050"/>
            <a:ext cx="5781040" cy="2729865"/>
          </a:xfrm>
          <a:prstGeom prst="rect">
            <a:avLst/>
          </a:prstGeom>
        </p:spPr>
      </p:pic>
      <p:pic>
        <p:nvPicPr>
          <p:cNvPr id="5" name="Picture 4"/>
          <p:cNvPicPr>
            <a:picLocks noChangeAspect="1"/>
          </p:cNvPicPr>
          <p:nvPr/>
        </p:nvPicPr>
        <p:blipFill>
          <a:blip r:embed="rId13"/>
          <a:stretch>
            <a:fillRect/>
          </a:stretch>
        </p:blipFill>
        <p:spPr>
          <a:xfrm>
            <a:off x="358775" y="4665980"/>
            <a:ext cx="3943985" cy="20402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
          <p:cNvSpPr txBox="1"/>
          <p:nvPr/>
        </p:nvSpPr>
        <p:spPr>
          <a:xfrm>
            <a:off x="2193009" y="266330"/>
            <a:ext cx="8021508" cy="5592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panose="020B0604020202020204"/>
              <a:buNone/>
            </a:pPr>
            <a:r>
              <a:rPr lang="en-US" sz="2000" b="1" dirty="0">
                <a:solidFill>
                  <a:schemeClr val="lt1"/>
                </a:solidFill>
              </a:rPr>
              <a:t>Pre-Processing and Evaluation Manually Results</a:t>
            </a:r>
            <a:endParaRPr lang="en-US" sz="2000" b="1" dirty="0">
              <a:solidFill>
                <a:schemeClr val="lt1"/>
              </a:solidFill>
            </a:endParaRPr>
          </a:p>
        </p:txBody>
      </p:sp>
      <p:sp>
        <p:nvSpPr>
          <p:cNvPr id="218" name="Google Shape;218;p5"/>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panose="020B0604020202020204"/>
              <a:buNone/>
            </a:pPr>
            <a:r>
              <a:rPr lang="en-US" sz="1000" b="1" dirty="0">
                <a:solidFill>
                  <a:schemeClr val="lt1"/>
                </a:solidFill>
                <a:latin typeface="Arial" panose="020B0604020202020204"/>
                <a:ea typeface="Arial" panose="020B0604020202020204"/>
                <a:cs typeface="Arial" panose="020B0604020202020204"/>
                <a:sym typeface="Arial" panose="020B0604020202020204"/>
              </a:rPr>
              <a:t>P4.1-249</a:t>
            </a:r>
            <a:endParaRPr sz="1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19" name="Google Shape;219;p5"/>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dirty="0">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21" name="Google Shape;221;p5"/>
          <p:cNvSpPr txBox="1"/>
          <p:nvPr/>
        </p:nvSpPr>
        <p:spPr>
          <a:xfrm>
            <a:off x="3306150" y="1292375"/>
            <a:ext cx="5579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b="1" dirty="0"/>
          </a:p>
        </p:txBody>
      </p:sp>
      <p:sp>
        <p:nvSpPr>
          <p:cNvPr id="222" name="Google Shape;222;p5"/>
          <p:cNvSpPr txBox="1"/>
          <p:nvPr/>
        </p:nvSpPr>
        <p:spPr>
          <a:xfrm>
            <a:off x="7835575" y="4451675"/>
            <a:ext cx="439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p:txBody>
      </p:sp>
      <p:sp>
        <p:nvSpPr>
          <p:cNvPr id="223" name="Google Shape;223;p5"/>
          <p:cNvSpPr txBox="1"/>
          <p:nvPr/>
        </p:nvSpPr>
        <p:spPr>
          <a:xfrm>
            <a:off x="5579650" y="1193825"/>
            <a:ext cx="5130300" cy="5506720"/>
          </a:xfrm>
          <a:prstGeom prst="rect">
            <a:avLst/>
          </a:prstGeom>
          <a:noFill/>
          <a:ln>
            <a:noFill/>
          </a:ln>
        </p:spPr>
        <p:txBody>
          <a:bodyPr spcFirstLastPara="1" wrap="square" lIns="91425" tIns="45700" rIns="91425" bIns="45700" anchor="t" anchorCtr="0">
            <a:spAutoFit/>
          </a:bodyPr>
          <a:lstStyle/>
          <a:p>
            <a:pPr marL="285750" marR="0" lvl="0" indent="-298450" algn="just" rtl="0">
              <a:spcBef>
                <a:spcPts val="0"/>
              </a:spcBef>
              <a:spcAft>
                <a:spcPts val="0"/>
              </a:spcAft>
              <a:buClr>
                <a:schemeClr val="dk1"/>
              </a:buClr>
              <a:buSzPts val="1600"/>
              <a:buFont typeface="Noto Sans Symbols"/>
              <a:buChar char="❑"/>
            </a:pPr>
            <a:r>
              <a:rPr lang="en-US" sz="1600" dirty="0">
                <a:solidFill>
                  <a:schemeClr val="dk1"/>
                </a:solidFill>
              </a:rPr>
              <a:t>Data quality index analysis obtained 21.197 good data, 136.274 fair data, 87.153 bad data, and 123.385 dead data.</a:t>
            </a:r>
            <a:endParaRPr lang="en-US" sz="1600" dirty="0">
              <a:solidFill>
                <a:schemeClr val="dk1"/>
              </a:solidFill>
            </a:endParaRPr>
          </a:p>
          <a:p>
            <a:pPr marL="285750" marR="0" lvl="0" indent="-298450" algn="just" rtl="0">
              <a:spcBef>
                <a:spcPts val="0"/>
              </a:spcBef>
              <a:spcAft>
                <a:spcPts val="0"/>
              </a:spcAft>
              <a:buClr>
                <a:schemeClr val="dk1"/>
              </a:buClr>
              <a:buSzPts val="1600"/>
              <a:buFont typeface="Noto Sans Symbols"/>
              <a:buChar char="❑"/>
            </a:pPr>
            <a:r>
              <a:rPr lang="en-US" sz="1600" dirty="0">
                <a:solidFill>
                  <a:schemeClr val="dk1"/>
                </a:solidFill>
              </a:rPr>
              <a:t>The results of identifying problems throughout the location found that there were 37.123 problems with high cultural noise, 6.182 problems with sensors/digitizers, 3.244 metadata/cataless errors, and 51.826 experiencing gaps/lack of data availability.</a:t>
            </a:r>
            <a:endParaRPr lang="en-US" sz="1600" dirty="0">
              <a:solidFill>
                <a:schemeClr val="dk1"/>
              </a:solidFill>
            </a:endParaRPr>
          </a:p>
          <a:p>
            <a:pPr marL="285750" marR="0" lvl="0" indent="-298450" algn="just" rtl="0">
              <a:spcBef>
                <a:spcPts val="0"/>
              </a:spcBef>
              <a:spcAft>
                <a:spcPts val="0"/>
              </a:spcAft>
              <a:buClr>
                <a:schemeClr val="dk1"/>
              </a:buClr>
              <a:buSzPts val="1600"/>
              <a:buFont typeface="Noto Sans Symbols"/>
              <a:buChar char="❑"/>
            </a:pPr>
            <a:r>
              <a:rPr lang="en-US" sz="1600" dirty="0">
                <a:solidFill>
                  <a:schemeClr val="dk1"/>
                </a:solidFill>
              </a:rPr>
              <a:t>Damage to digitizers/sensors that cannot record seismic vibrations and locations that have dataless errors will result in inaccurate readings of strong vibration values due to earthquakes. Many locations are off due to problems with the electricity and communication networks, another problem is that the sensors/digitizers hang/damage. The communication system currently used is the BMKG's VSAT and Telkomsel's M2M network via the BMKG's VPN, so this is highly dependent on the strength of the network signal at the location for sites using Telkomsel's M2M network and the quality of the BMKG's VSAT crospol and pointing.  </a:t>
            </a:r>
            <a:endParaRPr sz="1600" dirty="0">
              <a:solidFill>
                <a:schemeClr val="dk1"/>
              </a:solidFill>
            </a:endParaRPr>
          </a:p>
        </p:txBody>
      </p:sp>
      <p:pic>
        <p:nvPicPr>
          <p:cNvPr id="225" name="Google Shape;225;p5"/>
          <p:cNvPicPr preferRelativeResize="0"/>
          <p:nvPr/>
        </p:nvPicPr>
        <p:blipFill>
          <a:blip r:embed="rId1"/>
          <a:stretch>
            <a:fillRect/>
          </a:stretch>
        </p:blipFill>
        <p:spPr>
          <a:xfrm>
            <a:off x="156632" y="1174257"/>
            <a:ext cx="5377901" cy="2910393"/>
          </a:xfrm>
          <a:prstGeom prst="rect">
            <a:avLst/>
          </a:prstGeom>
          <a:noFill/>
          <a:ln>
            <a:noFill/>
          </a:ln>
        </p:spPr>
      </p:pic>
      <p:sp>
        <p:nvSpPr>
          <p:cNvPr id="226" name="Google Shape;226;p5"/>
          <p:cNvSpPr txBox="1"/>
          <p:nvPr/>
        </p:nvSpPr>
        <p:spPr>
          <a:xfrm>
            <a:off x="181479" y="1072507"/>
            <a:ext cx="5377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solidFill>
                  <a:schemeClr val="dk1"/>
                </a:solidFill>
                <a:highlight>
                  <a:schemeClr val="lt1"/>
                </a:highlight>
              </a:rPr>
              <a:t>Evaluation Result from Average Data Quality on 7 days data</a:t>
            </a:r>
            <a:endParaRPr b="1" dirty="0">
              <a:solidFill>
                <a:schemeClr val="dk1"/>
              </a:solidFill>
              <a:highlight>
                <a:schemeClr val="lt1"/>
              </a:highlight>
            </a:endParaRPr>
          </a:p>
        </p:txBody>
      </p:sp>
      <p:pic>
        <p:nvPicPr>
          <p:cNvPr id="2" name="Google Shape;164;p3"/>
          <p:cNvPicPr preferRelativeResize="0"/>
          <p:nvPr/>
        </p:nvPicPr>
        <p:blipFill>
          <a:blip r:embed="rId2"/>
          <a:stretch>
            <a:fillRect/>
          </a:stretch>
        </p:blipFill>
        <p:spPr>
          <a:xfrm>
            <a:off x="10940575" y="104875"/>
            <a:ext cx="837676" cy="1038096"/>
          </a:xfrm>
          <a:prstGeom prst="rect">
            <a:avLst/>
          </a:prstGeom>
          <a:noFill/>
          <a:ln>
            <a:noFill/>
          </a:ln>
        </p:spPr>
      </p:pic>
      <p:pic>
        <p:nvPicPr>
          <p:cNvPr id="3" name="Picture 2"/>
          <p:cNvPicPr>
            <a:picLocks noChangeAspect="1"/>
          </p:cNvPicPr>
          <p:nvPr/>
        </p:nvPicPr>
        <p:blipFill>
          <a:blip r:embed="rId3"/>
          <a:stretch>
            <a:fillRect/>
          </a:stretch>
        </p:blipFill>
        <p:spPr>
          <a:xfrm>
            <a:off x="320040" y="4141470"/>
            <a:ext cx="5148580" cy="25622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4f84ea7929_1_115"/>
          <p:cNvSpPr txBox="1"/>
          <p:nvPr/>
        </p:nvSpPr>
        <p:spPr>
          <a:xfrm>
            <a:off x="2193009" y="266330"/>
            <a:ext cx="8021400" cy="5592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panose="020B0604020202020204"/>
              <a:buNone/>
            </a:pPr>
            <a:r>
              <a:rPr lang="en-US" sz="2000" dirty="0">
                <a:solidFill>
                  <a:schemeClr val="lt1"/>
                </a:solidFill>
                <a:latin typeface="Arial" panose="020B0604020202020204"/>
                <a:ea typeface="Arial" panose="020B0604020202020204"/>
                <a:cs typeface="Arial" panose="020B0604020202020204"/>
                <a:sym typeface="Arial" panose="020B0604020202020204"/>
              </a:rPr>
              <a:t>RESULTS </a:t>
            </a:r>
            <a:endParaRPr sz="2000"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34" name="Google Shape;234;g24f84ea7929_1_115"/>
          <p:cNvSpPr txBox="1"/>
          <p:nvPr/>
        </p:nvSpPr>
        <p:spPr>
          <a:xfrm>
            <a:off x="11125514" y="6385300"/>
            <a:ext cx="817800" cy="2340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panose="020B0604020202020204"/>
              <a:buNone/>
            </a:pPr>
            <a:r>
              <a:rPr lang="en-US" sz="1000" b="1" dirty="0">
                <a:solidFill>
                  <a:schemeClr val="lt1"/>
                </a:solidFill>
                <a:latin typeface="Arial" panose="020B0604020202020204"/>
                <a:ea typeface="Arial" panose="020B0604020202020204"/>
                <a:cs typeface="Arial" panose="020B0604020202020204"/>
                <a:sym typeface="Arial" panose="020B0604020202020204"/>
              </a:rPr>
              <a:t>P4.1-249</a:t>
            </a:r>
            <a:endParaRPr sz="1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35" name="Google Shape;235;g24f84ea7929_1_115"/>
          <p:cNvSpPr txBox="1"/>
          <p:nvPr/>
        </p:nvSpPr>
        <p:spPr>
          <a:xfrm>
            <a:off x="11103778" y="5453065"/>
            <a:ext cx="837600" cy="741300"/>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dirty="0">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236" name="Google Shape;236;g24f84ea7929_1_115"/>
          <p:cNvPicPr preferRelativeResize="0"/>
          <p:nvPr/>
        </p:nvPicPr>
        <p:blipFill rotWithShape="1">
          <a:blip r:embed="rId1"/>
          <a:srcRect/>
          <a:stretch>
            <a:fillRect/>
          </a:stretch>
        </p:blipFill>
        <p:spPr>
          <a:xfrm>
            <a:off x="3599932" y="4342475"/>
            <a:ext cx="3456300" cy="2210225"/>
          </a:xfrm>
          <a:prstGeom prst="rect">
            <a:avLst/>
          </a:prstGeom>
          <a:noFill/>
          <a:ln>
            <a:noFill/>
          </a:ln>
        </p:spPr>
      </p:pic>
      <p:pic>
        <p:nvPicPr>
          <p:cNvPr id="237" name="Google Shape;237;g24f84ea7929_1_115"/>
          <p:cNvPicPr preferRelativeResize="0"/>
          <p:nvPr/>
        </p:nvPicPr>
        <p:blipFill rotWithShape="1">
          <a:blip r:embed="rId2"/>
          <a:srcRect/>
          <a:stretch>
            <a:fillRect/>
          </a:stretch>
        </p:blipFill>
        <p:spPr>
          <a:xfrm>
            <a:off x="65032" y="4316900"/>
            <a:ext cx="3456301" cy="2210225"/>
          </a:xfrm>
          <a:prstGeom prst="rect">
            <a:avLst/>
          </a:prstGeom>
          <a:noFill/>
          <a:ln>
            <a:noFill/>
          </a:ln>
        </p:spPr>
      </p:pic>
      <p:pic>
        <p:nvPicPr>
          <p:cNvPr id="240" name="Google Shape;240;g24f84ea7929_1_115"/>
          <p:cNvPicPr preferRelativeResize="0"/>
          <p:nvPr/>
        </p:nvPicPr>
        <p:blipFill rotWithShape="1">
          <a:blip r:embed="rId3"/>
          <a:srcRect t="5132"/>
          <a:stretch>
            <a:fillRect/>
          </a:stretch>
        </p:blipFill>
        <p:spPr>
          <a:xfrm>
            <a:off x="39332" y="1537028"/>
            <a:ext cx="3456300" cy="2348775"/>
          </a:xfrm>
          <a:prstGeom prst="rect">
            <a:avLst/>
          </a:prstGeom>
          <a:noFill/>
          <a:ln>
            <a:noFill/>
          </a:ln>
        </p:spPr>
      </p:pic>
      <p:pic>
        <p:nvPicPr>
          <p:cNvPr id="241" name="Google Shape;241;g24f84ea7929_1_115"/>
          <p:cNvPicPr preferRelativeResize="0"/>
          <p:nvPr/>
        </p:nvPicPr>
        <p:blipFill rotWithShape="1">
          <a:blip r:embed="rId4"/>
          <a:srcRect t="3250"/>
          <a:stretch>
            <a:fillRect/>
          </a:stretch>
        </p:blipFill>
        <p:spPr>
          <a:xfrm>
            <a:off x="3495636" y="1502449"/>
            <a:ext cx="3456301" cy="2357770"/>
          </a:xfrm>
          <a:prstGeom prst="rect">
            <a:avLst/>
          </a:prstGeom>
          <a:noFill/>
          <a:ln>
            <a:noFill/>
          </a:ln>
        </p:spPr>
      </p:pic>
      <p:sp>
        <p:nvSpPr>
          <p:cNvPr id="242" name="Google Shape;242;g24f84ea7929_1_115"/>
          <p:cNvSpPr txBox="1"/>
          <p:nvPr/>
        </p:nvSpPr>
        <p:spPr>
          <a:xfrm>
            <a:off x="1879950" y="1096879"/>
            <a:ext cx="353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t>Machine Learning Best Model</a:t>
            </a:r>
            <a:endParaRPr sz="1800" b="1" dirty="0"/>
          </a:p>
        </p:txBody>
      </p:sp>
      <p:sp>
        <p:nvSpPr>
          <p:cNvPr id="243" name="Google Shape;243;g24f84ea7929_1_115"/>
          <p:cNvSpPr txBox="1"/>
          <p:nvPr/>
        </p:nvSpPr>
        <p:spPr>
          <a:xfrm>
            <a:off x="263157" y="1542550"/>
            <a:ext cx="27438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t>MLP (Multi Layer Percepton)</a:t>
            </a:r>
            <a:endParaRPr sz="1600" b="1" dirty="0"/>
          </a:p>
        </p:txBody>
      </p:sp>
      <p:sp>
        <p:nvSpPr>
          <p:cNvPr id="244" name="Google Shape;244;g24f84ea7929_1_115"/>
          <p:cNvSpPr txBox="1"/>
          <p:nvPr/>
        </p:nvSpPr>
        <p:spPr>
          <a:xfrm>
            <a:off x="3599932" y="1542550"/>
            <a:ext cx="22806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t>kNN (k-Nearest Neighbor)</a:t>
            </a:r>
            <a:endParaRPr sz="1600" b="1" dirty="0"/>
          </a:p>
        </p:txBody>
      </p:sp>
      <p:sp>
        <p:nvSpPr>
          <p:cNvPr id="245" name="Google Shape;245;g24f84ea7929_1_115"/>
          <p:cNvSpPr txBox="1"/>
          <p:nvPr/>
        </p:nvSpPr>
        <p:spPr>
          <a:xfrm>
            <a:off x="2393282" y="3885800"/>
            <a:ext cx="211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dirty="0"/>
              <a:t>Confusion Matrix</a:t>
            </a:r>
            <a:endParaRPr sz="1600" b="1" dirty="0"/>
          </a:p>
        </p:txBody>
      </p:sp>
      <p:sp>
        <p:nvSpPr>
          <p:cNvPr id="246" name="Google Shape;246;g24f84ea7929_1_115"/>
          <p:cNvSpPr txBox="1"/>
          <p:nvPr/>
        </p:nvSpPr>
        <p:spPr>
          <a:xfrm>
            <a:off x="7318550" y="1407189"/>
            <a:ext cx="3317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dirty="0"/>
              <a:t>Comparison</a:t>
            </a:r>
            <a:endParaRPr sz="1800" b="1" dirty="0"/>
          </a:p>
        </p:txBody>
      </p:sp>
      <p:pic>
        <p:nvPicPr>
          <p:cNvPr id="2" name="Google Shape;164;p3"/>
          <p:cNvPicPr preferRelativeResize="0"/>
          <p:nvPr/>
        </p:nvPicPr>
        <p:blipFill>
          <a:blip r:embed="rId5"/>
          <a:stretch>
            <a:fillRect/>
          </a:stretch>
        </p:blipFill>
        <p:spPr>
          <a:xfrm>
            <a:off x="10940575" y="104875"/>
            <a:ext cx="837676" cy="1038096"/>
          </a:xfrm>
          <a:prstGeom prst="rect">
            <a:avLst/>
          </a:prstGeom>
          <a:noFill/>
          <a:ln>
            <a:noFill/>
          </a:ln>
        </p:spPr>
      </p:pic>
      <p:pic>
        <p:nvPicPr>
          <p:cNvPr id="3" name="Picture 2"/>
          <p:cNvPicPr>
            <a:picLocks noChangeAspect="1"/>
          </p:cNvPicPr>
          <p:nvPr/>
        </p:nvPicPr>
        <p:blipFill>
          <a:blip r:embed="rId6"/>
          <a:stretch>
            <a:fillRect/>
          </a:stretch>
        </p:blipFill>
        <p:spPr>
          <a:xfrm>
            <a:off x="7181215" y="1927860"/>
            <a:ext cx="3592830" cy="39135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
          <p:cNvSpPr txBox="1"/>
          <p:nvPr/>
        </p:nvSpPr>
        <p:spPr>
          <a:xfrm>
            <a:off x="2151734" y="266330"/>
            <a:ext cx="8021508" cy="55929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800"/>
              <a:buFont typeface="Arial" panose="020B0604020202020204"/>
              <a:buNone/>
            </a:pPr>
            <a:r>
              <a:rPr lang="en-US" sz="2000" b="1" dirty="0">
                <a:solidFill>
                  <a:schemeClr val="lt1"/>
                </a:solidFill>
              </a:rPr>
              <a:t>CONCLUSION</a:t>
            </a:r>
            <a:endParaRPr lang="en-US" sz="2000" b="1" dirty="0">
              <a:solidFill>
                <a:schemeClr val="lt1"/>
              </a:solidFill>
            </a:endParaRPr>
          </a:p>
        </p:txBody>
      </p:sp>
      <p:sp>
        <p:nvSpPr>
          <p:cNvPr id="253" name="Google Shape;253;p6"/>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panose="020B0604020202020204"/>
              <a:buNone/>
            </a:pPr>
            <a:r>
              <a:rPr lang="en-US" sz="1000" b="1" dirty="0">
                <a:solidFill>
                  <a:schemeClr val="lt1"/>
                </a:solidFill>
                <a:latin typeface="Arial" panose="020B0604020202020204"/>
                <a:ea typeface="Arial" panose="020B0604020202020204"/>
                <a:cs typeface="Arial" panose="020B0604020202020204"/>
                <a:sym typeface="Arial" panose="020B0604020202020204"/>
              </a:rPr>
              <a:t>P4.1-249</a:t>
            </a:r>
            <a:endParaRPr sz="1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54" name="Google Shape;254;p6"/>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dirty="0">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55" name="Google Shape;255;p6"/>
          <p:cNvSpPr txBox="1"/>
          <p:nvPr/>
        </p:nvSpPr>
        <p:spPr>
          <a:xfrm>
            <a:off x="276860" y="1487805"/>
            <a:ext cx="10221600" cy="5078273"/>
          </a:xfrm>
          <a:prstGeom prst="rect">
            <a:avLst/>
          </a:prstGeom>
          <a:noFill/>
          <a:ln>
            <a:noFill/>
          </a:ln>
        </p:spPr>
        <p:txBody>
          <a:bodyPr spcFirstLastPara="1" wrap="square" lIns="91425" tIns="45700" rIns="91425" bIns="45700" anchor="t" anchorCtr="0">
            <a:spAutoFit/>
          </a:bodyPr>
          <a:lstStyle/>
          <a:p>
            <a:pPr marL="342900" marR="0" lvl="0" indent="-368300" algn="just" rtl="0">
              <a:spcBef>
                <a:spcPts val="0"/>
              </a:spcBef>
              <a:spcAft>
                <a:spcPts val="0"/>
              </a:spcAft>
              <a:buClr>
                <a:schemeClr val="dk1"/>
              </a:buClr>
              <a:buSzPts val="1800"/>
              <a:buFont typeface="Arial" panose="020B0604020202020204"/>
              <a:buAutoNum type="arabicPeriod"/>
            </a:pPr>
            <a:r>
              <a:rPr lang="en-US" sz="1800" dirty="0">
                <a:solidFill>
                  <a:schemeClr val="dk1"/>
                </a:solidFill>
                <a:latin typeface="Arial" panose="020B0604020202020204"/>
                <a:ea typeface="Arial" panose="020B0604020202020204"/>
                <a:cs typeface="Arial" panose="020B0604020202020204"/>
                <a:sym typeface="Arial" panose="020B0604020202020204"/>
              </a:rPr>
              <a:t>An accelerograph data quality classification system has been designed using machine learning with MLP having a balanced </a:t>
            </a:r>
            <a:r>
              <a:rPr lang="en-US" sz="1800" dirty="0">
                <a:solidFill>
                  <a:schemeClr val="dk1"/>
                </a:solidFill>
              </a:rPr>
              <a:t>a</a:t>
            </a:r>
            <a:r>
              <a:rPr lang="en-US" sz="1800" dirty="0">
                <a:solidFill>
                  <a:schemeClr val="dk1"/>
                </a:solidFill>
                <a:latin typeface="Arial" panose="020B0604020202020204"/>
                <a:ea typeface="Arial" panose="020B0604020202020204"/>
                <a:cs typeface="Arial" panose="020B0604020202020204"/>
                <a:sym typeface="Arial" panose="020B0604020202020204"/>
              </a:rPr>
              <a:t>ccurancy of 85.5% and KNN having a higher balanced </a:t>
            </a:r>
            <a:r>
              <a:rPr lang="en-US" sz="1800" dirty="0">
                <a:solidFill>
                  <a:schemeClr val="dk1"/>
                </a:solidFill>
              </a:rPr>
              <a:t>a</a:t>
            </a:r>
            <a:r>
              <a:rPr lang="en-US" sz="1800" dirty="0">
                <a:solidFill>
                  <a:schemeClr val="dk1"/>
                </a:solidFill>
                <a:latin typeface="Arial" panose="020B0604020202020204"/>
                <a:ea typeface="Arial" panose="020B0604020202020204"/>
                <a:cs typeface="Arial" panose="020B0604020202020204"/>
                <a:sym typeface="Arial" panose="020B0604020202020204"/>
              </a:rPr>
              <a:t>ccurancy of 91.2%.</a:t>
            </a: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342900" marR="0" lvl="0" indent="-368300" algn="just" rtl="0">
              <a:spcBef>
                <a:spcPts val="0"/>
              </a:spcBef>
              <a:spcAft>
                <a:spcPts val="0"/>
              </a:spcAft>
              <a:buClr>
                <a:schemeClr val="dk1"/>
              </a:buClr>
              <a:buSzPts val="1800"/>
              <a:buFont typeface="Arial" panose="020B0604020202020204"/>
              <a:buAutoNum type="arabicPeriod"/>
            </a:pP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342900" indent="-368300" algn="just">
              <a:buClr>
                <a:schemeClr val="dk1"/>
              </a:buClr>
              <a:buSzPts val="1800"/>
              <a:buFont typeface="Arial" panose="020B0604020202020204"/>
              <a:buAutoNum type="arabicPeriod"/>
            </a:pPr>
            <a:r>
              <a:rPr lang="en-US" sz="1800" dirty="0">
                <a:solidFill>
                  <a:schemeClr val="dk1"/>
                </a:solidFill>
                <a:latin typeface="Arial" panose="020B0604020202020204"/>
                <a:ea typeface="Arial" panose="020B0604020202020204"/>
                <a:cs typeface="Arial" panose="020B0604020202020204"/>
                <a:sym typeface="Arial" panose="020B0604020202020204"/>
              </a:rPr>
              <a:t>A machine learning classification model architecture has been created to obtain accelerograph data quality values with the best model MLP-11-11-11. The best KNN model is the KNN-3-2 model.</a:t>
            </a: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342900" indent="-368300" algn="just">
              <a:buClr>
                <a:schemeClr val="dk1"/>
              </a:buClr>
              <a:buSzPts val="1800"/>
              <a:buFont typeface="Arial" panose="020B0604020202020204"/>
              <a:buAutoNum type="arabicPeriod"/>
            </a:pP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342900" indent="-368300" algn="just">
              <a:buClr>
                <a:schemeClr val="dk1"/>
              </a:buClr>
              <a:buSzPts val="1800"/>
              <a:buFont typeface="Arial" panose="020B0604020202020204"/>
              <a:buAutoNum type="arabicPeriod"/>
            </a:pPr>
            <a:r>
              <a:rPr lang="en-US" sz="1800" dirty="0">
                <a:solidFill>
                  <a:schemeClr val="dk1"/>
                </a:solidFill>
                <a:latin typeface="Arial" panose="020B0604020202020204"/>
                <a:ea typeface="Arial" panose="020B0604020202020204"/>
                <a:cs typeface="Arial" panose="020B0604020202020204"/>
                <a:sym typeface="Arial" panose="020B0604020202020204"/>
              </a:rPr>
              <a:t>The performance of the machine learning model based on reading the results of the accelerograph data quality analysis, obtained in MLP from the test results at the output of 7 classes, namely the best ba 84.6% and f-1 0.857. In the KNN model, it was obtained from the test results at the output of 7 classes, namely the best ba of 91.2% and f-1score 0.919.</a:t>
            </a: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342900" indent="-368300" algn="just">
              <a:buClr>
                <a:schemeClr val="dk1"/>
              </a:buClr>
              <a:buSzPts val="1800"/>
              <a:buFont typeface="Arial" panose="020B0604020202020204"/>
              <a:buAutoNum type="arabicPeriod"/>
            </a:pP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342900" indent="-368300" algn="just">
              <a:buClr>
                <a:schemeClr val="dk1"/>
              </a:buClr>
              <a:buSzPts val="1800"/>
              <a:buFont typeface="Arial" panose="020B0604020202020204"/>
              <a:buAutoNum type="arabicPeriod"/>
            </a:pPr>
            <a:r>
              <a:rPr lang="en-US" sz="1800" dirty="0">
                <a:solidFill>
                  <a:schemeClr val="dk1"/>
                </a:solidFill>
                <a:latin typeface="Arial" panose="020B0604020202020204"/>
                <a:ea typeface="Arial" panose="020B0604020202020204"/>
                <a:cs typeface="Arial" panose="020B0604020202020204"/>
                <a:sym typeface="Arial" panose="020B0604020202020204"/>
              </a:rPr>
              <a:t>From the results of system design with machine learning models MLP and KNN can classify accelerograph data quality, the average performance results are above 80% so that the model can be used for the evaluation stage of accelerograph data quality at BMKG.</a:t>
            </a:r>
            <a:endParaRPr lang="en-US" sz="1800" dirty="0">
              <a:solidFill>
                <a:schemeClr val="dk1"/>
              </a:solidFill>
              <a:latin typeface="Arial" panose="020B0604020202020204"/>
              <a:ea typeface="Arial" panose="020B0604020202020204"/>
              <a:cs typeface="Arial" panose="020B0604020202020204"/>
              <a:sym typeface="Arial" panose="020B0604020202020204"/>
            </a:endParaRPr>
          </a:p>
          <a:p>
            <a:pPr marL="342900" indent="-368300" algn="just">
              <a:buClr>
                <a:schemeClr val="dk1"/>
              </a:buClr>
              <a:buSzPts val="1800"/>
              <a:buFont typeface="Arial" panose="020B0604020202020204"/>
              <a:buAutoNum type="arabicPeriod"/>
            </a:pPr>
            <a:endParaRPr lang="en-US" sz="1800" dirty="0"/>
          </a:p>
          <a:p>
            <a:pPr marL="342900" marR="0" lvl="0" indent="-254000" algn="just" rtl="0">
              <a:spcBef>
                <a:spcPts val="0"/>
              </a:spcBef>
              <a:spcAft>
                <a:spcPts val="0"/>
              </a:spcAft>
              <a:buClr>
                <a:schemeClr val="dk1"/>
              </a:buClr>
              <a:buSzPts val="1400"/>
              <a:buFont typeface="Arial" panose="020B0604020202020204"/>
              <a:buNone/>
            </a:pPr>
            <a:endParaRPr sz="1800" dirty="0">
              <a:solidFill>
                <a:schemeClr val="dk1"/>
              </a:solidFill>
              <a:latin typeface="Arial" panose="020B0604020202020204"/>
              <a:ea typeface="Arial" panose="020B0604020202020204"/>
              <a:cs typeface="Arial" panose="020B0604020202020204"/>
              <a:sym typeface="Arial" panose="020B0604020202020204"/>
            </a:endParaRPr>
          </a:p>
        </p:txBody>
      </p:sp>
      <p:pic>
        <p:nvPicPr>
          <p:cNvPr id="2" name="Google Shape;164;p3"/>
          <p:cNvPicPr preferRelativeResize="0"/>
          <p:nvPr/>
        </p:nvPicPr>
        <p:blipFill>
          <a:blip r:embed="rId1"/>
          <a:stretch>
            <a:fillRect/>
          </a:stretch>
        </p:blipFill>
        <p:spPr>
          <a:xfrm>
            <a:off x="10940575" y="104875"/>
            <a:ext cx="837676" cy="10380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7"/>
          <p:cNvSpPr txBox="1"/>
          <p:nvPr/>
        </p:nvSpPr>
        <p:spPr>
          <a:xfrm>
            <a:off x="2193009" y="266330"/>
            <a:ext cx="8021508" cy="55929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800"/>
              <a:buFont typeface="Arial" panose="020B0604020202020204"/>
              <a:buNone/>
            </a:pPr>
            <a:r>
              <a:rPr lang="en-US" sz="2000" dirty="0">
                <a:solidFill>
                  <a:schemeClr val="lt1"/>
                </a:solidFill>
                <a:latin typeface="Arial" panose="020B0604020202020204"/>
                <a:ea typeface="Arial" panose="020B0604020202020204"/>
                <a:cs typeface="Arial" panose="020B0604020202020204"/>
                <a:sym typeface="Arial" panose="020B0604020202020204"/>
              </a:rPr>
              <a:t>References</a:t>
            </a:r>
            <a:endParaRPr sz="4800"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63" name="Google Shape;263;p7"/>
          <p:cNvSpPr txBox="1"/>
          <p:nvPr/>
        </p:nvSpPr>
        <p:spPr>
          <a:xfrm>
            <a:off x="11125514" y="6385300"/>
            <a:ext cx="817758" cy="23413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000"/>
              <a:buFont typeface="Arial" panose="020B0604020202020204"/>
              <a:buNone/>
            </a:pPr>
            <a:r>
              <a:rPr lang="en-US" sz="1000" b="1" dirty="0">
                <a:solidFill>
                  <a:schemeClr val="lt1"/>
                </a:solidFill>
                <a:latin typeface="Arial" panose="020B0604020202020204"/>
                <a:ea typeface="Arial" panose="020B0604020202020204"/>
                <a:cs typeface="Arial" panose="020B0604020202020204"/>
                <a:sym typeface="Arial" panose="020B0604020202020204"/>
              </a:rPr>
              <a:t>P4.1-249</a:t>
            </a:r>
            <a:endParaRPr sz="1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64" name="Google Shape;264;p7"/>
          <p:cNvSpPr txBox="1"/>
          <p:nvPr/>
        </p:nvSpPr>
        <p:spPr>
          <a:xfrm>
            <a:off x="11103778" y="5453065"/>
            <a:ext cx="837666" cy="741356"/>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panose="020B0604020202020204"/>
              <a:buNone/>
            </a:pPr>
            <a:r>
              <a:rPr lang="en-US" sz="900" b="1" dirty="0">
                <a:solidFill>
                  <a:schemeClr val="lt1"/>
                </a:solidFill>
                <a:latin typeface="Arial" panose="020B0604020202020204"/>
                <a:ea typeface="Arial" panose="020B0604020202020204"/>
                <a:cs typeface="Arial" panose="020B0604020202020204"/>
                <a:sym typeface="Arial" panose="020B0604020202020204"/>
              </a:rPr>
              <a:t>Please do not use this space, a QR code will be automatically overlayed</a:t>
            </a:r>
            <a:endParaRPr sz="2000" b="1"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65" name="Google Shape;265;p7"/>
          <p:cNvSpPr txBox="1"/>
          <p:nvPr/>
        </p:nvSpPr>
        <p:spPr>
          <a:xfrm>
            <a:off x="-360218" y="1225550"/>
            <a:ext cx="10809778" cy="5262245"/>
          </a:xfrm>
          <a:prstGeom prst="rect">
            <a:avLst/>
          </a:prstGeom>
          <a:noFill/>
          <a:ln>
            <a:noFill/>
          </a:ln>
        </p:spPr>
        <p:txBody>
          <a:bodyPr spcFirstLastPara="1" wrap="square" lIns="91425" tIns="45700" rIns="91425" bIns="45700" anchor="t" anchorCtr="0">
            <a:spAutoFit/>
          </a:bodyPr>
          <a:lstStyle/>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Anderson, J. G. (2010). Source and Site Characteristics of Earthquakes That Have Caused Exceptional Ground Accelerations and Velocities. </a:t>
            </a:r>
            <a:r>
              <a:rPr lang="en-US" sz="1400" i="1" dirty="0">
                <a:solidFill>
                  <a:schemeClr val="dk1"/>
                </a:solidFill>
                <a:latin typeface="Arial" panose="020B0604020202020204"/>
                <a:ea typeface="Arial" panose="020B0604020202020204"/>
                <a:cs typeface="Arial" panose="020B0604020202020204"/>
                <a:sym typeface="Arial" panose="020B0604020202020204"/>
              </a:rPr>
              <a:t>Bulletin of the Seismological Society of America</a:t>
            </a:r>
            <a:r>
              <a:rPr lang="en-US" sz="1400" dirty="0">
                <a:solidFill>
                  <a:schemeClr val="dk1"/>
                </a:solidFill>
                <a:latin typeface="Arial" panose="020B0604020202020204"/>
                <a:ea typeface="Arial" panose="020B0604020202020204"/>
                <a:cs typeface="Arial" panose="020B0604020202020204"/>
                <a:sym typeface="Arial" panose="020B0604020202020204"/>
              </a:rPr>
              <a:t>, 1–36, https://doi.org/10.1785/0120080375.</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Aur, K. A., Bobeck, J., Alberti, A., &amp; Kay, P. (2021). Pycheron: A Python-Based Seismic Waveform Data Quality Control Software Package. </a:t>
            </a:r>
            <a:r>
              <a:rPr lang="en-US" sz="1400" i="1" dirty="0">
                <a:solidFill>
                  <a:schemeClr val="dk1"/>
                </a:solidFill>
                <a:latin typeface="Arial" panose="020B0604020202020204"/>
                <a:ea typeface="Arial" panose="020B0604020202020204"/>
                <a:cs typeface="Arial" panose="020B0604020202020204"/>
                <a:sym typeface="Arial" panose="020B0604020202020204"/>
              </a:rPr>
              <a:t>Seismol. Res. Lett. 92</a:t>
            </a:r>
            <a:r>
              <a:rPr lang="en-US" sz="1400" dirty="0">
                <a:solidFill>
                  <a:schemeClr val="dk1"/>
                </a:solidFill>
                <a:latin typeface="Arial" panose="020B0604020202020204"/>
                <a:ea typeface="Arial" panose="020B0604020202020204"/>
                <a:cs typeface="Arial" panose="020B0604020202020204"/>
                <a:sym typeface="Arial" panose="020B0604020202020204"/>
              </a:rPr>
              <a:t>, 3165–3178. doi: 10.1785/0220200418.</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l"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Avelita, B. (2013). A._Klasifikasi_K-Nearest_Neighbor. https://www.academia.edu/9131959/A._Klasifikasi_K Nearest_Neighbor.</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Bendat, J. S., &amp; Piersol, A. G. (1971). </a:t>
            </a:r>
            <a:r>
              <a:rPr lang="en-US" sz="1400" i="1" dirty="0">
                <a:solidFill>
                  <a:schemeClr val="dk1"/>
                </a:solidFill>
                <a:latin typeface="Arial" panose="020B0604020202020204"/>
                <a:ea typeface="Arial" panose="020B0604020202020204"/>
                <a:cs typeface="Arial" panose="020B0604020202020204"/>
                <a:sym typeface="Arial" panose="020B0604020202020204"/>
              </a:rPr>
              <a:t>Random Data: Analysis and Measurement Procedures, 4th Edition.</a:t>
            </a:r>
            <a:r>
              <a:rPr lang="en-US" sz="1400" dirty="0">
                <a:solidFill>
                  <a:schemeClr val="dk1"/>
                </a:solidFill>
                <a:latin typeface="Arial" panose="020B0604020202020204"/>
                <a:ea typeface="Arial" panose="020B0604020202020204"/>
                <a:cs typeface="Arial" panose="020B0604020202020204"/>
                <a:sym typeface="Arial" panose="020B0604020202020204"/>
              </a:rPr>
              <a:t> New York: Wiley, New York, 407 pp.</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Berger, J., Davis, P., &amp; Ekstrom, G. (2004). Ambient earth noise:A survey ofthe Global Seismographic Network. </a:t>
            </a:r>
            <a:r>
              <a:rPr lang="en-US" sz="1400" i="1" dirty="0">
                <a:solidFill>
                  <a:schemeClr val="dk1"/>
                </a:solidFill>
                <a:latin typeface="Arial" panose="020B0604020202020204"/>
                <a:ea typeface="Arial" panose="020B0604020202020204"/>
                <a:cs typeface="Arial" panose="020B0604020202020204"/>
                <a:sym typeface="Arial" panose="020B0604020202020204"/>
              </a:rPr>
              <a:t>Journal of Geophysical Research 109</a:t>
            </a:r>
            <a:r>
              <a:rPr lang="en-US" sz="1400" dirty="0">
                <a:solidFill>
                  <a:schemeClr val="dk1"/>
                </a:solidFill>
                <a:latin typeface="Arial" panose="020B0604020202020204"/>
                <a:ea typeface="Arial" panose="020B0604020202020204"/>
                <a:cs typeface="Arial" panose="020B0604020202020204"/>
                <a:sym typeface="Arial" panose="020B0604020202020204"/>
              </a:rPr>
              <a:t>, B11–B11307. DOI: 10.1029/2004JB003408.</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Boore, D. M. (2005a). Long-period ground motions from digital acceleration recordings: a new era in engineering seismology, in Directions in Strong-Motion Instrumentation. </a:t>
            </a:r>
            <a:r>
              <a:rPr lang="en-US" sz="1400" i="1" dirty="0">
                <a:solidFill>
                  <a:schemeClr val="dk1"/>
                </a:solidFill>
                <a:latin typeface="Arial" panose="020B0604020202020204"/>
                <a:ea typeface="Arial" panose="020B0604020202020204"/>
                <a:cs typeface="Arial" panose="020B0604020202020204"/>
                <a:sym typeface="Arial" panose="020B0604020202020204"/>
              </a:rPr>
              <a:t>Springer, Dordrecht, The Netherlands</a:t>
            </a:r>
            <a:r>
              <a:rPr lang="en-US" sz="1400" dirty="0">
                <a:solidFill>
                  <a:schemeClr val="dk1"/>
                </a:solidFill>
                <a:latin typeface="Arial" panose="020B0604020202020204"/>
                <a:ea typeface="Arial" panose="020B0604020202020204"/>
                <a:cs typeface="Arial" panose="020B0604020202020204"/>
                <a:sym typeface="Arial" panose="020B0604020202020204"/>
              </a:rPr>
              <a:t>, 322 pp.</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Brune, J. N., &amp; Oliver, J. (1959). The seismic noise of the earth’s surface. </a:t>
            </a:r>
            <a:r>
              <a:rPr lang="en-US" sz="1400" i="1" dirty="0">
                <a:solidFill>
                  <a:schemeClr val="dk1"/>
                </a:solidFill>
                <a:latin typeface="Arial" panose="020B0604020202020204"/>
                <a:ea typeface="Arial" panose="020B0604020202020204"/>
                <a:cs typeface="Arial" panose="020B0604020202020204"/>
                <a:sym typeface="Arial" panose="020B0604020202020204"/>
              </a:rPr>
              <a:t>Bulletin of the Seismological Society of America, 49</a:t>
            </a:r>
            <a:r>
              <a:rPr lang="en-US" sz="1400" dirty="0">
                <a:solidFill>
                  <a:schemeClr val="dk1"/>
                </a:solidFill>
                <a:latin typeface="Arial" panose="020B0604020202020204"/>
                <a:ea typeface="Arial" panose="020B0604020202020204"/>
                <a:cs typeface="Arial" panose="020B0604020202020204"/>
                <a:sym typeface="Arial" panose="020B0604020202020204"/>
              </a:rPr>
              <a:t>, 349–353. https://doi.org/10.1785/BSSA0490040349.</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Budiharto, W. (2015). </a:t>
            </a:r>
            <a:r>
              <a:rPr lang="en-US" sz="1400" i="1" dirty="0">
                <a:solidFill>
                  <a:schemeClr val="dk1"/>
                </a:solidFill>
                <a:latin typeface="Arial" panose="020B0604020202020204"/>
                <a:ea typeface="Arial" panose="020B0604020202020204"/>
                <a:cs typeface="Arial" panose="020B0604020202020204"/>
                <a:sym typeface="Arial" panose="020B0604020202020204"/>
              </a:rPr>
              <a:t>Machine Learning and Computational Intelligence.</a:t>
            </a:r>
            <a:r>
              <a:rPr lang="en-US" sz="1400" dirty="0">
                <a:solidFill>
                  <a:schemeClr val="dk1"/>
                </a:solidFill>
                <a:latin typeface="Arial" panose="020B0604020202020204"/>
                <a:ea typeface="Arial" panose="020B0604020202020204"/>
                <a:cs typeface="Arial" panose="020B0604020202020204"/>
                <a:sym typeface="Arial" panose="020B0604020202020204"/>
              </a:rPr>
              <a:t> Yogyakarta: Andi Offset Publisher Yogyakarta.</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Burst, J. O. (2019). Macro F1 and Macro F1. arXiv: 1911.03347 [cs.LG].</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Cauzzi, C., &amp; Clinton, J. (2013). A High- and Low-Noise Model for High-Quality Strong-Motion Accelerometer Stations. </a:t>
            </a:r>
            <a:r>
              <a:rPr lang="en-US" sz="1400" i="1" dirty="0">
                <a:solidFill>
                  <a:schemeClr val="dk1"/>
                </a:solidFill>
                <a:latin typeface="Arial" panose="020B0604020202020204"/>
                <a:ea typeface="Arial" panose="020B0604020202020204"/>
                <a:cs typeface="Arial" panose="020B0604020202020204"/>
                <a:sym typeface="Arial" panose="020B0604020202020204"/>
              </a:rPr>
              <a:t>Earthquake Spectra 29(1)</a:t>
            </a:r>
            <a:r>
              <a:rPr lang="en-US" sz="1400" dirty="0">
                <a:solidFill>
                  <a:schemeClr val="dk1"/>
                </a:solidFill>
                <a:latin typeface="Arial" panose="020B0604020202020204"/>
                <a:ea typeface="Arial" panose="020B0604020202020204"/>
                <a:cs typeface="Arial" panose="020B0604020202020204"/>
                <a:sym typeface="Arial" panose="020B0604020202020204"/>
              </a:rPr>
              <a:t>, 85-102. https://doi.org/10.1193/1.4000107.</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Clinton, J. F., &amp; Heaton, T. H. (2002). Potential Advantages of a Strong-motion Velocity Meter over a Strong-motion Accelerometer. </a:t>
            </a:r>
            <a:r>
              <a:rPr lang="en-US" sz="1400" i="1" dirty="0">
                <a:solidFill>
                  <a:schemeClr val="dk1"/>
                </a:solidFill>
                <a:latin typeface="Arial" panose="020B0604020202020204"/>
                <a:ea typeface="Arial" panose="020B0604020202020204"/>
                <a:cs typeface="Arial" panose="020B0604020202020204"/>
                <a:sym typeface="Arial" panose="020B0604020202020204"/>
              </a:rPr>
              <a:t>Seismological Research Letters</a:t>
            </a:r>
            <a:r>
              <a:rPr lang="en-US" sz="1400" dirty="0">
                <a:solidFill>
                  <a:schemeClr val="dk1"/>
                </a:solidFill>
                <a:latin typeface="Arial" panose="020B0604020202020204"/>
                <a:ea typeface="Arial" panose="020B0604020202020204"/>
                <a:cs typeface="Arial" panose="020B0604020202020204"/>
                <a:sym typeface="Arial" panose="020B0604020202020204"/>
              </a:rPr>
              <a:t>, 332-342. https://doi.org/10.1785/gssrl.73.3.332.</a:t>
            </a:r>
            <a:endParaRPr sz="1400" dirty="0">
              <a:solidFill>
                <a:schemeClr val="dk1"/>
              </a:solidFill>
              <a:latin typeface="Arial" panose="020B0604020202020204"/>
              <a:ea typeface="Arial" panose="020B0604020202020204"/>
              <a:cs typeface="Arial" panose="020B0604020202020204"/>
              <a:sym typeface="Arial" panose="020B0604020202020204"/>
            </a:endParaRPr>
          </a:p>
          <a:p>
            <a:pPr marL="810260" marR="759460" lvl="0" indent="0" algn="just" rtl="0">
              <a:spcBef>
                <a:spcPts val="0"/>
              </a:spcBef>
              <a:spcAft>
                <a:spcPts val="0"/>
              </a:spcAft>
              <a:buNone/>
            </a:pPr>
            <a:r>
              <a:rPr lang="en-US" sz="1400" dirty="0">
                <a:solidFill>
                  <a:schemeClr val="dk1"/>
                </a:solidFill>
                <a:latin typeface="Arial" panose="020B0604020202020204"/>
                <a:ea typeface="Arial" panose="020B0604020202020204"/>
                <a:cs typeface="Arial" panose="020B0604020202020204"/>
                <a:sym typeface="Arial" panose="020B0604020202020204"/>
              </a:rPr>
              <a:t>Cooley, J. W., &amp; Tukey, J. W. (1965). An Algorithm for the Machine Calculation of Complex Fourier Series. </a:t>
            </a:r>
            <a:r>
              <a:rPr lang="en-US" sz="1400" i="1" dirty="0">
                <a:solidFill>
                  <a:schemeClr val="dk1"/>
                </a:solidFill>
                <a:latin typeface="Arial" panose="020B0604020202020204"/>
                <a:ea typeface="Arial" panose="020B0604020202020204"/>
                <a:cs typeface="Arial" panose="020B0604020202020204"/>
                <a:sym typeface="Arial" panose="020B0604020202020204"/>
              </a:rPr>
              <a:t>Mathematics of Computation, Vol. 19, No. 90</a:t>
            </a:r>
            <a:r>
              <a:rPr lang="en-US" sz="1400" dirty="0">
                <a:solidFill>
                  <a:schemeClr val="dk1"/>
                </a:solidFill>
                <a:latin typeface="Arial" panose="020B0604020202020204"/>
                <a:ea typeface="Arial" panose="020B0604020202020204"/>
                <a:cs typeface="Arial" panose="020B0604020202020204"/>
                <a:sym typeface="Arial" panose="020B0604020202020204"/>
              </a:rPr>
              <a:t>, pp. 297-301.</a:t>
            </a:r>
            <a:endParaRPr sz="1400" dirty="0">
              <a:solidFill>
                <a:schemeClr val="dk1"/>
              </a:solidFill>
              <a:latin typeface="Arial" panose="020B0604020202020204"/>
              <a:ea typeface="Arial" panose="020B0604020202020204"/>
              <a:cs typeface="Arial" panose="020B0604020202020204"/>
              <a:sym typeface="Arial" panose="020B0604020202020204"/>
            </a:endParaRPr>
          </a:p>
        </p:txBody>
      </p:sp>
      <p:pic>
        <p:nvPicPr>
          <p:cNvPr id="2" name="Google Shape;164;p3"/>
          <p:cNvPicPr preferRelativeResize="0"/>
          <p:nvPr/>
        </p:nvPicPr>
        <p:blipFill>
          <a:blip r:embed="rId1"/>
          <a:stretch>
            <a:fillRect/>
          </a:stretch>
        </p:blipFill>
        <p:spPr>
          <a:xfrm>
            <a:off x="10940575" y="104875"/>
            <a:ext cx="837676" cy="1038096"/>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8361</Words>
  <Application>WPS Presentation</Application>
  <PresentationFormat>Widescreen</PresentationFormat>
  <Paragraphs>148</Paragraphs>
  <Slides>9</Slides>
  <Notes>9</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9</vt:i4>
      </vt:variant>
    </vt:vector>
  </HeadingPairs>
  <TitlesOfParts>
    <vt:vector size="20" baseType="lpstr">
      <vt:lpstr>Arial</vt:lpstr>
      <vt:lpstr>SimSun</vt:lpstr>
      <vt:lpstr>Wingdings</vt:lpstr>
      <vt:lpstr>Arial</vt:lpstr>
      <vt:lpstr>Calibri</vt:lpstr>
      <vt:lpstr>Noto Sans Symbols</vt:lpstr>
      <vt:lpstr>ESRI AMFM Electric</vt:lpstr>
      <vt:lpstr>Microsoft YaHei</vt:lpstr>
      <vt:lpstr>Arial Unicode MS</vt: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manop</cp:lastModifiedBy>
  <cp:revision>16</cp:revision>
  <dcterms:created xsi:type="dcterms:W3CDTF">2023-04-18T13:25:00Z</dcterms:created>
  <dcterms:modified xsi:type="dcterms:W3CDTF">2023-06-15T10:19:36Z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238ADFE6567748F79F4859B197F3D215</vt:lpwstr>
  </property>
  <property fmtid="{D5CDD505-2E9C-101B-9397-08002B2CF9AE}" pid="3" name="KSOProductBuildVer">
    <vt:lpwstr>1033-11.2.0.11537</vt:lpwstr>
  </property>
</Properties>
</file>