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2" r:id="rId5"/>
    <p:sldId id="263" r:id="rId6"/>
    <p:sldId id="267" r:id="rId7"/>
    <p:sldId id="264" r:id="rId8"/>
    <p:sldId id="265" r:id="rId9"/>
    <p:sldId id="266"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07" d="100"/>
          <a:sy n="107" d="100"/>
        </p:scale>
        <p:origin x="9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7E1A5-A8C2-4619-B0CA-9E3F18CDA86B}" type="datetimeFigureOut">
              <a:rPr lang="en-GB" smtClean="0"/>
              <a:t>16/06/2023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958D4-4532-4778-B56B-C9A037467377}" type="slidenum">
              <a:rPr lang="en-GB" smtClean="0"/>
              <a:t>‹#›</a:t>
            </a:fld>
            <a:endParaRPr lang="en-GB"/>
          </a:p>
        </p:txBody>
      </p:sp>
    </p:spTree>
    <p:extLst>
      <p:ext uri="{BB962C8B-B14F-4D97-AF65-F5344CB8AC3E}">
        <p14:creationId xmlns:p14="http://schemas.microsoft.com/office/powerpoint/2010/main" val="76447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D958D4-4532-4778-B56B-C9A037467377}" type="slidenum">
              <a:rPr lang="en-GB" smtClean="0"/>
              <a:t>1</a:t>
            </a:fld>
            <a:endParaRPr lang="en-GB"/>
          </a:p>
        </p:txBody>
      </p:sp>
    </p:spTree>
    <p:extLst>
      <p:ext uri="{BB962C8B-B14F-4D97-AF65-F5344CB8AC3E}">
        <p14:creationId xmlns:p14="http://schemas.microsoft.com/office/powerpoint/2010/main" val="400211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D958D4-4532-4778-B56B-C9A037467377}" type="slidenum">
              <a:rPr lang="en-GB" smtClean="0"/>
              <a:t>4</a:t>
            </a:fld>
            <a:endParaRPr lang="en-GB"/>
          </a:p>
        </p:txBody>
      </p:sp>
    </p:spTree>
    <p:extLst>
      <p:ext uri="{BB962C8B-B14F-4D97-AF65-F5344CB8AC3E}">
        <p14:creationId xmlns:p14="http://schemas.microsoft.com/office/powerpoint/2010/main" val="354377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D958D4-4532-4778-B56B-C9A037467377}" type="slidenum">
              <a:rPr lang="en-GB" smtClean="0"/>
              <a:t>5</a:t>
            </a:fld>
            <a:endParaRPr lang="en-GB"/>
          </a:p>
        </p:txBody>
      </p:sp>
    </p:spTree>
    <p:extLst>
      <p:ext uri="{BB962C8B-B14F-4D97-AF65-F5344CB8AC3E}">
        <p14:creationId xmlns:p14="http://schemas.microsoft.com/office/powerpoint/2010/main" val="293227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microsoft.com/office/2007/relationships/hdphoto" Target="../media/hdphoto1.wdp"/><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692771"/>
          </a:xfrm>
          <a:prstGeom prst="rect">
            <a:avLst/>
          </a:prstGeom>
          <a:noFill/>
        </p:spPr>
        <p:txBody>
          <a:bodyPr wrap="square" rtlCol="0">
            <a:spAutoFit/>
          </a:bodyPr>
          <a:lstStyle/>
          <a:p>
            <a:pPr algn="ctr"/>
            <a:r>
              <a:rPr lang="en-GB" sz="1800" b="1" dirty="0" err="1">
                <a:solidFill>
                  <a:schemeClr val="bg1"/>
                </a:solidFill>
                <a:latin typeface="Arial" panose="020B0604020202020204" pitchFamily="34" charset="0"/>
                <a:cs typeface="Arial" panose="020B0604020202020204" pitchFamily="34" charset="0"/>
              </a:rPr>
              <a:t>CLFMiner</a:t>
            </a:r>
            <a:r>
              <a:rPr lang="en-GB" sz="1800" b="1" dirty="0">
                <a:solidFill>
                  <a:schemeClr val="bg1"/>
                </a:solidFill>
                <a:latin typeface="Arial" panose="020B0604020202020204" pitchFamily="34" charset="0"/>
                <a:cs typeface="Arial" panose="020B0604020202020204" pitchFamily="34" charset="0"/>
              </a:rPr>
              <a:t>: An Artificial Intelligence, Temporal Data Mining and Modelling Approach for Monitoring, Exploring and Analysing Continuous Data, Timeliness, Data Availability and Distribution Process</a:t>
            </a:r>
            <a:endParaRPr lang="en-AT" b="1"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cs typeface="Arial" panose="020B0604020202020204" pitchFamily="34" charset="0"/>
              </a:rPr>
              <a:t>Shaban LABAN and Alexander </a:t>
            </a:r>
            <a:r>
              <a:rPr lang="en-US" sz="1800" dirty="0" err="1">
                <a:solidFill>
                  <a:schemeClr val="bg1"/>
                </a:solidFill>
                <a:latin typeface="Arial" panose="020B0604020202020204" pitchFamily="34" charset="0"/>
                <a:cs typeface="Arial" panose="020B0604020202020204" pitchFamily="34" charset="0"/>
              </a:rPr>
              <a:t>Sudakov</a:t>
            </a:r>
            <a:endParaRPr lang="en-US" sz="1800"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CTBTO Preparatory Commission.</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760623"/>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0" indent="0" algn="ctr" defTabSz="488950">
              <a:lnSpc>
                <a:spcPct val="90000"/>
              </a:lnSpc>
              <a:spcBef>
                <a:spcPct val="0"/>
              </a:spcBef>
              <a:spcAft>
                <a:spcPct val="35000"/>
              </a:spcAft>
              <a:buNone/>
            </a:pPr>
            <a:r>
              <a:rPr lang="en-US" sz="1200" dirty="0">
                <a:latin typeface="Arial" panose="020B0604020202020204" pitchFamily="34" charset="0"/>
                <a:cs typeface="Arial" panose="020B0604020202020204" pitchFamily="34" charset="0"/>
              </a:rPr>
              <a:t>Continuous Data (CD) distribution processes generate </a:t>
            </a:r>
            <a:r>
              <a:rPr lang="en-US"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hundred thousands of </a:t>
            </a:r>
            <a:r>
              <a:rPr lang="en-US" sz="1200" dirty="0">
                <a:latin typeface="Arial" panose="020B0604020202020204" pitchFamily="34" charset="0"/>
                <a:cs typeface="Arial" panose="020B0604020202020204" pitchFamily="34" charset="0"/>
              </a:rPr>
              <a:t>records called Concise List of Frames (CLF) in a daily basis.</a:t>
            </a:r>
            <a:r>
              <a:rPr lang="en-US"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en-US" sz="1200" dirty="0">
                <a:solidFill>
                  <a:prstClr val="black">
                    <a:hueOff val="0"/>
                    <a:satOff val="0"/>
                    <a:lumOff val="0"/>
                    <a:alphaOff val="0"/>
                  </a:prstClr>
                </a:solidFill>
                <a:latin typeface="Arial" panose="020B0604020202020204" pitchFamily="34" charset="0"/>
                <a:ea typeface="+mn-ea"/>
                <a:cs typeface="Arial" panose="020B0604020202020204" pitchFamily="34" charset="0"/>
              </a:rPr>
              <a:t>Processing such data is very difficult using traditional interval relationships techniques.</a:t>
            </a:r>
            <a:endParaRPr lang="en-GB" sz="1200" dirty="0">
              <a:latin typeface="Arial" panose="020B0604020202020204" pitchFamily="34" charset="0"/>
              <a:cs typeface="Arial" panose="020B0604020202020204" pitchFamily="34" charset="0"/>
            </a:endParaRPr>
          </a:p>
          <a:p>
            <a:endParaRPr lang="en-US" sz="1200" b="1" dirty="0"/>
          </a:p>
          <a:p>
            <a:endParaRPr lang="en-US" sz="1200" b="1" dirty="0"/>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P4.1-598</a:t>
            </a:r>
            <a:endParaRPr lang="en-AT" sz="36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Use </a:t>
            </a:r>
            <a:r>
              <a:rPr lang="en-GB" sz="1200" dirty="0">
                <a:latin typeface="Arial" panose="020B0604020202020204" pitchFamily="34" charset="0"/>
                <a:cs typeface="Arial" panose="020B0604020202020204" pitchFamily="34" charset="0"/>
              </a:rPr>
              <a:t>AI (expert system and suitable inference engine), implementing  modelling approach (RISMA) and applying data/stream mining algorithms</a:t>
            </a:r>
          </a:p>
          <a:p>
            <a:r>
              <a:rPr lang="en-GB" sz="1200" dirty="0">
                <a:latin typeface="Arial" panose="020B0604020202020204" pitchFamily="34" charset="0"/>
                <a:cs typeface="Arial" panose="020B0604020202020204" pitchFamily="34" charset="0"/>
              </a:rPr>
              <a:t>to process/</a:t>
            </a:r>
            <a:r>
              <a:rPr lang="en-GB" sz="1200" dirty="0" err="1">
                <a:latin typeface="Arial" panose="020B0604020202020204" pitchFamily="34" charset="0"/>
                <a:cs typeface="Arial" panose="020B0604020202020204" pitchFamily="34" charset="0"/>
              </a:rPr>
              <a:t>analyze</a:t>
            </a:r>
            <a:r>
              <a:rPr lang="en-GB" sz="1200" dirty="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CLF files and records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Using proposed tool can assist us to derive valuable information, calculate KPIs and discover hidden patterns </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t>AI, modeling and data mining can help us to effectively monitor and understand the CD distribution process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F60AC65-FD6B-DE0B-70F2-0395AE86F836}"/>
              </a:ext>
            </a:extLst>
          </p:cNvPr>
          <p:cNvSpPr txBox="1"/>
          <p:nvPr/>
        </p:nvSpPr>
        <p:spPr>
          <a:xfrm>
            <a:off x="774682" y="1255059"/>
            <a:ext cx="9439835" cy="2031325"/>
          </a:xfrm>
          <a:prstGeom prst="rect">
            <a:avLst/>
          </a:prstGeom>
          <a:noFill/>
        </p:spPr>
        <p:txBody>
          <a:bodyPr wrap="square" rtlCol="0">
            <a:spAutoFit/>
          </a:bodyPr>
          <a:lstStyle/>
          <a:p>
            <a:pPr marL="285750" indent="-285750">
              <a:buFont typeface="Wingdings" panose="05000000000000000000" pitchFamily="2" charset="2"/>
              <a:buChar char="q"/>
            </a:pPr>
            <a:r>
              <a:rPr lang="en-US" sz="1800" dirty="0">
                <a:latin typeface="Arial" panose="020B0604020202020204" pitchFamily="34" charset="0"/>
                <a:cs typeface="Arial" panose="020B0604020202020204" pitchFamily="34" charset="0"/>
              </a:rPr>
              <a:t>Continuous Data (CD) distribution processes generate </a:t>
            </a:r>
            <a:r>
              <a:rPr lang="en-US" sz="1800" kern="1200" dirty="0">
                <a:solidFill>
                  <a:prstClr val="black">
                    <a:hueOff val="0"/>
                    <a:satOff val="0"/>
                    <a:lumOff val="0"/>
                    <a:alphaOff val="0"/>
                  </a:prstClr>
                </a:solidFill>
                <a:latin typeface="Arial" panose="020B0604020202020204" pitchFamily="34" charset="0"/>
                <a:cs typeface="Arial" panose="020B0604020202020204" pitchFamily="34" charset="0"/>
              </a:rPr>
              <a:t>hundred thousands of </a:t>
            </a:r>
            <a:r>
              <a:rPr lang="en-US" sz="1800" dirty="0">
                <a:latin typeface="Arial" panose="020B0604020202020204" pitchFamily="34" charset="0"/>
                <a:cs typeface="Arial" panose="020B0604020202020204" pitchFamily="34" charset="0"/>
              </a:rPr>
              <a:t>records called Concise List of Frames (CLF) in a daily basis.</a:t>
            </a:r>
            <a:endParaRPr lang="en-US" sz="1800"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dirty="0">
                <a:solidFill>
                  <a:prstClr val="black">
                    <a:hueOff val="0"/>
                    <a:satOff val="0"/>
                    <a:lumOff val="0"/>
                    <a:alphaOff val="0"/>
                  </a:prstClr>
                </a:solidFill>
                <a:latin typeface="Arial" panose="020B0604020202020204" pitchFamily="34" charset="0"/>
                <a:cs typeface="Arial" panose="020B0604020202020204" pitchFamily="34" charset="0"/>
              </a:rPr>
              <a:t>Processing and analyzing such data is very difficult using traditional interval relationships techniques. </a:t>
            </a:r>
            <a:endParaRPr lang="en-US" dirty="0">
              <a:solidFill>
                <a:prstClr val="black">
                  <a:hueOff val="0"/>
                  <a:satOff val="0"/>
                  <a:lumOff val="0"/>
                  <a:alphaOff val="0"/>
                </a:prst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dirty="0">
                <a:solidFill>
                  <a:prstClr val="black">
                    <a:hueOff val="0"/>
                    <a:satOff val="0"/>
                    <a:lumOff val="0"/>
                    <a:alphaOff val="0"/>
                  </a:prstClr>
                </a:solidFill>
                <a:latin typeface="Arial" panose="020B0604020202020204" pitchFamily="34" charset="0"/>
                <a:cs typeface="Arial" panose="020B0604020202020204" pitchFamily="34" charset="0"/>
              </a:rPr>
              <a:t>We need to calculate 13 relationships between 2 intervals (Allen's interval relationships). </a:t>
            </a:r>
          </a:p>
          <a:p>
            <a:pPr marL="285750" indent="-285750">
              <a:buFont typeface="Wingdings" panose="05000000000000000000" pitchFamily="2" charset="2"/>
              <a:buChar char="q"/>
            </a:pPr>
            <a:r>
              <a:rPr lang="en-US" sz="1800" dirty="0">
                <a:solidFill>
                  <a:prstClr val="black">
                    <a:hueOff val="0"/>
                    <a:satOff val="0"/>
                    <a:lumOff val="0"/>
                    <a:alphaOff val="0"/>
                  </a:prstClr>
                </a:solidFill>
                <a:latin typeface="Arial" panose="020B0604020202020204" pitchFamily="34" charset="0"/>
                <a:cs typeface="Arial" panose="020B0604020202020204" pitchFamily="34" charset="0"/>
              </a:rPr>
              <a:t>This becomes more complex if we are receiving hundred thousands of CLF intervals daily.</a:t>
            </a:r>
            <a:endParaRPr lang="en-GB"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0ED5B89-FC86-3092-E3ED-19C891DC5776}"/>
              </a:ext>
            </a:extLst>
          </p:cNvPr>
          <p:cNvPicPr>
            <a:picLocks noChangeAspect="1"/>
          </p:cNvPicPr>
          <p:nvPr/>
        </p:nvPicPr>
        <p:blipFill>
          <a:blip r:embed="rId2"/>
          <a:stretch>
            <a:fillRect/>
          </a:stretch>
        </p:blipFill>
        <p:spPr>
          <a:xfrm>
            <a:off x="2331314" y="3286384"/>
            <a:ext cx="5001323" cy="2860089"/>
          </a:xfrm>
          <a:prstGeom prst="rect">
            <a:avLst/>
          </a:prstGeom>
        </p:spPr>
      </p:pic>
      <p:sp>
        <p:nvSpPr>
          <p:cNvPr id="9" name="TextBox 8">
            <a:extLst>
              <a:ext uri="{FF2B5EF4-FFF2-40B4-BE49-F238E27FC236}">
                <a16:creationId xmlns:a16="http://schemas.microsoft.com/office/drawing/2014/main" id="{C25A9940-ADC8-46B3-D11E-8E6B207CA898}"/>
              </a:ext>
            </a:extLst>
          </p:cNvPr>
          <p:cNvSpPr txBox="1"/>
          <p:nvPr/>
        </p:nvSpPr>
        <p:spPr>
          <a:xfrm>
            <a:off x="3172766" y="6146473"/>
            <a:ext cx="4303059" cy="369332"/>
          </a:xfrm>
          <a:prstGeom prst="rect">
            <a:avLst/>
          </a:prstGeom>
          <a:noFill/>
        </p:spPr>
        <p:txBody>
          <a:bodyPr wrap="square" rtlCol="0">
            <a:spAutoFit/>
          </a:bodyPr>
          <a:lstStyle/>
          <a:p>
            <a:r>
              <a:rPr lang="en-US" sz="1800" dirty="0">
                <a:solidFill>
                  <a:prstClr val="black">
                    <a:hueOff val="0"/>
                    <a:satOff val="0"/>
                    <a:lumOff val="0"/>
                    <a:alphaOff val="0"/>
                  </a:prstClr>
                </a:solidFill>
                <a:latin typeface="Arial" panose="020B0604020202020204" pitchFamily="34" charset="0"/>
                <a:cs typeface="Arial" panose="020B0604020202020204" pitchFamily="34" charset="0"/>
              </a:rPr>
              <a:t>Allen's interval relationships.</a:t>
            </a:r>
            <a:endParaRPr lang="en-GB"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EAEDFB7-9913-AB3E-4AFA-810899B619EA}"/>
              </a:ext>
            </a:extLst>
          </p:cNvPr>
          <p:cNvSpPr txBox="1"/>
          <p:nvPr/>
        </p:nvSpPr>
        <p:spPr>
          <a:xfrm>
            <a:off x="177011" y="1308511"/>
            <a:ext cx="4437529" cy="4247317"/>
          </a:xfrm>
          <a:prstGeom prst="rect">
            <a:avLst/>
          </a:prstGeom>
          <a:noFill/>
        </p:spPr>
        <p:txBody>
          <a:bodyPr wrap="square" rtlCol="0">
            <a:spAutoFit/>
          </a:bodyPr>
          <a:lstStyle/>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Can we use?</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sz="1800" dirty="0">
                <a:latin typeface="Arial" panose="020B0604020202020204" pitchFamily="34" charset="0"/>
                <a:cs typeface="Arial" panose="020B0604020202020204" pitchFamily="34" charset="0"/>
              </a:rPr>
              <a:t>AI (expert system and suitable inference engine)</a:t>
            </a:r>
            <a:r>
              <a:rPr lang="en-GB"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Modelling</a:t>
            </a:r>
            <a:r>
              <a:rPr lang="en-GB" sz="1800" dirty="0">
                <a:latin typeface="Arial" panose="020B0604020202020204" pitchFamily="34" charset="0"/>
                <a:cs typeface="Arial" panose="020B0604020202020204" pitchFamily="34" charset="0"/>
              </a:rPr>
              <a:t> system (RISMA)  to simplify complexity of intervals relationships </a:t>
            </a: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A</a:t>
            </a:r>
            <a:r>
              <a:rPr lang="en-GB" sz="1800" dirty="0">
                <a:latin typeface="Arial" panose="020B0604020202020204" pitchFamily="34" charset="0"/>
                <a:cs typeface="Arial" panose="020B0604020202020204" pitchFamily="34" charset="0"/>
              </a:rPr>
              <a:t>pplying data/stream mining algorithms </a:t>
            </a: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One programming language</a:t>
            </a:r>
          </a:p>
          <a:p>
            <a:pPr marL="285750" indent="-285750">
              <a:buFont typeface="Wingdings" panose="05000000000000000000" pitchFamily="2" charset="2"/>
              <a:buChar char="q"/>
            </a:pPr>
            <a:r>
              <a:rPr lang="en-GB" sz="1800" dirty="0">
                <a:latin typeface="Arial" panose="020B0604020202020204" pitchFamily="34" charset="0"/>
                <a:cs typeface="Arial" panose="020B0604020202020204" pitchFamily="34" charset="0"/>
              </a:rPr>
              <a:t>Implement Dashboards</a:t>
            </a:r>
          </a:p>
          <a:p>
            <a:pPr marL="285750" indent="-285750">
              <a:buFont typeface="Wingdings" panose="05000000000000000000" pitchFamily="2" charset="2"/>
              <a:buChar char="q"/>
            </a:pPr>
            <a:r>
              <a:rPr lang="en-GB" dirty="0">
                <a:latin typeface="Arial" panose="020B0604020202020204" pitchFamily="34" charset="0"/>
                <a:cs typeface="Arial" panose="020B0604020202020204" pitchFamily="34" charset="0"/>
              </a:rPr>
              <a:t>Store the different types of results into searchable </a:t>
            </a:r>
            <a:r>
              <a:rPr lang="en-GB" dirty="0" err="1">
                <a:latin typeface="Arial" panose="020B0604020202020204" pitchFamily="34" charset="0"/>
                <a:cs typeface="Arial" panose="020B0604020202020204" pitchFamily="34" charset="0"/>
              </a:rPr>
              <a:t>schemaless</a:t>
            </a:r>
            <a:r>
              <a:rPr lang="en-GB" dirty="0">
                <a:latin typeface="Arial" panose="020B0604020202020204" pitchFamily="34" charset="0"/>
                <a:cs typeface="Arial" panose="020B0604020202020204" pitchFamily="34" charset="0"/>
              </a:rPr>
              <a:t> database </a:t>
            </a:r>
            <a:r>
              <a:rPr lang="en-GB">
                <a:latin typeface="Arial" panose="020B0604020202020204" pitchFamily="34" charset="0"/>
                <a:cs typeface="Arial" panose="020B0604020202020204" pitchFamily="34" charset="0"/>
              </a:rPr>
              <a:t>(NoSQL</a:t>
            </a:r>
            <a:r>
              <a:rPr lang="en-GB"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0067C4-D5CB-D465-796C-88797B987912}"/>
              </a:ext>
            </a:extLst>
          </p:cNvPr>
          <p:cNvSpPr txBox="1"/>
          <p:nvPr/>
        </p:nvSpPr>
        <p:spPr>
          <a:xfrm>
            <a:off x="163645" y="1081869"/>
            <a:ext cx="10489162" cy="646331"/>
          </a:xfrm>
          <a:prstGeom prst="rect">
            <a:avLst/>
          </a:prstGeom>
          <a:noFill/>
        </p:spPr>
        <p:txBody>
          <a:bodyPr wrap="square">
            <a:spAutoFit/>
          </a:bodyPr>
          <a:lstStyle/>
          <a:p>
            <a:r>
              <a:rPr lang="en-GB" b="1" dirty="0">
                <a:solidFill>
                  <a:schemeClr val="accent5">
                    <a:lumMod val="75000"/>
                  </a:schemeClr>
                </a:solidFill>
              </a:rPr>
              <a:t>To help us in effectively </a:t>
            </a:r>
            <a:r>
              <a:rPr lang="en-GB" sz="1800" b="1" dirty="0">
                <a:solidFill>
                  <a:schemeClr val="accent5">
                    <a:lumMod val="75000"/>
                  </a:schemeClr>
                </a:solidFill>
                <a:latin typeface="Arial" panose="020B0604020202020204" pitchFamily="34" charset="0"/>
                <a:cs typeface="Arial" panose="020B0604020202020204" pitchFamily="34" charset="0"/>
              </a:rPr>
              <a:t>process/</a:t>
            </a:r>
            <a:r>
              <a:rPr lang="en-GB" sz="1800" b="1" dirty="0" err="1">
                <a:solidFill>
                  <a:schemeClr val="accent5">
                    <a:lumMod val="75000"/>
                  </a:schemeClr>
                </a:solidFill>
                <a:latin typeface="Arial" panose="020B0604020202020204" pitchFamily="34" charset="0"/>
                <a:cs typeface="Arial" panose="020B0604020202020204" pitchFamily="34" charset="0"/>
              </a:rPr>
              <a:t>analyze</a:t>
            </a:r>
            <a:r>
              <a:rPr lang="en-GB" sz="1800" b="1" dirty="0">
                <a:solidFill>
                  <a:schemeClr val="accent5">
                    <a:lumMod val="75000"/>
                  </a:schemeClr>
                </a:solidFill>
                <a:latin typeface="Arial" panose="020B0604020202020204" pitchFamily="34" charset="0"/>
                <a:cs typeface="Arial" panose="020B0604020202020204" pitchFamily="34" charset="0"/>
              </a:rPr>
              <a:t>  the </a:t>
            </a:r>
            <a:r>
              <a:rPr lang="en-US" sz="1800" b="1" dirty="0">
                <a:solidFill>
                  <a:schemeClr val="accent5">
                    <a:lumMod val="75000"/>
                  </a:schemeClr>
                </a:solidFill>
                <a:latin typeface="Arial" panose="020B0604020202020204" pitchFamily="34" charset="0"/>
                <a:cs typeface="Arial" panose="020B0604020202020204" pitchFamily="34" charset="0"/>
              </a:rPr>
              <a:t>CLF files and records and monitor the CD distribution process </a:t>
            </a:r>
          </a:p>
        </p:txBody>
      </p:sp>
      <p:sp>
        <p:nvSpPr>
          <p:cNvPr id="5" name="TextBox 4">
            <a:extLst>
              <a:ext uri="{FF2B5EF4-FFF2-40B4-BE49-F238E27FC236}">
                <a16:creationId xmlns:a16="http://schemas.microsoft.com/office/drawing/2014/main" id="{A6193BA4-077A-692C-E46D-A0418894BB47}"/>
              </a:ext>
            </a:extLst>
          </p:cNvPr>
          <p:cNvSpPr txBox="1"/>
          <p:nvPr/>
        </p:nvSpPr>
        <p:spPr>
          <a:xfrm>
            <a:off x="89415" y="6067463"/>
            <a:ext cx="10053384" cy="253916"/>
          </a:xfrm>
          <a:prstGeom prst="rect">
            <a:avLst/>
          </a:prstGeom>
          <a:noFill/>
        </p:spPr>
        <p:txBody>
          <a:bodyPr wrap="square" rtlCol="0">
            <a:spAutoFit/>
          </a:bodyPr>
          <a:lstStyle/>
          <a:p>
            <a:pPr algn="r"/>
            <a:r>
              <a:rPr lang="de-DE" sz="1050" b="1" dirty="0"/>
              <a:t>WRA/0/1671020159966884 11bin 98228 5232 &gt;d 1672531334.732652 1672531270.000000 0x0 0.314337 |0001000000000000011101111010010000000000| 10000</a:t>
            </a:r>
            <a:endParaRPr lang="en-GB" sz="1050" b="1" dirty="0"/>
          </a:p>
        </p:txBody>
      </p:sp>
      <p:sp>
        <p:nvSpPr>
          <p:cNvPr id="9" name="Oval 8">
            <a:extLst>
              <a:ext uri="{FF2B5EF4-FFF2-40B4-BE49-F238E27FC236}">
                <a16:creationId xmlns:a16="http://schemas.microsoft.com/office/drawing/2014/main" id="{087D8CCE-4EC6-EF7B-4868-60675BD8559F}"/>
              </a:ext>
            </a:extLst>
          </p:cNvPr>
          <p:cNvSpPr/>
          <p:nvPr/>
        </p:nvSpPr>
        <p:spPr>
          <a:xfrm>
            <a:off x="1093694" y="6472518"/>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a:t>
            </a:r>
            <a:endParaRPr lang="en-GB" sz="1200" b="1" dirty="0">
              <a:solidFill>
                <a:schemeClr val="tx1"/>
              </a:solidFill>
            </a:endParaRPr>
          </a:p>
        </p:txBody>
      </p:sp>
      <p:cxnSp>
        <p:nvCxnSpPr>
          <p:cNvPr id="11" name="Straight Arrow Connector 10">
            <a:extLst>
              <a:ext uri="{FF2B5EF4-FFF2-40B4-BE49-F238E27FC236}">
                <a16:creationId xmlns:a16="http://schemas.microsoft.com/office/drawing/2014/main" id="{73F35009-7579-55D7-913E-A36DE89D3109}"/>
              </a:ext>
            </a:extLst>
          </p:cNvPr>
          <p:cNvCxnSpPr>
            <a:cxnSpLocks/>
            <a:endCxn id="9" idx="0"/>
          </p:cNvCxnSpPr>
          <p:nvPr/>
        </p:nvCxnSpPr>
        <p:spPr>
          <a:xfrm>
            <a:off x="1232647" y="6321379"/>
            <a:ext cx="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7C7B1CC-2ECB-8881-941A-1FC34B6292FD}"/>
              </a:ext>
            </a:extLst>
          </p:cNvPr>
          <p:cNvSpPr/>
          <p:nvPr/>
        </p:nvSpPr>
        <p:spPr>
          <a:xfrm>
            <a:off x="2608728" y="5571429"/>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2</a:t>
            </a:r>
            <a:endParaRPr lang="en-GB" sz="1200" b="1" dirty="0">
              <a:solidFill>
                <a:schemeClr val="tx1"/>
              </a:solidFill>
            </a:endParaRPr>
          </a:p>
        </p:txBody>
      </p:sp>
      <p:sp>
        <p:nvSpPr>
          <p:cNvPr id="15" name="Oval 14">
            <a:extLst>
              <a:ext uri="{FF2B5EF4-FFF2-40B4-BE49-F238E27FC236}">
                <a16:creationId xmlns:a16="http://schemas.microsoft.com/office/drawing/2014/main" id="{DEEAABD6-8030-47F3-98BE-30164A52A6DE}"/>
              </a:ext>
            </a:extLst>
          </p:cNvPr>
          <p:cNvSpPr/>
          <p:nvPr/>
        </p:nvSpPr>
        <p:spPr>
          <a:xfrm>
            <a:off x="2967316" y="6396948"/>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3</a:t>
            </a:r>
            <a:endParaRPr lang="en-GB" sz="1200" b="1" dirty="0">
              <a:solidFill>
                <a:schemeClr val="tx1"/>
              </a:solidFill>
            </a:endParaRPr>
          </a:p>
        </p:txBody>
      </p:sp>
      <p:cxnSp>
        <p:nvCxnSpPr>
          <p:cNvPr id="16" name="Straight Arrow Connector 15">
            <a:extLst>
              <a:ext uri="{FF2B5EF4-FFF2-40B4-BE49-F238E27FC236}">
                <a16:creationId xmlns:a16="http://schemas.microsoft.com/office/drawing/2014/main" id="{6B10F4A1-5BCC-42EC-8E0F-AB94FDE27CB3}"/>
              </a:ext>
            </a:extLst>
          </p:cNvPr>
          <p:cNvCxnSpPr>
            <a:cxnSpLocks/>
            <a:endCxn id="15" idx="0"/>
          </p:cNvCxnSpPr>
          <p:nvPr/>
        </p:nvCxnSpPr>
        <p:spPr>
          <a:xfrm>
            <a:off x="3106269" y="6245809"/>
            <a:ext cx="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AFEA2F-F51D-BA7D-3A63-512356C6BE44}"/>
              </a:ext>
            </a:extLst>
          </p:cNvPr>
          <p:cNvCxnSpPr>
            <a:cxnSpLocks/>
            <a:endCxn id="13" idx="4"/>
          </p:cNvCxnSpPr>
          <p:nvPr/>
        </p:nvCxnSpPr>
        <p:spPr>
          <a:xfrm flipV="1">
            <a:off x="2747681" y="5849335"/>
            <a:ext cx="0" cy="21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3FA6C1A-E45F-AC51-AA66-0A7308AE8109}"/>
              </a:ext>
            </a:extLst>
          </p:cNvPr>
          <p:cNvSpPr/>
          <p:nvPr/>
        </p:nvSpPr>
        <p:spPr>
          <a:xfrm>
            <a:off x="3245222" y="5571429"/>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a:t>
            </a:r>
            <a:endParaRPr lang="en-GB" sz="1200" b="1" dirty="0">
              <a:solidFill>
                <a:schemeClr val="tx1"/>
              </a:solidFill>
            </a:endParaRPr>
          </a:p>
        </p:txBody>
      </p:sp>
      <p:cxnSp>
        <p:nvCxnSpPr>
          <p:cNvPr id="21" name="Straight Arrow Connector 20">
            <a:extLst>
              <a:ext uri="{FF2B5EF4-FFF2-40B4-BE49-F238E27FC236}">
                <a16:creationId xmlns:a16="http://schemas.microsoft.com/office/drawing/2014/main" id="{A5F3D65C-1306-BFF3-10F3-8DE777F7C034}"/>
              </a:ext>
            </a:extLst>
          </p:cNvPr>
          <p:cNvCxnSpPr>
            <a:cxnSpLocks/>
            <a:endCxn id="20" idx="4"/>
          </p:cNvCxnSpPr>
          <p:nvPr/>
        </p:nvCxnSpPr>
        <p:spPr>
          <a:xfrm flipV="1">
            <a:off x="3384175" y="5849335"/>
            <a:ext cx="0" cy="21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67E647C-13A4-B322-50B8-1BAE2F385A3D}"/>
              </a:ext>
            </a:extLst>
          </p:cNvPr>
          <p:cNvSpPr/>
          <p:nvPr/>
        </p:nvSpPr>
        <p:spPr>
          <a:xfrm>
            <a:off x="3478303" y="6436539"/>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a:t>
            </a:r>
            <a:endParaRPr lang="en-GB" sz="1200" b="1" dirty="0">
              <a:solidFill>
                <a:schemeClr val="tx1"/>
              </a:solidFill>
            </a:endParaRPr>
          </a:p>
        </p:txBody>
      </p:sp>
      <p:cxnSp>
        <p:nvCxnSpPr>
          <p:cNvPr id="23" name="Straight Arrow Connector 22">
            <a:extLst>
              <a:ext uri="{FF2B5EF4-FFF2-40B4-BE49-F238E27FC236}">
                <a16:creationId xmlns:a16="http://schemas.microsoft.com/office/drawing/2014/main" id="{9D393376-D613-6074-6FA5-E8766928CA90}"/>
              </a:ext>
            </a:extLst>
          </p:cNvPr>
          <p:cNvCxnSpPr>
            <a:cxnSpLocks/>
            <a:endCxn id="22" idx="0"/>
          </p:cNvCxnSpPr>
          <p:nvPr/>
        </p:nvCxnSpPr>
        <p:spPr>
          <a:xfrm>
            <a:off x="3617256" y="6285400"/>
            <a:ext cx="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21A896A-A4CE-24D0-1D4D-50A7B07DEAAB}"/>
              </a:ext>
            </a:extLst>
          </p:cNvPr>
          <p:cNvSpPr/>
          <p:nvPr/>
        </p:nvSpPr>
        <p:spPr>
          <a:xfrm>
            <a:off x="3886196" y="5571429"/>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6</a:t>
            </a:r>
            <a:endParaRPr lang="en-GB" sz="1200" b="1" dirty="0">
              <a:solidFill>
                <a:schemeClr val="tx1"/>
              </a:solidFill>
            </a:endParaRPr>
          </a:p>
        </p:txBody>
      </p:sp>
      <p:cxnSp>
        <p:nvCxnSpPr>
          <p:cNvPr id="25" name="Straight Arrow Connector 24">
            <a:extLst>
              <a:ext uri="{FF2B5EF4-FFF2-40B4-BE49-F238E27FC236}">
                <a16:creationId xmlns:a16="http://schemas.microsoft.com/office/drawing/2014/main" id="{7E781B2B-04B8-0B05-FFEB-7B705FEF1921}"/>
              </a:ext>
            </a:extLst>
          </p:cNvPr>
          <p:cNvCxnSpPr>
            <a:cxnSpLocks/>
            <a:endCxn id="24" idx="4"/>
          </p:cNvCxnSpPr>
          <p:nvPr/>
        </p:nvCxnSpPr>
        <p:spPr>
          <a:xfrm flipV="1">
            <a:off x="4025149" y="5849335"/>
            <a:ext cx="0" cy="21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F15CA19-8924-7AC1-BC6F-FC55F70DFABC}"/>
              </a:ext>
            </a:extLst>
          </p:cNvPr>
          <p:cNvSpPr/>
          <p:nvPr/>
        </p:nvSpPr>
        <p:spPr>
          <a:xfrm>
            <a:off x="5038157" y="6512108"/>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7</a:t>
            </a:r>
            <a:endParaRPr lang="en-GB" sz="1200" b="1" dirty="0">
              <a:solidFill>
                <a:schemeClr val="tx1"/>
              </a:solidFill>
            </a:endParaRPr>
          </a:p>
        </p:txBody>
      </p:sp>
      <p:cxnSp>
        <p:nvCxnSpPr>
          <p:cNvPr id="29" name="Straight Arrow Connector 28">
            <a:extLst>
              <a:ext uri="{FF2B5EF4-FFF2-40B4-BE49-F238E27FC236}">
                <a16:creationId xmlns:a16="http://schemas.microsoft.com/office/drawing/2014/main" id="{8AE3C8A0-0FD1-71CD-2235-4FAEB83770B6}"/>
              </a:ext>
            </a:extLst>
          </p:cNvPr>
          <p:cNvCxnSpPr>
            <a:cxnSpLocks/>
            <a:endCxn id="28" idx="0"/>
          </p:cNvCxnSpPr>
          <p:nvPr/>
        </p:nvCxnSpPr>
        <p:spPr>
          <a:xfrm>
            <a:off x="5177110" y="6360969"/>
            <a:ext cx="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1A55A95-A669-0688-9117-2FA9DFFF2071}"/>
              </a:ext>
            </a:extLst>
          </p:cNvPr>
          <p:cNvSpPr/>
          <p:nvPr/>
        </p:nvSpPr>
        <p:spPr>
          <a:xfrm>
            <a:off x="6432161" y="6436539"/>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9</a:t>
            </a:r>
            <a:endParaRPr lang="en-GB" sz="1200" b="1" dirty="0">
              <a:solidFill>
                <a:schemeClr val="tx1"/>
              </a:solidFill>
            </a:endParaRPr>
          </a:p>
        </p:txBody>
      </p:sp>
      <p:cxnSp>
        <p:nvCxnSpPr>
          <p:cNvPr id="31" name="Straight Arrow Connector 30">
            <a:extLst>
              <a:ext uri="{FF2B5EF4-FFF2-40B4-BE49-F238E27FC236}">
                <a16:creationId xmlns:a16="http://schemas.microsoft.com/office/drawing/2014/main" id="{D165393C-EA6D-8D0A-AE4E-46FFEB276E02}"/>
              </a:ext>
            </a:extLst>
          </p:cNvPr>
          <p:cNvCxnSpPr>
            <a:cxnSpLocks/>
            <a:endCxn id="30" idx="0"/>
          </p:cNvCxnSpPr>
          <p:nvPr/>
        </p:nvCxnSpPr>
        <p:spPr>
          <a:xfrm>
            <a:off x="6571114" y="6285400"/>
            <a:ext cx="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745E86B-AEFF-3E86-7C93-731705FBDDC5}"/>
              </a:ext>
            </a:extLst>
          </p:cNvPr>
          <p:cNvSpPr/>
          <p:nvPr/>
        </p:nvSpPr>
        <p:spPr>
          <a:xfrm>
            <a:off x="9663924" y="6400680"/>
            <a:ext cx="478873" cy="349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11</a:t>
            </a:r>
            <a:endParaRPr lang="en-GB" sz="1200" b="1" dirty="0">
              <a:solidFill>
                <a:schemeClr val="tx1"/>
              </a:solidFill>
            </a:endParaRPr>
          </a:p>
        </p:txBody>
      </p:sp>
      <p:cxnSp>
        <p:nvCxnSpPr>
          <p:cNvPr id="33" name="Straight Arrow Connector 32">
            <a:extLst>
              <a:ext uri="{FF2B5EF4-FFF2-40B4-BE49-F238E27FC236}">
                <a16:creationId xmlns:a16="http://schemas.microsoft.com/office/drawing/2014/main" id="{B6BE650D-A11A-18E8-2D75-118071764D55}"/>
              </a:ext>
            </a:extLst>
          </p:cNvPr>
          <p:cNvCxnSpPr>
            <a:cxnSpLocks/>
            <a:endCxn id="32" idx="0"/>
          </p:cNvCxnSpPr>
          <p:nvPr/>
        </p:nvCxnSpPr>
        <p:spPr>
          <a:xfrm>
            <a:off x="9874621" y="6249541"/>
            <a:ext cx="28740" cy="15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D73AFFFD-4ED4-233B-CF23-536C1EF17D47}"/>
              </a:ext>
            </a:extLst>
          </p:cNvPr>
          <p:cNvSpPr/>
          <p:nvPr/>
        </p:nvSpPr>
        <p:spPr>
          <a:xfrm>
            <a:off x="5957047" y="5563907"/>
            <a:ext cx="277906" cy="2779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8</a:t>
            </a:r>
            <a:endParaRPr lang="en-GB" sz="1200" b="1" dirty="0">
              <a:solidFill>
                <a:schemeClr val="tx1"/>
              </a:solidFill>
            </a:endParaRPr>
          </a:p>
        </p:txBody>
      </p:sp>
      <p:cxnSp>
        <p:nvCxnSpPr>
          <p:cNvPr id="39" name="Straight Arrow Connector 38">
            <a:extLst>
              <a:ext uri="{FF2B5EF4-FFF2-40B4-BE49-F238E27FC236}">
                <a16:creationId xmlns:a16="http://schemas.microsoft.com/office/drawing/2014/main" id="{362E664A-1360-6201-513F-9526DE94D471}"/>
              </a:ext>
            </a:extLst>
          </p:cNvPr>
          <p:cNvCxnSpPr>
            <a:cxnSpLocks/>
            <a:endCxn id="38" idx="4"/>
          </p:cNvCxnSpPr>
          <p:nvPr/>
        </p:nvCxnSpPr>
        <p:spPr>
          <a:xfrm flipV="1">
            <a:off x="6096000" y="5841813"/>
            <a:ext cx="0" cy="21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04F21CF-957E-2B15-4B0C-B7DCA582DC7D}"/>
              </a:ext>
            </a:extLst>
          </p:cNvPr>
          <p:cNvSpPr/>
          <p:nvPr/>
        </p:nvSpPr>
        <p:spPr>
          <a:xfrm>
            <a:off x="8059272" y="5555828"/>
            <a:ext cx="537878" cy="322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10</a:t>
            </a:r>
            <a:endParaRPr lang="en-GB" sz="1200" b="1" dirty="0">
              <a:solidFill>
                <a:schemeClr val="tx1"/>
              </a:solidFill>
            </a:endParaRPr>
          </a:p>
        </p:txBody>
      </p:sp>
      <p:cxnSp>
        <p:nvCxnSpPr>
          <p:cNvPr id="41" name="Straight Arrow Connector 40">
            <a:extLst>
              <a:ext uri="{FF2B5EF4-FFF2-40B4-BE49-F238E27FC236}">
                <a16:creationId xmlns:a16="http://schemas.microsoft.com/office/drawing/2014/main" id="{0259227E-470A-6282-7AE1-7AEAEDB76911}"/>
              </a:ext>
            </a:extLst>
          </p:cNvPr>
          <p:cNvCxnSpPr>
            <a:cxnSpLocks/>
            <a:endCxn id="40" idx="4"/>
          </p:cNvCxnSpPr>
          <p:nvPr/>
        </p:nvCxnSpPr>
        <p:spPr>
          <a:xfrm flipV="1">
            <a:off x="8198226" y="5877959"/>
            <a:ext cx="129985" cy="21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4FD5791-A468-8BC4-7D81-2A6DAE64BA9C}"/>
              </a:ext>
            </a:extLst>
          </p:cNvPr>
          <p:cNvSpPr txBox="1"/>
          <p:nvPr/>
        </p:nvSpPr>
        <p:spPr>
          <a:xfrm>
            <a:off x="5408226" y="2076393"/>
            <a:ext cx="5170127" cy="3139321"/>
          </a:xfrm>
          <a:prstGeom prst="rect">
            <a:avLst/>
          </a:prstGeom>
          <a:noFill/>
        </p:spPr>
        <p:txBody>
          <a:bodyPr wrap="square" rtlCol="0">
            <a:spAutoFit/>
          </a:bodyPr>
          <a:lstStyle/>
          <a:p>
            <a:pPr marL="342900" indent="-342900">
              <a:buFont typeface="+mj-lt"/>
              <a:buAutoNum type="arabicPeriod"/>
            </a:pPr>
            <a:r>
              <a:rPr lang="en-GB" dirty="0"/>
              <a:t>Frame number</a:t>
            </a:r>
          </a:p>
          <a:p>
            <a:pPr marL="342900" indent="-342900">
              <a:buFont typeface="+mj-lt"/>
              <a:buAutoNum type="arabicPeriod"/>
            </a:pPr>
            <a:r>
              <a:rPr lang="en-GB" dirty="0"/>
              <a:t>File name extension</a:t>
            </a:r>
          </a:p>
          <a:p>
            <a:pPr marL="342900" indent="-342900">
              <a:buFont typeface="+mj-lt"/>
              <a:buAutoNum type="arabicPeriod"/>
            </a:pPr>
            <a:r>
              <a:rPr lang="en-GB" dirty="0"/>
              <a:t>Offset in file (number of bytes)</a:t>
            </a:r>
          </a:p>
          <a:p>
            <a:pPr marL="342900" indent="-342900">
              <a:buFont typeface="+mj-lt"/>
              <a:buAutoNum type="arabicPeriod"/>
            </a:pPr>
            <a:r>
              <a:rPr lang="en-GB" dirty="0"/>
              <a:t>Frame size (number of bytes)</a:t>
            </a:r>
          </a:p>
          <a:p>
            <a:pPr marL="342900" indent="-342900">
              <a:buFont typeface="+mj-lt"/>
              <a:buAutoNum type="arabicPeriod"/>
            </a:pPr>
            <a:r>
              <a:rPr lang="en-GB" dirty="0"/>
              <a:t>Direction indicator (incoming &gt;, outgoing &lt;) </a:t>
            </a:r>
          </a:p>
          <a:p>
            <a:pPr marL="342900" indent="-342900">
              <a:buFont typeface="+mj-lt"/>
              <a:buAutoNum type="arabicPeriod"/>
            </a:pPr>
            <a:r>
              <a:rPr lang="en-GB" dirty="0"/>
              <a:t>Frame reception time</a:t>
            </a:r>
          </a:p>
          <a:p>
            <a:pPr marL="342900" indent="-342900">
              <a:buFont typeface="+mj-lt"/>
              <a:buAutoNum type="arabicPeriod"/>
            </a:pPr>
            <a:r>
              <a:rPr lang="en-GB" dirty="0"/>
              <a:t>Nominal time if Data Frame</a:t>
            </a:r>
          </a:p>
          <a:p>
            <a:pPr marL="342900" indent="-342900">
              <a:buFont typeface="+mj-lt"/>
              <a:buAutoNum type="arabicPeriod"/>
            </a:pPr>
            <a:r>
              <a:rPr lang="en-GB" dirty="0"/>
              <a:t>Frame parsing code</a:t>
            </a:r>
          </a:p>
          <a:p>
            <a:pPr marL="342900" indent="-342900">
              <a:buFont typeface="+mj-lt"/>
              <a:buAutoNum type="arabicPeriod"/>
            </a:pPr>
            <a:r>
              <a:rPr lang="en-GB" dirty="0"/>
              <a:t>Receive or sent span time</a:t>
            </a:r>
          </a:p>
          <a:p>
            <a:pPr marL="342900" indent="-342900">
              <a:buFont typeface="+mj-lt"/>
              <a:buAutoNum type="arabicPeriod"/>
            </a:pPr>
            <a:r>
              <a:rPr lang="en-GB" dirty="0"/>
              <a:t>Channel mask (0,1 or ?)</a:t>
            </a:r>
          </a:p>
          <a:p>
            <a:pPr marL="342900" indent="-342900">
              <a:buFont typeface="+mj-lt"/>
              <a:buAutoNum type="arabicPeriod"/>
            </a:pPr>
            <a:r>
              <a:rPr lang="en-GB" dirty="0"/>
              <a:t>Frame time length in milliseconds</a:t>
            </a:r>
          </a:p>
        </p:txBody>
      </p:sp>
      <p:sp>
        <p:nvSpPr>
          <p:cNvPr id="46" name="TextBox 45">
            <a:extLst>
              <a:ext uri="{FF2B5EF4-FFF2-40B4-BE49-F238E27FC236}">
                <a16:creationId xmlns:a16="http://schemas.microsoft.com/office/drawing/2014/main" id="{FC7B1340-8556-DCCE-2774-650793DC2AAC}"/>
              </a:ext>
            </a:extLst>
          </p:cNvPr>
          <p:cNvSpPr txBox="1"/>
          <p:nvPr/>
        </p:nvSpPr>
        <p:spPr>
          <a:xfrm>
            <a:off x="5640394" y="1592202"/>
            <a:ext cx="2822288" cy="369332"/>
          </a:xfrm>
          <a:prstGeom prst="rect">
            <a:avLst/>
          </a:prstGeom>
          <a:solidFill>
            <a:schemeClr val="accent2">
              <a:lumMod val="20000"/>
              <a:lumOff val="80000"/>
            </a:schemeClr>
          </a:solidFill>
        </p:spPr>
        <p:txBody>
          <a:bodyPr wrap="square" rtlCol="0">
            <a:spAutoFit/>
          </a:bodyPr>
          <a:lstStyle/>
          <a:p>
            <a:r>
              <a:rPr lang="en-US" dirty="0"/>
              <a:t>CLF line/record structure</a:t>
            </a:r>
            <a:endParaRPr lang="en-GB" dirty="0"/>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E038F65-2B7B-7FA8-5B28-E77502FD83E1}"/>
              </a:ext>
            </a:extLst>
          </p:cNvPr>
          <p:cNvPicPr>
            <a:picLocks noChangeAspect="1"/>
          </p:cNvPicPr>
          <p:nvPr/>
        </p:nvPicPr>
        <p:blipFill>
          <a:blip r:embed="rId3"/>
          <a:stretch>
            <a:fillRect/>
          </a:stretch>
        </p:blipFill>
        <p:spPr>
          <a:xfrm>
            <a:off x="7460069" y="2824266"/>
            <a:ext cx="3306617" cy="2206847"/>
          </a:xfrm>
          <a:prstGeom prst="rect">
            <a:avLst/>
          </a:prstGeom>
        </p:spPr>
      </p:pic>
      <p:sp>
        <p:nvSpPr>
          <p:cNvPr id="6" name="TextBox 5">
            <a:extLst>
              <a:ext uri="{FF2B5EF4-FFF2-40B4-BE49-F238E27FC236}">
                <a16:creationId xmlns:a16="http://schemas.microsoft.com/office/drawing/2014/main" id="{6649AA56-C24E-14FC-D241-96A83564DAF5}"/>
              </a:ext>
            </a:extLst>
          </p:cNvPr>
          <p:cNvSpPr txBox="1"/>
          <p:nvPr/>
        </p:nvSpPr>
        <p:spPr>
          <a:xfrm>
            <a:off x="7333128" y="2086464"/>
            <a:ext cx="3306617" cy="646331"/>
          </a:xfrm>
          <a:prstGeom prst="rect">
            <a:avLst/>
          </a:prstGeom>
          <a:noFill/>
        </p:spPr>
        <p:txBody>
          <a:bodyPr wrap="square" rtlCol="0">
            <a:spAutoFit/>
          </a:bodyPr>
          <a:lstStyle/>
          <a:p>
            <a:pPr algn="ctr"/>
            <a:r>
              <a:rPr lang="en-US" dirty="0"/>
              <a:t>RISMA states and rules relationships </a:t>
            </a:r>
            <a:endParaRPr lang="en-GB" dirty="0"/>
          </a:p>
        </p:txBody>
      </p:sp>
      <p:pic>
        <p:nvPicPr>
          <p:cNvPr id="9" name="Picture 8">
            <a:extLst>
              <a:ext uri="{FF2B5EF4-FFF2-40B4-BE49-F238E27FC236}">
                <a16:creationId xmlns:a16="http://schemas.microsoft.com/office/drawing/2014/main" id="{30C3F6EC-EEC1-83A7-DFE3-EE79064318F6}"/>
              </a:ext>
            </a:extLst>
          </p:cNvPr>
          <p:cNvPicPr>
            <a:picLocks noChangeAspect="1"/>
          </p:cNvPicPr>
          <p:nvPr/>
        </p:nvPicPr>
        <p:blipFill>
          <a:blip r:embed="rId4"/>
          <a:stretch>
            <a:fillRect/>
          </a:stretch>
        </p:blipFill>
        <p:spPr>
          <a:xfrm>
            <a:off x="4658491" y="2299387"/>
            <a:ext cx="2618021" cy="3131720"/>
          </a:xfrm>
          <a:prstGeom prst="rect">
            <a:avLst/>
          </a:prstGeom>
        </p:spPr>
      </p:pic>
      <p:sp>
        <p:nvSpPr>
          <p:cNvPr id="10" name="TextBox 9">
            <a:extLst>
              <a:ext uri="{FF2B5EF4-FFF2-40B4-BE49-F238E27FC236}">
                <a16:creationId xmlns:a16="http://schemas.microsoft.com/office/drawing/2014/main" id="{105AC4A1-2A9F-FA4E-F932-A12C07D26EB0}"/>
              </a:ext>
            </a:extLst>
          </p:cNvPr>
          <p:cNvSpPr txBox="1"/>
          <p:nvPr/>
        </p:nvSpPr>
        <p:spPr>
          <a:xfrm>
            <a:off x="4501828" y="1977013"/>
            <a:ext cx="2795628" cy="369332"/>
          </a:xfrm>
          <a:prstGeom prst="rect">
            <a:avLst/>
          </a:prstGeom>
          <a:noFill/>
        </p:spPr>
        <p:txBody>
          <a:bodyPr wrap="square" rtlCol="0">
            <a:spAutoFit/>
          </a:bodyPr>
          <a:lstStyle/>
          <a:p>
            <a:pPr algn="ctr"/>
            <a:r>
              <a:rPr lang="en-US" dirty="0"/>
              <a:t>RISMA rules</a:t>
            </a:r>
            <a:endParaRPr lang="en-GB" dirty="0"/>
          </a:p>
        </p:txBody>
      </p:sp>
      <p:pic>
        <p:nvPicPr>
          <p:cNvPr id="12" name="Picture 11">
            <a:extLst>
              <a:ext uri="{FF2B5EF4-FFF2-40B4-BE49-F238E27FC236}">
                <a16:creationId xmlns:a16="http://schemas.microsoft.com/office/drawing/2014/main" id="{8B326A24-798D-3E1C-6311-15D69AC2EBD7}"/>
              </a:ext>
            </a:extLst>
          </p:cNvPr>
          <p:cNvPicPr>
            <a:picLocks noChangeAspect="1"/>
          </p:cNvPicPr>
          <p:nvPr/>
        </p:nvPicPr>
        <p:blipFill>
          <a:blip r:embed="rId5"/>
          <a:stretch>
            <a:fillRect/>
          </a:stretch>
        </p:blipFill>
        <p:spPr>
          <a:xfrm>
            <a:off x="180830" y="2313820"/>
            <a:ext cx="4294104" cy="3133777"/>
          </a:xfrm>
          <a:prstGeom prst="rect">
            <a:avLst/>
          </a:prstGeom>
        </p:spPr>
      </p:pic>
      <p:sp>
        <p:nvSpPr>
          <p:cNvPr id="13" name="TextBox 12">
            <a:extLst>
              <a:ext uri="{FF2B5EF4-FFF2-40B4-BE49-F238E27FC236}">
                <a16:creationId xmlns:a16="http://schemas.microsoft.com/office/drawing/2014/main" id="{037641F3-83C0-1AB5-9E2F-529379E2827B}"/>
              </a:ext>
            </a:extLst>
          </p:cNvPr>
          <p:cNvSpPr txBox="1"/>
          <p:nvPr/>
        </p:nvSpPr>
        <p:spPr>
          <a:xfrm>
            <a:off x="118077" y="1977013"/>
            <a:ext cx="3612776" cy="369332"/>
          </a:xfrm>
          <a:prstGeom prst="rect">
            <a:avLst/>
          </a:prstGeom>
          <a:noFill/>
        </p:spPr>
        <p:txBody>
          <a:bodyPr wrap="square" rtlCol="0">
            <a:spAutoFit/>
          </a:bodyPr>
          <a:lstStyle/>
          <a:p>
            <a:pPr algn="ctr"/>
            <a:r>
              <a:rPr lang="en-US" dirty="0"/>
              <a:t>RISMA Interval State Machine (ISM)</a:t>
            </a:r>
            <a:endParaRPr lang="en-GB" dirty="0"/>
          </a:p>
        </p:txBody>
      </p:sp>
      <p:sp>
        <p:nvSpPr>
          <p:cNvPr id="15" name="TextBox 14">
            <a:extLst>
              <a:ext uri="{FF2B5EF4-FFF2-40B4-BE49-F238E27FC236}">
                <a16:creationId xmlns:a16="http://schemas.microsoft.com/office/drawing/2014/main" id="{D84C9760-5015-AB6B-026C-F9E6D522E8FB}"/>
              </a:ext>
            </a:extLst>
          </p:cNvPr>
          <p:cNvSpPr txBox="1"/>
          <p:nvPr/>
        </p:nvSpPr>
        <p:spPr>
          <a:xfrm>
            <a:off x="180830" y="1153195"/>
            <a:ext cx="10378979"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Use </a:t>
            </a:r>
            <a:r>
              <a:rPr lang="en-GB" sz="1800" dirty="0">
                <a:latin typeface="Arial" panose="020B0604020202020204" pitchFamily="34" charset="0"/>
                <a:cs typeface="Arial" panose="020B0604020202020204" pitchFamily="34" charset="0"/>
              </a:rPr>
              <a:t>AI (expert system and suitable inference engine), implementing  modelling approach (RISMA) and applying data/stream mining algorithms to process/</a:t>
            </a:r>
            <a:r>
              <a:rPr lang="en-GB" sz="1800" dirty="0" err="1">
                <a:latin typeface="Arial" panose="020B0604020202020204" pitchFamily="34" charset="0"/>
                <a:cs typeface="Arial" panose="020B0604020202020204" pitchFamily="34" charset="0"/>
              </a:rPr>
              <a:t>analyze</a:t>
            </a:r>
            <a:r>
              <a:rPr lang="en-GB" sz="1800" dirty="0">
                <a:latin typeface="Arial" panose="020B0604020202020204" pitchFamily="34" charset="0"/>
                <a:cs typeface="Arial" panose="020B0604020202020204" pitchFamily="34" charset="0"/>
              </a:rPr>
              <a:t> the </a:t>
            </a:r>
            <a:r>
              <a:rPr lang="en-US" sz="1800" dirty="0">
                <a:latin typeface="Arial" panose="020B0604020202020204" pitchFamily="34" charset="0"/>
                <a:cs typeface="Arial" panose="020B0604020202020204" pitchFamily="34" charset="0"/>
              </a:rPr>
              <a:t>CLF files and records</a:t>
            </a:r>
          </a:p>
        </p:txBody>
      </p:sp>
      <p:sp>
        <p:nvSpPr>
          <p:cNvPr id="17" name="TextBox 16">
            <a:extLst>
              <a:ext uri="{FF2B5EF4-FFF2-40B4-BE49-F238E27FC236}">
                <a16:creationId xmlns:a16="http://schemas.microsoft.com/office/drawing/2014/main" id="{9B080FE8-9FA0-6AC8-5E6C-660C0FD3A9C5}"/>
              </a:ext>
            </a:extLst>
          </p:cNvPr>
          <p:cNvSpPr txBox="1"/>
          <p:nvPr/>
        </p:nvSpPr>
        <p:spPr>
          <a:xfrm>
            <a:off x="74055" y="5941114"/>
            <a:ext cx="622237" cy="538609"/>
          </a:xfrm>
          <a:prstGeom prst="rect">
            <a:avLst/>
          </a:prstGeom>
          <a:solidFill>
            <a:srgbClr val="FFC000"/>
          </a:solidFill>
        </p:spPr>
        <p:txBody>
          <a:bodyPr wrap="square" rtlCol="0">
            <a:spAutoFit/>
          </a:bodyPr>
          <a:lstStyle/>
          <a:p>
            <a:r>
              <a:rPr lang="en-US" dirty="0"/>
              <a:t>CLF</a:t>
            </a:r>
          </a:p>
          <a:p>
            <a:r>
              <a:rPr lang="en-US" sz="1100" dirty="0"/>
              <a:t>records</a:t>
            </a:r>
            <a:endParaRPr lang="en-GB" sz="1100" dirty="0"/>
          </a:p>
        </p:txBody>
      </p:sp>
      <p:cxnSp>
        <p:nvCxnSpPr>
          <p:cNvPr id="19" name="Straight Arrow Connector 18">
            <a:extLst>
              <a:ext uri="{FF2B5EF4-FFF2-40B4-BE49-F238E27FC236}">
                <a16:creationId xmlns:a16="http://schemas.microsoft.com/office/drawing/2014/main" id="{E827913C-2CCE-14A3-B775-543972EBAEED}"/>
              </a:ext>
            </a:extLst>
          </p:cNvPr>
          <p:cNvCxnSpPr>
            <a:cxnSpLocks/>
            <a:stCxn id="17" idx="3"/>
            <a:endCxn id="28" idx="1"/>
          </p:cNvCxnSpPr>
          <p:nvPr/>
        </p:nvCxnSpPr>
        <p:spPr>
          <a:xfrm flipV="1">
            <a:off x="696292" y="6194420"/>
            <a:ext cx="241709" cy="15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BA2D83B-4EE5-0B3E-DD60-2DA3DAC975C8}"/>
              </a:ext>
            </a:extLst>
          </p:cNvPr>
          <p:cNvSpPr/>
          <p:nvPr/>
        </p:nvSpPr>
        <p:spPr>
          <a:xfrm>
            <a:off x="2880616" y="5511513"/>
            <a:ext cx="2124636" cy="369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Knowledge-based objects and rules</a:t>
            </a:r>
            <a:endParaRPr lang="en-GB" sz="1400" dirty="0"/>
          </a:p>
        </p:txBody>
      </p:sp>
      <p:sp>
        <p:nvSpPr>
          <p:cNvPr id="25" name="Rectangle 24">
            <a:extLst>
              <a:ext uri="{FF2B5EF4-FFF2-40B4-BE49-F238E27FC236}">
                <a16:creationId xmlns:a16="http://schemas.microsoft.com/office/drawing/2014/main" id="{91ADE33A-7260-80C9-B405-F781604B8DA7}"/>
              </a:ext>
            </a:extLst>
          </p:cNvPr>
          <p:cNvSpPr/>
          <p:nvPr/>
        </p:nvSpPr>
        <p:spPr>
          <a:xfrm>
            <a:off x="2890780" y="5978367"/>
            <a:ext cx="2124636" cy="43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Inference Engine</a:t>
            </a:r>
            <a:endParaRPr lang="en-GB" dirty="0"/>
          </a:p>
        </p:txBody>
      </p:sp>
      <p:cxnSp>
        <p:nvCxnSpPr>
          <p:cNvPr id="27" name="Straight Arrow Connector 26">
            <a:extLst>
              <a:ext uri="{FF2B5EF4-FFF2-40B4-BE49-F238E27FC236}">
                <a16:creationId xmlns:a16="http://schemas.microsoft.com/office/drawing/2014/main" id="{A4D83734-7257-44F4-A048-500C3C5102C7}"/>
              </a:ext>
            </a:extLst>
          </p:cNvPr>
          <p:cNvCxnSpPr>
            <a:cxnSpLocks/>
            <a:stCxn id="24" idx="2"/>
            <a:endCxn id="25" idx="0"/>
          </p:cNvCxnSpPr>
          <p:nvPr/>
        </p:nvCxnSpPr>
        <p:spPr>
          <a:xfrm>
            <a:off x="3942934" y="5880844"/>
            <a:ext cx="10164" cy="97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C8895EC-AB8E-6827-0734-7997D2E104F2}"/>
              </a:ext>
            </a:extLst>
          </p:cNvPr>
          <p:cNvSpPr/>
          <p:nvPr/>
        </p:nvSpPr>
        <p:spPr>
          <a:xfrm>
            <a:off x="938001" y="5892385"/>
            <a:ext cx="1511499" cy="6040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Parser and modelling</a:t>
            </a:r>
            <a:endParaRPr lang="en-GB" dirty="0">
              <a:solidFill>
                <a:schemeClr val="tx1"/>
              </a:solidFill>
            </a:endParaRPr>
          </a:p>
        </p:txBody>
      </p:sp>
      <p:cxnSp>
        <p:nvCxnSpPr>
          <p:cNvPr id="30" name="Straight Arrow Connector 29">
            <a:extLst>
              <a:ext uri="{FF2B5EF4-FFF2-40B4-BE49-F238E27FC236}">
                <a16:creationId xmlns:a16="http://schemas.microsoft.com/office/drawing/2014/main" id="{F1B22C25-5F91-C093-C8BF-BA01BF3A50D1}"/>
              </a:ext>
            </a:extLst>
          </p:cNvPr>
          <p:cNvCxnSpPr>
            <a:stCxn id="28" idx="3"/>
            <a:endCxn id="25" idx="1"/>
          </p:cNvCxnSpPr>
          <p:nvPr/>
        </p:nvCxnSpPr>
        <p:spPr>
          <a:xfrm>
            <a:off x="2449500" y="6194420"/>
            <a:ext cx="4412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3E55210-DD55-D903-376E-1E66BAACE3B8}"/>
              </a:ext>
            </a:extLst>
          </p:cNvPr>
          <p:cNvCxnSpPr>
            <a:cxnSpLocks/>
          </p:cNvCxnSpPr>
          <p:nvPr/>
        </p:nvCxnSpPr>
        <p:spPr>
          <a:xfrm flipV="1">
            <a:off x="4789792" y="6191103"/>
            <a:ext cx="737684" cy="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1ACF02E-1786-E468-4081-DD4A16035BD8}"/>
              </a:ext>
            </a:extLst>
          </p:cNvPr>
          <p:cNvSpPr/>
          <p:nvPr/>
        </p:nvSpPr>
        <p:spPr>
          <a:xfrm>
            <a:off x="5527476" y="5853139"/>
            <a:ext cx="1511499" cy="6040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Build results, metrics</a:t>
            </a:r>
            <a:endParaRPr lang="en-GB" dirty="0">
              <a:solidFill>
                <a:schemeClr val="tx1"/>
              </a:solidFill>
            </a:endParaRPr>
          </a:p>
        </p:txBody>
      </p:sp>
      <p:sp>
        <p:nvSpPr>
          <p:cNvPr id="40" name="TextBox 39">
            <a:extLst>
              <a:ext uri="{FF2B5EF4-FFF2-40B4-BE49-F238E27FC236}">
                <a16:creationId xmlns:a16="http://schemas.microsoft.com/office/drawing/2014/main" id="{765885B3-1CE2-6916-6371-397CC7FA2FBF}"/>
              </a:ext>
            </a:extLst>
          </p:cNvPr>
          <p:cNvSpPr txBox="1"/>
          <p:nvPr/>
        </p:nvSpPr>
        <p:spPr>
          <a:xfrm>
            <a:off x="5105860" y="6010364"/>
            <a:ext cx="528918" cy="400110"/>
          </a:xfrm>
          <a:prstGeom prst="rect">
            <a:avLst/>
          </a:prstGeom>
          <a:noFill/>
        </p:spPr>
        <p:txBody>
          <a:bodyPr wrap="square" rtlCol="0">
            <a:spAutoFit/>
          </a:bodyPr>
          <a:lstStyle/>
          <a:p>
            <a:r>
              <a:rPr lang="en-US" sz="1000" dirty="0"/>
              <a:t>Fired</a:t>
            </a:r>
          </a:p>
          <a:p>
            <a:r>
              <a:rPr lang="en-US" sz="1000" dirty="0"/>
              <a:t>Rules</a:t>
            </a:r>
            <a:endParaRPr lang="en-GB" sz="1000" dirty="0"/>
          </a:p>
        </p:txBody>
      </p:sp>
      <p:sp>
        <p:nvSpPr>
          <p:cNvPr id="42" name="Rectangle 41">
            <a:extLst>
              <a:ext uri="{FF2B5EF4-FFF2-40B4-BE49-F238E27FC236}">
                <a16:creationId xmlns:a16="http://schemas.microsoft.com/office/drawing/2014/main" id="{E89B477C-CF9F-7E40-6426-196674399019}"/>
              </a:ext>
            </a:extLst>
          </p:cNvPr>
          <p:cNvSpPr/>
          <p:nvPr/>
        </p:nvSpPr>
        <p:spPr>
          <a:xfrm>
            <a:off x="7267691" y="5663918"/>
            <a:ext cx="1154941" cy="9397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a:p>
            <a:pPr algn="ctr"/>
            <a:r>
              <a:rPr lang="en-US" dirty="0">
                <a:solidFill>
                  <a:schemeClr val="tx1"/>
                </a:solidFill>
              </a:rPr>
              <a:t>Stream Mining</a:t>
            </a:r>
            <a:endParaRPr lang="en-GB" dirty="0">
              <a:solidFill>
                <a:schemeClr val="tx1"/>
              </a:solidFill>
            </a:endParaRPr>
          </a:p>
        </p:txBody>
      </p:sp>
      <p:cxnSp>
        <p:nvCxnSpPr>
          <p:cNvPr id="43" name="Straight Arrow Connector 42">
            <a:extLst>
              <a:ext uri="{FF2B5EF4-FFF2-40B4-BE49-F238E27FC236}">
                <a16:creationId xmlns:a16="http://schemas.microsoft.com/office/drawing/2014/main" id="{1A718ADC-82FE-D1A8-1315-9297B6B6A9C2}"/>
              </a:ext>
            </a:extLst>
          </p:cNvPr>
          <p:cNvCxnSpPr>
            <a:cxnSpLocks/>
            <a:stCxn id="38" idx="3"/>
          </p:cNvCxnSpPr>
          <p:nvPr/>
        </p:nvCxnSpPr>
        <p:spPr>
          <a:xfrm>
            <a:off x="7038975" y="6155174"/>
            <a:ext cx="223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B4D4FA8-C3F1-46B2-DAB6-5B56EBA9F363}"/>
              </a:ext>
            </a:extLst>
          </p:cNvPr>
          <p:cNvSpPr/>
          <p:nvPr/>
        </p:nvSpPr>
        <p:spPr>
          <a:xfrm>
            <a:off x="8605453" y="5511514"/>
            <a:ext cx="1033764" cy="12389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Discover patterns</a:t>
            </a:r>
          </a:p>
          <a:p>
            <a:pPr algn="ctr"/>
            <a:r>
              <a:rPr lang="en-US" dirty="0">
                <a:solidFill>
                  <a:schemeClr val="tx1"/>
                </a:solidFill>
              </a:rPr>
              <a:t>Store results</a:t>
            </a:r>
            <a:endParaRPr lang="en-GB" dirty="0">
              <a:solidFill>
                <a:schemeClr val="tx1"/>
              </a:solidFill>
            </a:endParaRPr>
          </a:p>
        </p:txBody>
      </p:sp>
      <p:sp>
        <p:nvSpPr>
          <p:cNvPr id="48" name="Rectangle 47">
            <a:extLst>
              <a:ext uri="{FF2B5EF4-FFF2-40B4-BE49-F238E27FC236}">
                <a16:creationId xmlns:a16="http://schemas.microsoft.com/office/drawing/2014/main" id="{20201902-9F42-138F-91D9-6494B467C2A1}"/>
              </a:ext>
            </a:extLst>
          </p:cNvPr>
          <p:cNvSpPr/>
          <p:nvPr/>
        </p:nvSpPr>
        <p:spPr>
          <a:xfrm>
            <a:off x="9826387" y="5828934"/>
            <a:ext cx="940299" cy="6040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Explore</a:t>
            </a:r>
            <a:endParaRPr lang="en-GB" dirty="0">
              <a:solidFill>
                <a:schemeClr val="tx1"/>
              </a:solidFill>
            </a:endParaRPr>
          </a:p>
        </p:txBody>
      </p:sp>
      <p:cxnSp>
        <p:nvCxnSpPr>
          <p:cNvPr id="49" name="Straight Arrow Connector 48">
            <a:extLst>
              <a:ext uri="{FF2B5EF4-FFF2-40B4-BE49-F238E27FC236}">
                <a16:creationId xmlns:a16="http://schemas.microsoft.com/office/drawing/2014/main" id="{2C552B54-A0D2-9446-262B-CAE3164DA597}"/>
              </a:ext>
            </a:extLst>
          </p:cNvPr>
          <p:cNvCxnSpPr>
            <a:cxnSpLocks/>
            <a:stCxn id="42" idx="3"/>
            <a:endCxn id="47" idx="1"/>
          </p:cNvCxnSpPr>
          <p:nvPr/>
        </p:nvCxnSpPr>
        <p:spPr>
          <a:xfrm flipV="1">
            <a:off x="8422632" y="6130969"/>
            <a:ext cx="182821" cy="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1DE4DF-FE38-9ACD-F508-5C4E6CA5C548}"/>
              </a:ext>
            </a:extLst>
          </p:cNvPr>
          <p:cNvCxnSpPr>
            <a:cxnSpLocks/>
            <a:stCxn id="47" idx="3"/>
            <a:endCxn id="48" idx="1"/>
          </p:cNvCxnSpPr>
          <p:nvPr/>
        </p:nvCxnSpPr>
        <p:spPr>
          <a:xfrm>
            <a:off x="9639217" y="6130969"/>
            <a:ext cx="187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6C3C3EB-C375-A553-FE1C-30BD14F11EAE}"/>
              </a:ext>
            </a:extLst>
          </p:cNvPr>
          <p:cNvSpPr txBox="1"/>
          <p:nvPr/>
        </p:nvSpPr>
        <p:spPr>
          <a:xfrm>
            <a:off x="2670140" y="5511513"/>
            <a:ext cx="2430096" cy="1200329"/>
          </a:xfrm>
          <a:prstGeom prst="rect">
            <a:avLst/>
          </a:prstGeom>
          <a:noFill/>
          <a:ln>
            <a:solidFill>
              <a:schemeClr val="accent1">
                <a:shade val="50000"/>
              </a:schemeClr>
            </a:solidFill>
          </a:ln>
        </p:spPr>
        <p:txBody>
          <a:bodyPr wrap="square" rtlCol="0">
            <a:spAutoFit/>
          </a:bodyPr>
          <a:lstStyle/>
          <a:p>
            <a:endParaRPr lang="en-US" dirty="0"/>
          </a:p>
          <a:p>
            <a:endParaRPr lang="en-GB" dirty="0"/>
          </a:p>
          <a:p>
            <a:endParaRPr lang="en-GB" dirty="0"/>
          </a:p>
          <a:p>
            <a:r>
              <a:rPr lang="en-GB" dirty="0"/>
              <a:t>Expert System (</a:t>
            </a:r>
            <a:r>
              <a:rPr lang="en-GB" dirty="0" err="1"/>
              <a:t>clipspy</a:t>
            </a:r>
            <a:r>
              <a:rPr lang="en-GB" dirty="0"/>
              <a:t>)</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A3A69E5-57DD-6A72-A247-8069632B4B5C}"/>
              </a:ext>
            </a:extLst>
          </p:cNvPr>
          <p:cNvSpPr txBox="1"/>
          <p:nvPr/>
        </p:nvSpPr>
        <p:spPr>
          <a:xfrm>
            <a:off x="286870" y="1062752"/>
            <a:ext cx="5396753" cy="646331"/>
          </a:xfrm>
          <a:prstGeom prst="rect">
            <a:avLst/>
          </a:prstGeom>
          <a:solidFill>
            <a:schemeClr val="accent1">
              <a:lumMod val="40000"/>
              <a:lumOff val="60000"/>
            </a:schemeClr>
          </a:solidFill>
        </p:spPr>
        <p:txBody>
          <a:bodyPr wrap="square" rtlCol="0">
            <a:spAutoFit/>
          </a:bodyPr>
          <a:lstStyle/>
          <a:p>
            <a:r>
              <a:rPr lang="en-US" b="1" dirty="0">
                <a:solidFill>
                  <a:srgbClr val="002060"/>
                </a:solidFill>
              </a:rPr>
              <a:t>List of information/metrics/patterns that are calculated, derived and can be monitored/explored. </a:t>
            </a:r>
          </a:p>
        </p:txBody>
      </p:sp>
      <p:sp>
        <p:nvSpPr>
          <p:cNvPr id="5" name="TextBox 4">
            <a:extLst>
              <a:ext uri="{FF2B5EF4-FFF2-40B4-BE49-F238E27FC236}">
                <a16:creationId xmlns:a16="http://schemas.microsoft.com/office/drawing/2014/main" id="{9334D509-A08A-F410-B77B-E64489D9F8B4}"/>
              </a:ext>
            </a:extLst>
          </p:cNvPr>
          <p:cNvSpPr txBox="1"/>
          <p:nvPr/>
        </p:nvSpPr>
        <p:spPr>
          <a:xfrm>
            <a:off x="5683623" y="1496141"/>
            <a:ext cx="5181600" cy="5355312"/>
          </a:xfrm>
          <a:prstGeom prst="rect">
            <a:avLst/>
          </a:prstGeom>
          <a:noFill/>
        </p:spPr>
        <p:txBody>
          <a:bodyPr wrap="square" rtlCol="0">
            <a:spAutoFit/>
          </a:bodyPr>
          <a:lstStyle/>
          <a:p>
            <a:pPr marL="342900" indent="-342900">
              <a:buFont typeface="+mj-lt"/>
              <a:buAutoNum type="arabicPeriod"/>
            </a:pPr>
            <a:r>
              <a:rPr lang="en-GB" dirty="0"/>
              <a:t>Data Availability (DA)</a:t>
            </a:r>
          </a:p>
          <a:p>
            <a:pPr marL="342900" indent="-342900">
              <a:buFont typeface="+mj-lt"/>
              <a:buAutoNum type="arabicPeriod"/>
            </a:pPr>
            <a:r>
              <a:rPr lang="en-GB" dirty="0"/>
              <a:t>Timeliness</a:t>
            </a:r>
          </a:p>
          <a:p>
            <a:pPr marL="342900" indent="-342900">
              <a:buFont typeface="+mj-lt"/>
              <a:buAutoNum type="arabicPeriod"/>
            </a:pPr>
            <a:r>
              <a:rPr lang="en-GB" dirty="0"/>
              <a:t>Distribution Process Indicator (DPI)</a:t>
            </a:r>
          </a:p>
          <a:p>
            <a:pPr marL="342900" indent="-342900">
              <a:buFont typeface="+mj-lt"/>
              <a:buAutoNum type="arabicPeriod"/>
            </a:pPr>
            <a:r>
              <a:rPr lang="en-GB" dirty="0"/>
              <a:t>Number of Channels Sub Frames (CSF)</a:t>
            </a:r>
          </a:p>
          <a:p>
            <a:pPr marL="342900" indent="-342900">
              <a:buFont typeface="+mj-lt"/>
              <a:buAutoNum type="arabicPeriod"/>
            </a:pPr>
            <a:r>
              <a:rPr lang="en-GB" dirty="0"/>
              <a:t>Number</a:t>
            </a:r>
            <a:r>
              <a:rPr lang="en-US" dirty="0"/>
              <a:t> of OLD CSF</a:t>
            </a:r>
          </a:p>
          <a:p>
            <a:pPr marL="342900" indent="-342900">
              <a:buFont typeface="+mj-lt"/>
              <a:buAutoNum type="arabicPeriod"/>
            </a:pPr>
            <a:r>
              <a:rPr lang="en-US" dirty="0"/>
              <a:t>Fired rules/events/patterns</a:t>
            </a:r>
          </a:p>
          <a:p>
            <a:pPr marL="342900" indent="-342900">
              <a:buFont typeface="+mj-lt"/>
              <a:buAutoNum type="arabicPeriod"/>
            </a:pPr>
            <a:r>
              <a:rPr lang="en-US" dirty="0"/>
              <a:t>Rules/events/patterns association</a:t>
            </a:r>
          </a:p>
          <a:p>
            <a:pPr marL="342900" indent="-342900">
              <a:buFont typeface="+mj-lt"/>
              <a:buAutoNum type="arabicPeriod"/>
            </a:pPr>
            <a:r>
              <a:rPr lang="en-US" dirty="0"/>
              <a:t>Rules /events/patterns sequence</a:t>
            </a:r>
          </a:p>
          <a:p>
            <a:pPr marL="342900" indent="-342900">
              <a:buFont typeface="+mj-lt"/>
              <a:buAutoNum type="arabicPeriod"/>
            </a:pPr>
            <a:r>
              <a:rPr lang="en-US" dirty="0"/>
              <a:t>Data frames sequence</a:t>
            </a:r>
          </a:p>
          <a:p>
            <a:pPr marL="342900" indent="-342900">
              <a:buFont typeface="+mj-lt"/>
              <a:buAutoNum type="arabicPeriod"/>
            </a:pPr>
            <a:r>
              <a:rPr lang="en-US" dirty="0"/>
              <a:t>Duplicated frames</a:t>
            </a:r>
          </a:p>
          <a:p>
            <a:pPr marL="342900" indent="-342900">
              <a:buFont typeface="+mj-lt"/>
              <a:buAutoNum type="arabicPeriod"/>
            </a:pPr>
            <a:r>
              <a:rPr lang="en-US" dirty="0"/>
              <a:t>CD Binary data records status/information</a:t>
            </a:r>
          </a:p>
          <a:p>
            <a:pPr marL="342900" indent="-342900">
              <a:buFont typeface="+mj-lt"/>
              <a:buAutoNum type="arabicPeriod"/>
            </a:pPr>
            <a:r>
              <a:rPr lang="en-US" dirty="0"/>
              <a:t>Number of timely Frames</a:t>
            </a:r>
          </a:p>
          <a:p>
            <a:pPr marL="342900" indent="-342900">
              <a:buFont typeface="+mj-lt"/>
              <a:buAutoNum type="arabicPeriod"/>
            </a:pPr>
            <a:r>
              <a:rPr lang="en-US" dirty="0"/>
              <a:t>Minimum data begin time</a:t>
            </a:r>
          </a:p>
          <a:p>
            <a:pPr marL="342900" indent="-342900">
              <a:buFont typeface="+mj-lt"/>
              <a:buAutoNum type="arabicPeriod"/>
            </a:pPr>
            <a:r>
              <a:rPr lang="en-US" dirty="0"/>
              <a:t>Maximum data end time</a:t>
            </a:r>
          </a:p>
          <a:p>
            <a:pPr marL="342900" indent="-342900">
              <a:buFont typeface="+mj-lt"/>
              <a:buAutoNum type="arabicPeriod"/>
            </a:pPr>
            <a:r>
              <a:rPr lang="en-US" dirty="0"/>
              <a:t>Minimum time of backfilled data</a:t>
            </a:r>
          </a:p>
          <a:p>
            <a:pPr marL="342900" indent="-342900">
              <a:buFont typeface="+mj-lt"/>
              <a:buAutoNum type="arabicPeriod"/>
            </a:pPr>
            <a:r>
              <a:rPr lang="en-US" dirty="0"/>
              <a:t>Maximum time of backfilled data</a:t>
            </a:r>
          </a:p>
          <a:p>
            <a:pPr marL="342900" indent="-342900">
              <a:buFont typeface="+mj-lt"/>
              <a:buAutoNum type="arabicPeriod"/>
            </a:pPr>
            <a:r>
              <a:rPr lang="en-GB" dirty="0"/>
              <a:t>Number</a:t>
            </a:r>
            <a:r>
              <a:rPr lang="en-US" dirty="0"/>
              <a:t> of gaps</a:t>
            </a:r>
          </a:p>
          <a:p>
            <a:pPr marL="342900" indent="-342900">
              <a:buFont typeface="+mj-lt"/>
              <a:buAutoNum type="arabicPeriod"/>
            </a:pPr>
            <a:r>
              <a:rPr lang="en-GB" dirty="0"/>
              <a:t>Number</a:t>
            </a:r>
            <a:r>
              <a:rPr lang="en-US" dirty="0"/>
              <a:t> of gaps filled</a:t>
            </a:r>
          </a:p>
          <a:p>
            <a:pPr marL="342900" indent="-342900">
              <a:buFont typeface="+mj-lt"/>
              <a:buAutoNum type="arabicPeriod"/>
            </a:pPr>
            <a:r>
              <a:rPr lang="en-US" dirty="0"/>
              <a:t>Closed Frequent Itemset Table </a:t>
            </a:r>
            <a:endParaRPr lang="en-GB" dirty="0"/>
          </a:p>
        </p:txBody>
      </p:sp>
      <p:sp>
        <p:nvSpPr>
          <p:cNvPr id="7" name="TextBox 6">
            <a:extLst>
              <a:ext uri="{FF2B5EF4-FFF2-40B4-BE49-F238E27FC236}">
                <a16:creationId xmlns:a16="http://schemas.microsoft.com/office/drawing/2014/main" id="{54B894EF-3897-2580-D367-0375E8A21E44}"/>
              </a:ext>
            </a:extLst>
          </p:cNvPr>
          <p:cNvSpPr txBox="1"/>
          <p:nvPr/>
        </p:nvSpPr>
        <p:spPr>
          <a:xfrm>
            <a:off x="286869" y="2250140"/>
            <a:ext cx="5188561" cy="3970318"/>
          </a:xfrm>
          <a:prstGeom prst="rect">
            <a:avLst/>
          </a:prstGeom>
          <a:noFill/>
        </p:spPr>
        <p:txBody>
          <a:bodyPr wrap="square" rtlCol="0">
            <a:spAutoFit/>
          </a:bodyPr>
          <a:lstStyle/>
          <a:p>
            <a:pPr marL="342900" indent="-342900">
              <a:buFont typeface="+mj-lt"/>
              <a:buAutoNum type="arabicPeriod"/>
            </a:pPr>
            <a:r>
              <a:rPr lang="en-GB" dirty="0"/>
              <a:t>Average Data Availability (DA)</a:t>
            </a:r>
          </a:p>
          <a:p>
            <a:pPr marL="342900" indent="-342900">
              <a:buFont typeface="+mj-lt"/>
              <a:buAutoNum type="arabicPeriod"/>
            </a:pPr>
            <a:r>
              <a:rPr lang="en-GB" dirty="0"/>
              <a:t>Average Timeliness</a:t>
            </a:r>
          </a:p>
          <a:p>
            <a:pPr marL="342900" indent="-342900">
              <a:buFont typeface="+mj-lt"/>
              <a:buAutoNum type="arabicPeriod"/>
            </a:pPr>
            <a:r>
              <a:rPr lang="en-GB" dirty="0"/>
              <a:t>Average Distribution Process Indicator (DPI)</a:t>
            </a:r>
          </a:p>
          <a:p>
            <a:pPr marL="342900" indent="-342900">
              <a:buFont typeface="+mj-lt"/>
              <a:buAutoNum type="arabicPeriod"/>
            </a:pPr>
            <a:r>
              <a:rPr lang="en-GB" dirty="0"/>
              <a:t>Average number of Channels Sub Frames (CSF) received</a:t>
            </a:r>
          </a:p>
          <a:p>
            <a:pPr marL="342900" indent="-342900">
              <a:buFont typeface="+mj-lt"/>
              <a:buAutoNum type="arabicPeriod"/>
            </a:pPr>
            <a:r>
              <a:rPr lang="en-GB" dirty="0"/>
              <a:t>Channels count</a:t>
            </a:r>
          </a:p>
          <a:p>
            <a:pPr marL="342900" indent="-342900">
              <a:buFont typeface="+mj-lt"/>
              <a:buAutoNum type="arabicPeriod"/>
            </a:pPr>
            <a:r>
              <a:rPr lang="en-GB" dirty="0"/>
              <a:t>Sequence of frame IDs </a:t>
            </a:r>
          </a:p>
          <a:p>
            <a:pPr marL="342900" indent="-342900">
              <a:buFont typeface="+mj-lt"/>
              <a:buAutoNum type="arabicPeriod"/>
            </a:pPr>
            <a:r>
              <a:rPr lang="en-GB" dirty="0"/>
              <a:t>Duplicated frames</a:t>
            </a:r>
          </a:p>
          <a:p>
            <a:pPr marL="342900" indent="-342900">
              <a:buFont typeface="+mj-lt"/>
              <a:buAutoNum type="arabicPeriod"/>
            </a:pPr>
            <a:r>
              <a:rPr lang="en-GB" dirty="0"/>
              <a:t>All types of frames received/sent</a:t>
            </a:r>
          </a:p>
          <a:p>
            <a:pPr marL="342900" indent="-342900">
              <a:buFont typeface="+mj-lt"/>
              <a:buAutoNum type="arabicPeriod"/>
            </a:pPr>
            <a:r>
              <a:rPr lang="en-GB" dirty="0"/>
              <a:t>Frame span time</a:t>
            </a:r>
          </a:p>
          <a:p>
            <a:pPr marL="342900" indent="-342900">
              <a:buFont typeface="+mj-lt"/>
              <a:buAutoNum type="arabicPeriod"/>
            </a:pPr>
            <a:r>
              <a:rPr lang="en-GB" dirty="0"/>
              <a:t>Data received time difference to begin of interval</a:t>
            </a:r>
          </a:p>
          <a:p>
            <a:pPr marL="342900" indent="-342900">
              <a:buFont typeface="+mj-lt"/>
              <a:buAutoNum type="arabicPeriod"/>
            </a:pPr>
            <a:r>
              <a:rPr lang="en-GB" dirty="0"/>
              <a:t>Interval begin time </a:t>
            </a:r>
          </a:p>
          <a:p>
            <a:pPr marL="342900" indent="-342900">
              <a:buFont typeface="+mj-lt"/>
              <a:buAutoNum type="arabicPeriod"/>
            </a:pPr>
            <a:r>
              <a:rPr lang="en-GB" dirty="0"/>
              <a:t>Interval end time</a:t>
            </a:r>
          </a:p>
          <a:p>
            <a:pPr marL="342900" indent="-342900">
              <a:buFont typeface="+mj-lt"/>
              <a:buAutoNum type="arabicPeriod"/>
            </a:pPr>
            <a:r>
              <a:rPr lang="en-GB" dirty="0"/>
              <a:t>Channels statistics (see channel information)</a:t>
            </a:r>
          </a:p>
        </p:txBody>
      </p:sp>
      <p:sp>
        <p:nvSpPr>
          <p:cNvPr id="8" name="TextBox 7">
            <a:extLst>
              <a:ext uri="{FF2B5EF4-FFF2-40B4-BE49-F238E27FC236}">
                <a16:creationId xmlns:a16="http://schemas.microsoft.com/office/drawing/2014/main" id="{ADFFF2FA-A088-86F9-87D7-FD35D5116DAB}"/>
              </a:ext>
            </a:extLst>
          </p:cNvPr>
          <p:cNvSpPr txBox="1"/>
          <p:nvPr/>
        </p:nvSpPr>
        <p:spPr>
          <a:xfrm>
            <a:off x="1948819" y="1796949"/>
            <a:ext cx="1864659" cy="369332"/>
          </a:xfrm>
          <a:prstGeom prst="rect">
            <a:avLst/>
          </a:prstGeom>
          <a:solidFill>
            <a:schemeClr val="accent2">
              <a:lumMod val="40000"/>
              <a:lumOff val="60000"/>
            </a:schemeClr>
          </a:solidFill>
        </p:spPr>
        <p:txBody>
          <a:bodyPr wrap="square" rtlCol="0">
            <a:spAutoFit/>
          </a:bodyPr>
          <a:lstStyle/>
          <a:p>
            <a:pPr algn="ctr"/>
            <a:r>
              <a:rPr lang="en-US" b="1" dirty="0"/>
              <a:t>Station</a:t>
            </a:r>
            <a:endParaRPr lang="en-GB" b="1" dirty="0"/>
          </a:p>
        </p:txBody>
      </p:sp>
      <p:sp>
        <p:nvSpPr>
          <p:cNvPr id="10" name="TextBox 9">
            <a:extLst>
              <a:ext uri="{FF2B5EF4-FFF2-40B4-BE49-F238E27FC236}">
                <a16:creationId xmlns:a16="http://schemas.microsoft.com/office/drawing/2014/main" id="{BB9FFC7A-DFC2-8A81-F4BB-1AF422AD0BA0}"/>
              </a:ext>
            </a:extLst>
          </p:cNvPr>
          <p:cNvSpPr txBox="1"/>
          <p:nvPr/>
        </p:nvSpPr>
        <p:spPr>
          <a:xfrm>
            <a:off x="6409766" y="1126809"/>
            <a:ext cx="1864659" cy="369332"/>
          </a:xfrm>
          <a:prstGeom prst="rect">
            <a:avLst/>
          </a:prstGeom>
          <a:solidFill>
            <a:schemeClr val="accent2">
              <a:lumMod val="40000"/>
              <a:lumOff val="60000"/>
            </a:schemeClr>
          </a:solidFill>
        </p:spPr>
        <p:txBody>
          <a:bodyPr wrap="square" rtlCol="0">
            <a:spAutoFit/>
          </a:bodyPr>
          <a:lstStyle/>
          <a:p>
            <a:pPr algn="ctr"/>
            <a:r>
              <a:rPr lang="en-US" b="1" dirty="0"/>
              <a:t>Channel</a:t>
            </a:r>
            <a:endParaRPr lang="en-GB" b="1" dirty="0"/>
          </a:p>
        </p:txBody>
      </p:sp>
      <p:sp>
        <p:nvSpPr>
          <p:cNvPr id="9" name="TextBox 8">
            <a:extLst>
              <a:ext uri="{FF2B5EF4-FFF2-40B4-BE49-F238E27FC236}">
                <a16:creationId xmlns:a16="http://schemas.microsoft.com/office/drawing/2014/main" id="{993D31CF-8FCC-2129-4B41-A02A4F524B84}"/>
              </a:ext>
            </a:extLst>
          </p:cNvPr>
          <p:cNvSpPr txBox="1"/>
          <p:nvPr/>
        </p:nvSpPr>
        <p:spPr>
          <a:xfrm>
            <a:off x="217473" y="6220458"/>
            <a:ext cx="5181600" cy="523220"/>
          </a:xfrm>
          <a:prstGeom prst="rect">
            <a:avLst/>
          </a:prstGeom>
          <a:noFill/>
        </p:spPr>
        <p:txBody>
          <a:bodyPr wrap="square" rtlCol="0">
            <a:spAutoFit/>
          </a:bodyPr>
          <a:lstStyle/>
          <a:p>
            <a:r>
              <a:rPr lang="en-US" sz="1400" b="1" u="sng" dirty="0">
                <a:solidFill>
                  <a:srgbClr val="FF0000"/>
                </a:solidFill>
              </a:rPr>
              <a:t>Information/metrics are calculated every 10 minutes, hourly, daily and monthly basis and stored into the NoSQL database.</a:t>
            </a:r>
            <a:endParaRPr lang="en-GB" sz="1400" b="1" u="sng" dirty="0">
              <a:solidFill>
                <a:srgbClr val="FF0000"/>
              </a:solidFill>
            </a:endParaRPr>
          </a:p>
        </p:txBody>
      </p:sp>
    </p:spTree>
    <p:extLst>
      <p:ext uri="{BB962C8B-B14F-4D97-AF65-F5344CB8AC3E}">
        <p14:creationId xmlns:p14="http://schemas.microsoft.com/office/powerpoint/2010/main" val="65206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continued…</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A3A69E5-57DD-6A72-A247-8069632B4B5C}"/>
              </a:ext>
            </a:extLst>
          </p:cNvPr>
          <p:cNvSpPr txBox="1"/>
          <p:nvPr/>
        </p:nvSpPr>
        <p:spPr>
          <a:xfrm>
            <a:off x="286871" y="1062752"/>
            <a:ext cx="9601200" cy="646331"/>
          </a:xfrm>
          <a:prstGeom prst="rect">
            <a:avLst/>
          </a:prstGeom>
          <a:noFill/>
        </p:spPr>
        <p:txBody>
          <a:bodyPr wrap="square" rtlCol="0">
            <a:spAutoFit/>
          </a:bodyPr>
          <a:lstStyle/>
          <a:p>
            <a:r>
              <a:rPr lang="en-US" dirty="0"/>
              <a:t>Many metrics, performance indicators and results have been produced as well as different operation patterns were discovered. </a:t>
            </a:r>
            <a:endParaRPr lang="en-GB" dirty="0"/>
          </a:p>
        </p:txBody>
      </p:sp>
      <p:pic>
        <p:nvPicPr>
          <p:cNvPr id="9" name="Picture 8">
            <a:extLst>
              <a:ext uri="{FF2B5EF4-FFF2-40B4-BE49-F238E27FC236}">
                <a16:creationId xmlns:a16="http://schemas.microsoft.com/office/drawing/2014/main" id="{7A3E4AB6-EDAC-9720-C628-CA004ABC25F6}"/>
              </a:ext>
            </a:extLst>
          </p:cNvPr>
          <p:cNvPicPr>
            <a:picLocks noChangeAspect="1"/>
          </p:cNvPicPr>
          <p:nvPr/>
        </p:nvPicPr>
        <p:blipFill>
          <a:blip r:embed="rId2"/>
          <a:stretch>
            <a:fillRect/>
          </a:stretch>
        </p:blipFill>
        <p:spPr>
          <a:xfrm>
            <a:off x="5070331" y="3848947"/>
            <a:ext cx="5651456" cy="1177420"/>
          </a:xfrm>
          <a:prstGeom prst="rect">
            <a:avLst/>
          </a:prstGeom>
        </p:spPr>
      </p:pic>
      <p:pic>
        <p:nvPicPr>
          <p:cNvPr id="13" name="Picture 12">
            <a:extLst>
              <a:ext uri="{FF2B5EF4-FFF2-40B4-BE49-F238E27FC236}">
                <a16:creationId xmlns:a16="http://schemas.microsoft.com/office/drawing/2014/main" id="{53534CAD-8024-EA61-5093-E102E3788BEA}"/>
              </a:ext>
            </a:extLst>
          </p:cNvPr>
          <p:cNvPicPr>
            <a:picLocks noChangeAspect="1"/>
          </p:cNvPicPr>
          <p:nvPr/>
        </p:nvPicPr>
        <p:blipFill>
          <a:blip r:embed="rId3"/>
          <a:stretch>
            <a:fillRect/>
          </a:stretch>
        </p:blipFill>
        <p:spPr>
          <a:xfrm>
            <a:off x="246638" y="5386250"/>
            <a:ext cx="5020235" cy="1467519"/>
          </a:xfrm>
          <a:prstGeom prst="rect">
            <a:avLst/>
          </a:prstGeom>
        </p:spPr>
      </p:pic>
      <p:pic>
        <p:nvPicPr>
          <p:cNvPr id="15" name="Picture 14">
            <a:extLst>
              <a:ext uri="{FF2B5EF4-FFF2-40B4-BE49-F238E27FC236}">
                <a16:creationId xmlns:a16="http://schemas.microsoft.com/office/drawing/2014/main" id="{C3512C12-87F5-A5C5-9275-F68353DD20FA}"/>
              </a:ext>
            </a:extLst>
          </p:cNvPr>
          <p:cNvPicPr>
            <a:picLocks noChangeAspect="1"/>
          </p:cNvPicPr>
          <p:nvPr/>
        </p:nvPicPr>
        <p:blipFill>
          <a:blip r:embed="rId4"/>
          <a:stretch>
            <a:fillRect/>
          </a:stretch>
        </p:blipFill>
        <p:spPr>
          <a:xfrm>
            <a:off x="5070332" y="1800270"/>
            <a:ext cx="5651456" cy="559294"/>
          </a:xfrm>
          <a:prstGeom prst="rect">
            <a:avLst/>
          </a:prstGeom>
        </p:spPr>
      </p:pic>
      <p:sp>
        <p:nvSpPr>
          <p:cNvPr id="16" name="TextBox 15">
            <a:extLst>
              <a:ext uri="{FF2B5EF4-FFF2-40B4-BE49-F238E27FC236}">
                <a16:creationId xmlns:a16="http://schemas.microsoft.com/office/drawing/2014/main" id="{A1604626-D6A6-FF28-4F90-DA9F25AC6AD0}"/>
              </a:ext>
            </a:extLst>
          </p:cNvPr>
          <p:cNvSpPr txBox="1"/>
          <p:nvPr/>
        </p:nvSpPr>
        <p:spPr>
          <a:xfrm>
            <a:off x="5082988" y="1519871"/>
            <a:ext cx="1423832" cy="307777"/>
          </a:xfrm>
          <a:prstGeom prst="rect">
            <a:avLst/>
          </a:prstGeom>
          <a:noFill/>
        </p:spPr>
        <p:txBody>
          <a:bodyPr wrap="square" rtlCol="0">
            <a:spAutoFit/>
          </a:bodyPr>
          <a:lstStyle/>
          <a:p>
            <a:r>
              <a:rPr lang="en-US" sz="1400" dirty="0"/>
              <a:t>WRA</a:t>
            </a:r>
            <a:endParaRPr lang="en-GB" sz="1400" dirty="0"/>
          </a:p>
        </p:txBody>
      </p:sp>
      <p:pic>
        <p:nvPicPr>
          <p:cNvPr id="18" name="Picture 17">
            <a:extLst>
              <a:ext uri="{FF2B5EF4-FFF2-40B4-BE49-F238E27FC236}">
                <a16:creationId xmlns:a16="http://schemas.microsoft.com/office/drawing/2014/main" id="{A6D6AA41-2E0C-7EA0-F29D-029DDE8FC1F6}"/>
              </a:ext>
            </a:extLst>
          </p:cNvPr>
          <p:cNvPicPr>
            <a:picLocks noChangeAspect="1"/>
          </p:cNvPicPr>
          <p:nvPr/>
        </p:nvPicPr>
        <p:blipFill>
          <a:blip r:embed="rId5"/>
          <a:stretch>
            <a:fillRect/>
          </a:stretch>
        </p:blipFill>
        <p:spPr>
          <a:xfrm>
            <a:off x="5070332" y="2513452"/>
            <a:ext cx="5651456" cy="1170990"/>
          </a:xfrm>
          <a:prstGeom prst="rect">
            <a:avLst/>
          </a:prstGeom>
        </p:spPr>
      </p:pic>
      <p:sp>
        <p:nvSpPr>
          <p:cNvPr id="19" name="TextBox 18">
            <a:extLst>
              <a:ext uri="{FF2B5EF4-FFF2-40B4-BE49-F238E27FC236}">
                <a16:creationId xmlns:a16="http://schemas.microsoft.com/office/drawing/2014/main" id="{9BDF8327-915F-96F4-757D-F62E8E70C3B9}"/>
              </a:ext>
            </a:extLst>
          </p:cNvPr>
          <p:cNvSpPr txBox="1"/>
          <p:nvPr/>
        </p:nvSpPr>
        <p:spPr>
          <a:xfrm>
            <a:off x="5082988" y="2359564"/>
            <a:ext cx="1423832" cy="307777"/>
          </a:xfrm>
          <a:prstGeom prst="rect">
            <a:avLst/>
          </a:prstGeom>
          <a:noFill/>
        </p:spPr>
        <p:txBody>
          <a:bodyPr wrap="square" rtlCol="0">
            <a:spAutoFit/>
          </a:bodyPr>
          <a:lstStyle/>
          <a:p>
            <a:r>
              <a:rPr lang="en-US" sz="1400" dirty="0"/>
              <a:t>TXAR</a:t>
            </a:r>
            <a:endParaRPr lang="en-GB" sz="1400" dirty="0"/>
          </a:p>
        </p:txBody>
      </p:sp>
      <p:sp>
        <p:nvSpPr>
          <p:cNvPr id="20" name="TextBox 19">
            <a:extLst>
              <a:ext uri="{FF2B5EF4-FFF2-40B4-BE49-F238E27FC236}">
                <a16:creationId xmlns:a16="http://schemas.microsoft.com/office/drawing/2014/main" id="{7ED51D78-FC74-5ED8-9328-8922BAC81AF2}"/>
              </a:ext>
            </a:extLst>
          </p:cNvPr>
          <p:cNvSpPr txBox="1"/>
          <p:nvPr/>
        </p:nvSpPr>
        <p:spPr>
          <a:xfrm>
            <a:off x="5206938" y="4990012"/>
            <a:ext cx="1423832" cy="307777"/>
          </a:xfrm>
          <a:prstGeom prst="rect">
            <a:avLst/>
          </a:prstGeom>
          <a:noFill/>
        </p:spPr>
        <p:txBody>
          <a:bodyPr wrap="square" rtlCol="0">
            <a:spAutoFit/>
          </a:bodyPr>
          <a:lstStyle/>
          <a:p>
            <a:r>
              <a:rPr lang="en-US" sz="1400" dirty="0"/>
              <a:t>FINES</a:t>
            </a:r>
            <a:endParaRPr lang="en-GB" sz="1400" dirty="0"/>
          </a:p>
        </p:txBody>
      </p:sp>
      <p:pic>
        <p:nvPicPr>
          <p:cNvPr id="22" name="Picture 21">
            <a:extLst>
              <a:ext uri="{FF2B5EF4-FFF2-40B4-BE49-F238E27FC236}">
                <a16:creationId xmlns:a16="http://schemas.microsoft.com/office/drawing/2014/main" id="{0EAEB424-152B-FFF9-DF30-C0C4825DD2A7}"/>
              </a:ext>
            </a:extLst>
          </p:cNvPr>
          <p:cNvPicPr>
            <a:picLocks noChangeAspect="1"/>
          </p:cNvPicPr>
          <p:nvPr/>
        </p:nvPicPr>
        <p:blipFill>
          <a:blip r:embed="rId6"/>
          <a:stretch>
            <a:fillRect/>
          </a:stretch>
        </p:blipFill>
        <p:spPr>
          <a:xfrm>
            <a:off x="5070332" y="5196735"/>
            <a:ext cx="5533013" cy="1394935"/>
          </a:xfrm>
          <a:prstGeom prst="rect">
            <a:avLst/>
          </a:prstGeom>
        </p:spPr>
      </p:pic>
      <p:sp>
        <p:nvSpPr>
          <p:cNvPr id="23" name="TextBox 22">
            <a:extLst>
              <a:ext uri="{FF2B5EF4-FFF2-40B4-BE49-F238E27FC236}">
                <a16:creationId xmlns:a16="http://schemas.microsoft.com/office/drawing/2014/main" id="{4440ED08-C4FD-BFD6-CA58-4923650BD923}"/>
              </a:ext>
            </a:extLst>
          </p:cNvPr>
          <p:cNvSpPr txBox="1"/>
          <p:nvPr/>
        </p:nvSpPr>
        <p:spPr>
          <a:xfrm>
            <a:off x="5194269" y="3691207"/>
            <a:ext cx="1423832" cy="307777"/>
          </a:xfrm>
          <a:prstGeom prst="rect">
            <a:avLst/>
          </a:prstGeom>
          <a:noFill/>
        </p:spPr>
        <p:txBody>
          <a:bodyPr wrap="square" rtlCol="0">
            <a:spAutoFit/>
          </a:bodyPr>
          <a:lstStyle/>
          <a:p>
            <a:r>
              <a:rPr lang="en-US" sz="1400" dirty="0"/>
              <a:t>USRK</a:t>
            </a:r>
            <a:endParaRPr lang="en-GB" sz="1400" dirty="0"/>
          </a:p>
        </p:txBody>
      </p:sp>
      <p:sp>
        <p:nvSpPr>
          <p:cNvPr id="28" name="TextBox 27">
            <a:extLst>
              <a:ext uri="{FF2B5EF4-FFF2-40B4-BE49-F238E27FC236}">
                <a16:creationId xmlns:a16="http://schemas.microsoft.com/office/drawing/2014/main" id="{7DC1A45D-96BB-B3BD-72BB-3F166F258CD4}"/>
              </a:ext>
            </a:extLst>
          </p:cNvPr>
          <p:cNvSpPr txBox="1"/>
          <p:nvPr/>
        </p:nvSpPr>
        <p:spPr>
          <a:xfrm>
            <a:off x="6299200" y="1403927"/>
            <a:ext cx="4017818" cy="369332"/>
          </a:xfrm>
          <a:prstGeom prst="rect">
            <a:avLst/>
          </a:prstGeom>
          <a:noFill/>
        </p:spPr>
        <p:txBody>
          <a:bodyPr wrap="square" rtlCol="0">
            <a:spAutoFit/>
          </a:bodyPr>
          <a:lstStyle/>
          <a:p>
            <a:r>
              <a:rPr lang="en-US" b="1" u="sng" dirty="0"/>
              <a:t>Different types of distribution patterns</a:t>
            </a:r>
            <a:endParaRPr lang="en-GB" b="1" u="sng" dirty="0"/>
          </a:p>
        </p:txBody>
      </p:sp>
      <p:sp>
        <p:nvSpPr>
          <p:cNvPr id="29" name="TextBox 28">
            <a:extLst>
              <a:ext uri="{FF2B5EF4-FFF2-40B4-BE49-F238E27FC236}">
                <a16:creationId xmlns:a16="http://schemas.microsoft.com/office/drawing/2014/main" id="{850E2088-16C9-455B-767B-D03E6C27B953}"/>
              </a:ext>
            </a:extLst>
          </p:cNvPr>
          <p:cNvSpPr txBox="1"/>
          <p:nvPr/>
        </p:nvSpPr>
        <p:spPr>
          <a:xfrm>
            <a:off x="240913" y="1599726"/>
            <a:ext cx="4671018" cy="369332"/>
          </a:xfrm>
          <a:prstGeom prst="rect">
            <a:avLst/>
          </a:prstGeom>
          <a:noFill/>
        </p:spPr>
        <p:txBody>
          <a:bodyPr wrap="square" rtlCol="0">
            <a:spAutoFit/>
          </a:bodyPr>
          <a:lstStyle/>
          <a:p>
            <a:r>
              <a:rPr lang="en-US" sz="1400" b="1" u="sng" dirty="0"/>
              <a:t>Some metrics,10 minutes calculations for one day</a:t>
            </a:r>
            <a:r>
              <a:rPr lang="en-US" dirty="0"/>
              <a:t>.</a:t>
            </a:r>
            <a:endParaRPr lang="en-GB" dirty="0"/>
          </a:p>
        </p:txBody>
      </p:sp>
      <p:cxnSp>
        <p:nvCxnSpPr>
          <p:cNvPr id="11" name="Straight Arrow Connector 10">
            <a:extLst>
              <a:ext uri="{FF2B5EF4-FFF2-40B4-BE49-F238E27FC236}">
                <a16:creationId xmlns:a16="http://schemas.microsoft.com/office/drawing/2014/main" id="{21BB677C-0F82-E6D0-7625-BF902A7BF1C8}"/>
              </a:ext>
            </a:extLst>
          </p:cNvPr>
          <p:cNvCxnSpPr>
            <a:cxnSpLocks/>
          </p:cNvCxnSpPr>
          <p:nvPr/>
        </p:nvCxnSpPr>
        <p:spPr>
          <a:xfrm flipH="1" flipV="1">
            <a:off x="4384674" y="6413908"/>
            <a:ext cx="54624" cy="14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4D7AC5-EC00-8CCE-D354-E52D66E80A6E}"/>
              </a:ext>
            </a:extLst>
          </p:cNvPr>
          <p:cNvSpPr txBox="1"/>
          <p:nvPr/>
        </p:nvSpPr>
        <p:spPr>
          <a:xfrm>
            <a:off x="4359927" y="6561308"/>
            <a:ext cx="467784" cy="153888"/>
          </a:xfrm>
          <a:prstGeom prst="rect">
            <a:avLst/>
          </a:prstGeom>
          <a:noFill/>
        </p:spPr>
        <p:txBody>
          <a:bodyPr wrap="square" rtlCol="0">
            <a:spAutoFit/>
          </a:bodyPr>
          <a:lstStyle/>
          <a:p>
            <a:r>
              <a:rPr lang="en-US" sz="400" dirty="0"/>
              <a:t>Gap</a:t>
            </a:r>
            <a:endParaRPr lang="en-GB" sz="400" dirty="0"/>
          </a:p>
        </p:txBody>
      </p:sp>
      <p:pic>
        <p:nvPicPr>
          <p:cNvPr id="24" name="Picture 23">
            <a:extLst>
              <a:ext uri="{FF2B5EF4-FFF2-40B4-BE49-F238E27FC236}">
                <a16:creationId xmlns:a16="http://schemas.microsoft.com/office/drawing/2014/main" id="{EC6316BB-E2FF-34A1-6854-A0F32C6D189F}"/>
              </a:ext>
            </a:extLst>
          </p:cNvPr>
          <p:cNvPicPr>
            <a:picLocks noChangeAspect="1"/>
          </p:cNvPicPr>
          <p:nvPr/>
        </p:nvPicPr>
        <p:blipFill>
          <a:blip r:embed="rId7"/>
          <a:stretch>
            <a:fillRect/>
          </a:stretch>
        </p:blipFill>
        <p:spPr>
          <a:xfrm>
            <a:off x="4179095" y="6172970"/>
            <a:ext cx="361663" cy="229405"/>
          </a:xfrm>
          <a:prstGeom prst="rect">
            <a:avLst/>
          </a:prstGeom>
        </p:spPr>
      </p:pic>
      <p:pic>
        <p:nvPicPr>
          <p:cNvPr id="31" name="Graphic 30" descr="Magnifying glass outline">
            <a:extLst>
              <a:ext uri="{FF2B5EF4-FFF2-40B4-BE49-F238E27FC236}">
                <a16:creationId xmlns:a16="http://schemas.microsoft.com/office/drawing/2014/main" id="{32B644EB-F880-F5B2-C3C7-ED2C0B8112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203219">
            <a:off x="4385818" y="6498316"/>
            <a:ext cx="296735" cy="296735"/>
          </a:xfrm>
          <a:prstGeom prst="rect">
            <a:avLst/>
          </a:prstGeom>
        </p:spPr>
      </p:pic>
      <p:pic>
        <p:nvPicPr>
          <p:cNvPr id="26" name="Picture 25">
            <a:extLst>
              <a:ext uri="{FF2B5EF4-FFF2-40B4-BE49-F238E27FC236}">
                <a16:creationId xmlns:a16="http://schemas.microsoft.com/office/drawing/2014/main" id="{9E7C0E3F-E713-E17C-8179-0815D19A2C0A}"/>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44000" contrast="100000"/>
                    </a14:imgEffect>
                  </a14:imgLayer>
                </a14:imgProps>
              </a:ext>
            </a:extLst>
          </a:blip>
          <a:stretch>
            <a:fillRect/>
          </a:stretch>
        </p:blipFill>
        <p:spPr>
          <a:xfrm>
            <a:off x="371475" y="2068966"/>
            <a:ext cx="4368239" cy="3228823"/>
          </a:xfrm>
          <a:prstGeom prst="rect">
            <a:avLst/>
          </a:prstGeom>
        </p:spPr>
      </p:pic>
    </p:spTree>
    <p:extLst>
      <p:ext uri="{BB962C8B-B14F-4D97-AF65-F5344CB8AC3E}">
        <p14:creationId xmlns:p14="http://schemas.microsoft.com/office/powerpoint/2010/main" val="229555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P4.1-598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C115F21-E428-FA7E-6B7E-E8A93DA222F5}"/>
              </a:ext>
            </a:extLst>
          </p:cNvPr>
          <p:cNvSpPr txBox="1"/>
          <p:nvPr/>
        </p:nvSpPr>
        <p:spPr>
          <a:xfrm>
            <a:off x="636494" y="1353671"/>
            <a:ext cx="9861177" cy="3970318"/>
          </a:xfrm>
          <a:prstGeom prst="rect">
            <a:avLst/>
          </a:prstGeom>
          <a:noFill/>
        </p:spPr>
        <p:txBody>
          <a:bodyPr wrap="square" rtlCol="0">
            <a:spAutoFit/>
          </a:bodyPr>
          <a:lstStyle/>
          <a:p>
            <a:pPr marL="285750" indent="-285750">
              <a:buFont typeface="Wingdings" panose="05000000000000000000" pitchFamily="2" charset="2"/>
              <a:buChar char="q"/>
            </a:pPr>
            <a:r>
              <a:rPr lang="en-US" sz="1800" b="1" dirty="0">
                <a:latin typeface="Arial" panose="020B0604020202020204" pitchFamily="34" charset="0"/>
                <a:cs typeface="Arial" panose="020B0604020202020204" pitchFamily="34" charset="0"/>
              </a:rPr>
              <a:t>AI, modeling and data mining can help us to effectively monitor and understand the CD distribution process.</a:t>
            </a: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b="1" dirty="0">
                <a:latin typeface="Arial" panose="020B0604020202020204" pitchFamily="34" charset="0"/>
                <a:cs typeface="Arial" panose="020B0604020202020204" pitchFamily="34" charset="0"/>
              </a:rPr>
              <a:t>As results are stored in NOSQL databases, we can have more information and results by directly query the databases for different patterns as well as make correlations with different stations and sites</a:t>
            </a:r>
            <a:endParaRPr lang="en-GB"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n-US" sz="1800" b="1" dirty="0">
                <a:latin typeface="Arial" panose="020B0604020202020204" pitchFamily="34" charset="0"/>
                <a:cs typeface="Arial" panose="020B0604020202020204" pitchFamily="34" charset="0"/>
              </a:rPr>
              <a:t>Retrieve and explore generated and stored results using Dashboards. </a:t>
            </a:r>
          </a:p>
          <a:p>
            <a:pPr marL="285750" lvl="0" indent="-285750">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b="1" dirty="0">
                <a:latin typeface="Arial" panose="020B0604020202020204" pitchFamily="34" charset="0"/>
                <a:cs typeface="Arial" panose="020B0604020202020204" pitchFamily="34" charset="0"/>
              </a:rPr>
              <a:t>Also, results can be fed to Elastic Search engines</a:t>
            </a:r>
          </a:p>
          <a:p>
            <a:pPr marL="285750" indent="-285750">
              <a:buFont typeface="Wingdings" panose="05000000000000000000" pitchFamily="2" charset="2"/>
              <a:buChar char="q"/>
            </a:pPr>
            <a:endParaRPr lang="en-GB"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b="1" dirty="0">
                <a:latin typeface="Arial" panose="020B0604020202020204" pitchFamily="34" charset="0"/>
                <a:cs typeface="Arial" panose="020B0604020202020204" pitchFamily="34" charset="0"/>
              </a:rPr>
              <a:t>Interactive analysis and data science activities can be done using </a:t>
            </a:r>
            <a:r>
              <a:rPr lang="en-GB" sz="1800" b="1" dirty="0">
                <a:latin typeface="Arial" panose="020B0604020202020204" pitchFamily="34" charset="0"/>
                <a:cs typeface="Arial" panose="020B0604020202020204" pitchFamily="34" charset="0"/>
              </a:rPr>
              <a:t>Jupiter Notebooks</a:t>
            </a:r>
          </a:p>
          <a:p>
            <a:pPr lvl="0"/>
            <a:endParaRPr lang="en-US" sz="1800" dirty="0"/>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br>
              <a:rPr lang="en-AT" sz="1800" dirty="0">
                <a:solidFill>
                  <a:schemeClr val="bg1"/>
                </a:solidFill>
                <a:latin typeface="Arial" panose="020B0604020202020204" pitchFamily="34" charset="0"/>
                <a:cs typeface="Arial" panose="020B0604020202020204" pitchFamily="34" charset="0"/>
              </a:rPr>
            </a:br>
            <a:r>
              <a:rPr lang="en-AT"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Optional slide - Font: Arial Regular Size 20</a:t>
            </a:r>
            <a:r>
              <a:rPr lang="en-AT" sz="1800" dirty="0">
                <a:solidFill>
                  <a:schemeClr val="bg1"/>
                </a:solidFill>
                <a:latin typeface="Arial" panose="020B0604020202020204" pitchFamily="34" charset="0"/>
                <a:cs typeface="Arial" panose="020B0604020202020204" pitchFamily="34" charset="0"/>
              </a:rPr>
              <a: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59D10F-6267-2F9D-1B37-DF83EF274F5C}"/>
              </a:ext>
            </a:extLst>
          </p:cNvPr>
          <p:cNvSpPr txBox="1"/>
          <p:nvPr/>
        </p:nvSpPr>
        <p:spPr>
          <a:xfrm>
            <a:off x="0" y="948690"/>
            <a:ext cx="10605247" cy="5909310"/>
          </a:xfrm>
          <a:prstGeom prst="rect">
            <a:avLst/>
          </a:prstGeom>
          <a:noFill/>
        </p:spPr>
        <p:txBody>
          <a:bodyPr wrap="square" rtlCol="0">
            <a:spAutoFit/>
          </a:bodyPr>
          <a:lstStyle/>
          <a:p>
            <a:endParaRPr lang="en-GB" b="1" dirty="0"/>
          </a:p>
          <a:p>
            <a:pPr marL="342900" indent="-342900">
              <a:buFont typeface="+mj-lt"/>
              <a:buAutoNum type="arabicPeriod"/>
            </a:pPr>
            <a:r>
              <a:rPr lang="en-GB" dirty="0">
                <a:latin typeface="Arial" panose="020B0604020202020204" pitchFamily="34" charset="0"/>
                <a:cs typeface="Arial" panose="020B0604020202020204" pitchFamily="34" charset="0"/>
              </a:rPr>
              <a:t>Laban, Shaban, and Aly El-</a:t>
            </a:r>
            <a:r>
              <a:rPr lang="en-GB" dirty="0" err="1">
                <a:latin typeface="Arial" panose="020B0604020202020204" pitchFamily="34" charset="0"/>
                <a:cs typeface="Arial" panose="020B0604020202020204" pitchFamily="34" charset="0"/>
              </a:rPr>
              <a:t>Desouky</a:t>
            </a:r>
            <a:r>
              <a:rPr lang="en-GB" dirty="0">
                <a:latin typeface="Arial" panose="020B0604020202020204" pitchFamily="34" charset="0"/>
                <a:cs typeface="Arial" panose="020B0604020202020204" pitchFamily="34" charset="0"/>
              </a:rPr>
              <a:t>. "RISMA: A rule-based interval state machine algorithm for alerts generation, performance analysis and monitoring real-time data processing." </a:t>
            </a:r>
            <a:r>
              <a:rPr lang="en-GB" i="1" dirty="0">
                <a:latin typeface="Arial" panose="020B0604020202020204" pitchFamily="34" charset="0"/>
                <a:cs typeface="Arial" panose="020B0604020202020204" pitchFamily="34" charset="0"/>
              </a:rPr>
              <a:t>EGU General Assembly Conference Abstracts</a:t>
            </a:r>
            <a:r>
              <a:rPr lang="en-GB" dirty="0">
                <a:latin typeface="Arial" panose="020B0604020202020204" pitchFamily="34" charset="0"/>
                <a:cs typeface="Arial" panose="020B0604020202020204" pitchFamily="34" charset="0"/>
              </a:rPr>
              <a:t>. 2013.</a:t>
            </a:r>
          </a:p>
          <a:p>
            <a:pPr marL="342900" indent="-342900">
              <a:buFont typeface="+mj-lt"/>
              <a:buAutoNum type="arabicPeriod"/>
            </a:pPr>
            <a:r>
              <a:rPr lang="en-GB" dirty="0">
                <a:latin typeface="Arial" panose="020B0604020202020204" pitchFamily="34" charset="0"/>
                <a:cs typeface="Arial" panose="020B0604020202020204" pitchFamily="34" charset="0"/>
              </a:rPr>
              <a:t>Yen, Show-Jane, et al. "An efficient algorithm for maintaining frequent closed </a:t>
            </a:r>
            <a:r>
              <a:rPr lang="en-GB" dirty="0" err="1">
                <a:latin typeface="Arial" panose="020B0604020202020204" pitchFamily="34" charset="0"/>
                <a:cs typeface="Arial" panose="020B0604020202020204" pitchFamily="34" charset="0"/>
              </a:rPr>
              <a:t>itemsets</a:t>
            </a:r>
            <a:r>
              <a:rPr lang="en-GB" dirty="0">
                <a:latin typeface="Arial" panose="020B0604020202020204" pitchFamily="34" charset="0"/>
                <a:cs typeface="Arial" panose="020B0604020202020204" pitchFamily="34" charset="0"/>
              </a:rPr>
              <a:t> over data stream." </a:t>
            </a:r>
            <a:r>
              <a:rPr lang="en-GB" i="1" dirty="0">
                <a:latin typeface="Arial" panose="020B0604020202020204" pitchFamily="34" charset="0"/>
                <a:cs typeface="Arial" panose="020B0604020202020204" pitchFamily="34" charset="0"/>
              </a:rPr>
              <a:t>Next-Generation Applied Intelligence: 22nd International Conference on Industrial, Engineering and Other Applications of Applied Intelligent Systems, IEA/AIE 2009, Tainan, Taiwan, June 24-27, 2009. Proceedings 22</a:t>
            </a:r>
            <a:r>
              <a:rPr lang="en-GB" dirty="0">
                <a:latin typeface="Arial" panose="020B0604020202020204" pitchFamily="34" charset="0"/>
                <a:cs typeface="Arial" panose="020B0604020202020204" pitchFamily="34" charset="0"/>
              </a:rPr>
              <a:t>. Springer Berlin Heidelberg, 2009</a:t>
            </a:r>
          </a:p>
          <a:p>
            <a:pPr marL="342900" indent="-342900">
              <a:buFont typeface="+mj-lt"/>
              <a:buAutoNum type="arabicPeriod"/>
            </a:pPr>
            <a:r>
              <a:rPr lang="en-GB" dirty="0" err="1">
                <a:effectLst/>
                <a:latin typeface="Arial" panose="020B0604020202020204" pitchFamily="34" charset="0"/>
                <a:cs typeface="Arial" panose="020B0604020202020204" pitchFamily="34" charset="0"/>
              </a:rPr>
              <a:t>CDtools</a:t>
            </a:r>
            <a:r>
              <a:rPr lang="en-GB" dirty="0">
                <a:effectLst/>
                <a:latin typeface="Arial" panose="020B0604020202020204" pitchFamily="34" charset="0"/>
                <a:cs typeface="Arial" panose="020B0604020202020204" pitchFamily="34" charset="0"/>
              </a:rPr>
              <a:t> User Guide, “CTBTO Preparatory Commission.” 2023. Ctbto.org. 2023. https://www.ctbto.org/.</a:t>
            </a:r>
          </a:p>
          <a:p>
            <a:pPr marL="342900" indent="-342900">
              <a:buFont typeface="+mj-lt"/>
              <a:buAutoNum type="arabicPeriod"/>
            </a:pPr>
            <a:r>
              <a:rPr lang="en-GB" dirty="0">
                <a:effectLst/>
                <a:latin typeface="Arial" panose="020B0604020202020204" pitchFamily="34" charset="0"/>
                <a:cs typeface="Arial" panose="020B0604020202020204" pitchFamily="34" charset="0"/>
              </a:rPr>
              <a:t>“Clips Python Bindings.” </a:t>
            </a:r>
            <a:r>
              <a:rPr lang="en-GB" i="1" dirty="0">
                <a:effectLst/>
                <a:latin typeface="Arial" panose="020B0604020202020204" pitchFamily="34" charset="0"/>
                <a:cs typeface="Arial" panose="020B0604020202020204" pitchFamily="34" charset="0"/>
              </a:rPr>
              <a:t>CLIPS Python Bindings - </a:t>
            </a:r>
            <a:r>
              <a:rPr lang="en-GB" i="1" dirty="0" err="1">
                <a:effectLst/>
                <a:latin typeface="Arial" panose="020B0604020202020204" pitchFamily="34" charset="0"/>
                <a:cs typeface="Arial" panose="020B0604020202020204" pitchFamily="34" charset="0"/>
              </a:rPr>
              <a:t>Clipspy</a:t>
            </a:r>
            <a:r>
              <a:rPr lang="en-GB" i="1" dirty="0">
                <a:effectLst/>
                <a:latin typeface="Arial" panose="020B0604020202020204" pitchFamily="34" charset="0"/>
                <a:cs typeface="Arial" panose="020B0604020202020204" pitchFamily="34" charset="0"/>
              </a:rPr>
              <a:t> 1.0.1 Documentation</a:t>
            </a:r>
            <a:r>
              <a:rPr lang="en-GB" dirty="0">
                <a:effectLst/>
                <a:latin typeface="Arial" panose="020B0604020202020204" pitchFamily="34" charset="0"/>
                <a:cs typeface="Arial" panose="020B0604020202020204" pitchFamily="34" charset="0"/>
              </a:rPr>
              <a:t>, clipspy.readthedocs.io/</a:t>
            </a:r>
            <a:r>
              <a:rPr lang="en-GB" dirty="0" err="1">
                <a:effectLst/>
                <a:latin typeface="Arial" panose="020B0604020202020204" pitchFamily="34" charset="0"/>
                <a:cs typeface="Arial" panose="020B0604020202020204" pitchFamily="34" charset="0"/>
              </a:rPr>
              <a:t>en</a:t>
            </a:r>
            <a:r>
              <a:rPr lang="en-GB" dirty="0">
                <a:effectLst/>
                <a:latin typeface="Arial" panose="020B0604020202020204" pitchFamily="34" charset="0"/>
                <a:cs typeface="Arial" panose="020B0604020202020204" pitchFamily="34" charset="0"/>
              </a:rPr>
              <a:t>/latest/. Accessed 25 May 2023. </a:t>
            </a:r>
            <a:endParaRPr lang="en-GB" dirty="0">
              <a:latin typeface="Arial" panose="020B0604020202020204" pitchFamily="34" charset="0"/>
              <a:cs typeface="Arial" panose="020B0604020202020204" pitchFamily="34" charset="0"/>
            </a:endParaRPr>
          </a:p>
          <a:p>
            <a:pPr marL="342900" indent="-342900">
              <a:buFont typeface="+mj-lt"/>
              <a:buAutoNum type="arabicPeriod"/>
            </a:pPr>
            <a:r>
              <a:rPr lang="en-GB" dirty="0">
                <a:latin typeface="Arial" panose="020B0604020202020204" pitchFamily="34" charset="0"/>
                <a:cs typeface="Arial" panose="020B0604020202020204" pitchFamily="34" charset="0"/>
              </a:rPr>
              <a:t>Riley, Gary. "Clips: An expert system building tool." </a:t>
            </a:r>
            <a:r>
              <a:rPr lang="en-GB" i="1" dirty="0">
                <a:latin typeface="Arial" panose="020B0604020202020204" pitchFamily="34" charset="0"/>
                <a:cs typeface="Arial" panose="020B0604020202020204" pitchFamily="34" charset="0"/>
              </a:rPr>
              <a:t>Proceedings Second National Technology Transfer Conference and Exposition</a:t>
            </a:r>
            <a:r>
              <a:rPr lang="en-GB" dirty="0">
                <a:latin typeface="Arial" panose="020B0604020202020204" pitchFamily="34" charset="0"/>
                <a:cs typeface="Arial" panose="020B0604020202020204" pitchFamily="34" charset="0"/>
              </a:rPr>
              <a:t>. Vol. 2. 1991.</a:t>
            </a:r>
            <a:endParaRPr lang="en-GB" dirty="0">
              <a:effectLst/>
              <a:latin typeface="Arial" panose="020B0604020202020204" pitchFamily="34" charset="0"/>
              <a:cs typeface="Arial" panose="020B0604020202020204" pitchFamily="34" charset="0"/>
            </a:endParaRPr>
          </a:p>
          <a:p>
            <a:pPr marL="342900" indent="-342900">
              <a:buFont typeface="+mj-lt"/>
              <a:buAutoNum type="arabicPeriod"/>
            </a:pPr>
            <a:r>
              <a:rPr lang="en-GB" dirty="0" err="1">
                <a:effectLst/>
                <a:latin typeface="Arial" panose="020B0604020202020204" pitchFamily="34" charset="0"/>
                <a:cs typeface="Arial" panose="020B0604020202020204" pitchFamily="34" charset="0"/>
              </a:rPr>
              <a:t>Plotly</a:t>
            </a:r>
            <a:r>
              <a:rPr lang="en-GB" dirty="0">
                <a:effectLst/>
                <a:latin typeface="Arial" panose="020B0604020202020204" pitchFamily="34" charset="0"/>
                <a:cs typeface="Arial" panose="020B0604020202020204" pitchFamily="34" charset="0"/>
              </a:rPr>
              <a:t>. “</a:t>
            </a:r>
            <a:r>
              <a:rPr lang="en-GB" dirty="0" err="1">
                <a:effectLst/>
                <a:latin typeface="Arial" panose="020B0604020202020204" pitchFamily="34" charset="0"/>
                <a:cs typeface="Arial" panose="020B0604020202020204" pitchFamily="34" charset="0"/>
              </a:rPr>
              <a:t>Plotly</a:t>
            </a:r>
            <a:r>
              <a:rPr lang="en-GB" dirty="0">
                <a:effectLst/>
                <a:latin typeface="Arial" panose="020B0604020202020204" pitchFamily="34" charset="0"/>
                <a:cs typeface="Arial" panose="020B0604020202020204" pitchFamily="34" charset="0"/>
              </a:rPr>
              <a:t>/Dash: Data Apps &amp; Dashboards for Python. No </a:t>
            </a:r>
            <a:r>
              <a:rPr lang="en-GB" dirty="0" err="1">
                <a:effectLst/>
                <a:latin typeface="Arial" panose="020B0604020202020204" pitchFamily="34" charset="0"/>
                <a:cs typeface="Arial" panose="020B0604020202020204" pitchFamily="34" charset="0"/>
              </a:rPr>
              <a:t>Javascript</a:t>
            </a:r>
            <a:r>
              <a:rPr lang="en-GB" dirty="0">
                <a:effectLst/>
                <a:latin typeface="Arial" panose="020B0604020202020204" pitchFamily="34" charset="0"/>
                <a:cs typeface="Arial" panose="020B0604020202020204" pitchFamily="34" charset="0"/>
              </a:rPr>
              <a:t> Required.” </a:t>
            </a:r>
            <a:r>
              <a:rPr lang="en-GB" i="1" dirty="0">
                <a:effectLst/>
                <a:latin typeface="Arial" panose="020B0604020202020204" pitchFamily="34" charset="0"/>
                <a:cs typeface="Arial" panose="020B0604020202020204" pitchFamily="34" charset="0"/>
              </a:rPr>
              <a:t>GitHub</a:t>
            </a:r>
            <a:r>
              <a:rPr lang="en-GB" dirty="0">
                <a:effectLst/>
                <a:latin typeface="Arial" panose="020B0604020202020204" pitchFamily="34" charset="0"/>
                <a:cs typeface="Arial" panose="020B0604020202020204" pitchFamily="34" charset="0"/>
              </a:rPr>
              <a:t>, github.com/</a:t>
            </a:r>
            <a:r>
              <a:rPr lang="en-GB" dirty="0" err="1">
                <a:effectLst/>
                <a:latin typeface="Arial" panose="020B0604020202020204" pitchFamily="34" charset="0"/>
                <a:cs typeface="Arial" panose="020B0604020202020204" pitchFamily="34" charset="0"/>
              </a:rPr>
              <a:t>plotly</a:t>
            </a:r>
            <a:r>
              <a:rPr lang="en-GB" dirty="0">
                <a:effectLst/>
                <a:latin typeface="Arial" panose="020B0604020202020204" pitchFamily="34" charset="0"/>
                <a:cs typeface="Arial" panose="020B0604020202020204" pitchFamily="34" charset="0"/>
              </a:rPr>
              <a:t>/dash. Accessed 25 May 2023. </a:t>
            </a:r>
          </a:p>
          <a:p>
            <a:pPr marL="342900" indent="-342900">
              <a:buFont typeface="+mj-lt"/>
              <a:buAutoNum type="arabicPeriod"/>
            </a:pPr>
            <a:r>
              <a:rPr lang="en-GB" dirty="0" err="1">
                <a:latin typeface="Arial" panose="020B0604020202020204" pitchFamily="34" charset="0"/>
                <a:cs typeface="Arial" panose="020B0604020202020204" pitchFamily="34" charset="0"/>
              </a:rPr>
              <a:t>Kluyver</a:t>
            </a:r>
            <a:r>
              <a:rPr lang="en-GB" dirty="0">
                <a:latin typeface="Arial" panose="020B0604020202020204" pitchFamily="34" charset="0"/>
                <a:cs typeface="Arial" panose="020B0604020202020204" pitchFamily="34" charset="0"/>
              </a:rPr>
              <a:t>, Thomas, et al. Jupiter Notebooks-a publishing format for reproducible computational workflows. Vol. 2016. 2016.</a:t>
            </a:r>
          </a:p>
          <a:p>
            <a:pPr marL="342900" indent="-342900">
              <a:buFont typeface="+mj-lt"/>
              <a:buAutoNum type="arabicPeriod"/>
            </a:pPr>
            <a:r>
              <a:rPr lang="en-GB" dirty="0">
                <a:latin typeface="Arial" panose="020B0604020202020204" pitchFamily="34" charset="0"/>
                <a:cs typeface="Arial" panose="020B0604020202020204" pitchFamily="34" charset="0"/>
              </a:rPr>
              <a:t>Quast, </a:t>
            </a:r>
            <a:r>
              <a:rPr lang="en-GB" dirty="0" err="1">
                <a:latin typeface="Arial" panose="020B0604020202020204" pitchFamily="34" charset="0"/>
                <a:cs typeface="Arial" panose="020B0604020202020204" pitchFamily="34" charset="0"/>
              </a:rPr>
              <a:t>Radim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Rehurek</a:t>
            </a:r>
            <a:r>
              <a:rPr lang="en-GB" dirty="0">
                <a:latin typeface="Arial" panose="020B0604020202020204" pitchFamily="34" charset="0"/>
                <a:cs typeface="Arial" panose="020B0604020202020204" pitchFamily="34" charset="0"/>
              </a:rPr>
              <a:t>, Victor R. Escobar, Andrey </a:t>
            </a:r>
            <a:r>
              <a:rPr lang="en-GB" dirty="0" err="1">
                <a:latin typeface="Arial" panose="020B0604020202020204" pitchFamily="34" charset="0"/>
                <a:cs typeface="Arial" panose="020B0604020202020204" pitchFamily="34" charset="0"/>
              </a:rPr>
              <a:t>Usov</a:t>
            </a:r>
            <a:r>
              <a:rPr lang="en-GB" dirty="0">
                <a:latin typeface="Arial" panose="020B0604020202020204" pitchFamily="34" charset="0"/>
                <a:cs typeface="Arial" panose="020B0604020202020204" pitchFamily="34" charset="0"/>
              </a:rPr>
              <a:t>, Prasanna Swaminathan, Jeff. n.d. “</a:t>
            </a:r>
            <a:r>
              <a:rPr lang="en-GB" dirty="0" err="1">
                <a:latin typeface="Arial" panose="020B0604020202020204" pitchFamily="34" charset="0"/>
                <a:cs typeface="Arial" panose="020B0604020202020204" pitchFamily="34" charset="0"/>
              </a:rPr>
              <a:t>Sqlitedict</a:t>
            </a:r>
            <a:r>
              <a:rPr lang="en-GB" dirty="0">
                <a:latin typeface="Arial" panose="020B0604020202020204" pitchFamily="34" charset="0"/>
                <a:cs typeface="Arial" panose="020B0604020202020204" pitchFamily="34" charset="0"/>
              </a:rPr>
              <a:t>: Persistent </a:t>
            </a:r>
            <a:r>
              <a:rPr lang="en-GB" dirty="0" err="1">
                <a:latin typeface="Arial" panose="020B0604020202020204" pitchFamily="34" charset="0"/>
                <a:cs typeface="Arial" panose="020B0604020202020204" pitchFamily="34" charset="0"/>
              </a:rPr>
              <a:t>Dict</a:t>
            </a:r>
            <a:r>
              <a:rPr lang="en-GB" dirty="0">
                <a:latin typeface="Arial" panose="020B0604020202020204" pitchFamily="34" charset="0"/>
                <a:cs typeface="Arial" panose="020B0604020202020204" pitchFamily="34" charset="0"/>
              </a:rPr>
              <a:t> in Python, Backed up by Sqlite3 and Pickle, Multithread-Safe.” </a:t>
            </a:r>
            <a:r>
              <a:rPr lang="en-GB" dirty="0" err="1">
                <a:latin typeface="Arial" panose="020B0604020202020204" pitchFamily="34" charset="0"/>
                <a:cs typeface="Arial" panose="020B0604020202020204" pitchFamily="34" charset="0"/>
              </a:rPr>
              <a:t>PyPI</a:t>
            </a:r>
            <a:r>
              <a:rPr lang="en-GB" dirty="0">
                <a:latin typeface="Arial" panose="020B0604020202020204" pitchFamily="34" charset="0"/>
                <a:cs typeface="Arial" panose="020B0604020202020204" pitchFamily="34" charset="0"/>
              </a:rPr>
              <a:t>. Accessed June 9, 2023. https://pypi.org/project/sqlitedict/.</a:t>
            </a: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22335</TotalTime>
  <Words>1200</Words>
  <Application>Microsoft Office PowerPoint</Application>
  <PresentationFormat>Widescreen</PresentationFormat>
  <Paragraphs>157</Paragraphs>
  <Slides>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LABAN Shaban</cp:lastModifiedBy>
  <cp:revision>127</cp:revision>
  <dcterms:created xsi:type="dcterms:W3CDTF">2023-04-18T13:25:54Z</dcterms:created>
  <dcterms:modified xsi:type="dcterms:W3CDTF">2023-06-16T12:49:06Z</dcterms:modified>
</cp:coreProperties>
</file>