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.xml"/><Relationship Id="rId20" Type="http://schemas.openxmlformats.org/officeDocument/2006/relationships/slide" Target="../slides/slide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w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23" Type="http://schemas.openxmlformats.org/officeDocument/2006/relationships/image" Target="../media/image6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slide" Target="../slides/slide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slide" Target="../slides/slide2.xml"/><Relationship Id="rId26" Type="http://schemas.openxmlformats.org/officeDocument/2006/relationships/image" Target="../media/image16.wmf"/><Relationship Id="rId3" Type="http://schemas.openxmlformats.org/officeDocument/2006/relationships/slideLayout" Target="../slideLayouts/slideLayout15.xml"/><Relationship Id="rId21" Type="http://schemas.openxmlformats.org/officeDocument/2006/relationships/slide" Target="../slides/slide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1.wmf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0.wmf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5.wmf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w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2.w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Relationship Id="rId22" Type="http://schemas.openxmlformats.org/officeDocument/2006/relationships/image" Target="../media/image14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12.wmf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5.wmf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0.wmf"/><Relationship Id="rId20" Type="http://schemas.openxmlformats.org/officeDocument/2006/relationships/image" Target="../media/image14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w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3.w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png"/><Relationship Id="rId22" Type="http://schemas.openxmlformats.org/officeDocument/2006/relationships/image" Target="../media/image1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/>
          <p:cNvPicPr/>
          <p:nvPr/>
        </p:nvPicPr>
        <p:blipFill>
          <a:blip r:embed="rId15"/>
          <a:stretch/>
        </p:blipFill>
        <p:spPr>
          <a:xfrm>
            <a:off x="197280" y="400680"/>
            <a:ext cx="2038680" cy="1018800"/>
          </a:xfrm>
          <a:prstGeom prst="rect">
            <a:avLst/>
          </a:prstGeom>
          <a:ln>
            <a:noFill/>
          </a:ln>
        </p:spPr>
      </p:pic>
      <p:pic>
        <p:nvPicPr>
          <p:cNvPr id="33" name="Picture 13">
            <a:hlinkClick r:id="rId16" action="ppaction://hlinksldjump"/>
          </p:cNvPr>
          <p:cNvPicPr/>
          <p:nvPr/>
        </p:nvPicPr>
        <p:blipFill>
          <a:blip r:embed="rId17"/>
          <a:stretch/>
        </p:blipFill>
        <p:spPr>
          <a:xfrm>
            <a:off x="315000" y="1927440"/>
            <a:ext cx="1802520" cy="723240"/>
          </a:xfrm>
          <a:prstGeom prst="rect">
            <a:avLst/>
          </a:prstGeom>
          <a:ln>
            <a:noFill/>
          </a:ln>
        </p:spPr>
      </p:pic>
      <p:pic>
        <p:nvPicPr>
          <p:cNvPr id="2" name="Picture 16">
            <a:hlinkClick r:id="rId18" action="ppaction://hlinksldjump"/>
          </p:cNvPr>
          <p:cNvPicPr/>
          <p:nvPr/>
        </p:nvPicPr>
        <p:blipFill>
          <a:blip r:embed="rId19"/>
          <a:stretch/>
        </p:blipFill>
        <p:spPr>
          <a:xfrm>
            <a:off x="2819160" y="1927440"/>
            <a:ext cx="1802520" cy="723240"/>
          </a:xfrm>
          <a:prstGeom prst="rect">
            <a:avLst/>
          </a:prstGeom>
          <a:ln>
            <a:noFill/>
          </a:ln>
        </p:spPr>
      </p:pic>
      <p:pic>
        <p:nvPicPr>
          <p:cNvPr id="3" name="Picture 18">
            <a:hlinkClick r:id="rId20" action="ppaction://hlinksldjump"/>
          </p:cNvPr>
          <p:cNvPicPr/>
          <p:nvPr/>
        </p:nvPicPr>
        <p:blipFill>
          <a:blip r:embed="rId21"/>
          <a:stretch/>
        </p:blipFill>
        <p:spPr>
          <a:xfrm>
            <a:off x="7569360" y="1927440"/>
            <a:ext cx="1802520" cy="723240"/>
          </a:xfrm>
          <a:prstGeom prst="rect">
            <a:avLst/>
          </a:prstGeom>
          <a:ln>
            <a:noFill/>
          </a:ln>
        </p:spPr>
      </p:pic>
      <p:pic>
        <p:nvPicPr>
          <p:cNvPr id="4" name="Picture 19">
            <a:hlinkClick r:id="rId22" action="ppaction://hlinksldjump"/>
          </p:cNvPr>
          <p:cNvPicPr/>
          <p:nvPr/>
        </p:nvPicPr>
        <p:blipFill>
          <a:blip r:embed="rId23"/>
          <a:stretch/>
        </p:blipFill>
        <p:spPr>
          <a:xfrm>
            <a:off x="10073520" y="1927440"/>
            <a:ext cx="1802520" cy="723240"/>
          </a:xfrm>
          <a:prstGeom prst="rect">
            <a:avLst/>
          </a:prstGeom>
          <a:ln>
            <a:noFill/>
          </a:ln>
        </p:spPr>
      </p:pic>
      <p:pic>
        <p:nvPicPr>
          <p:cNvPr id="5" name="Picture 24"/>
          <p:cNvPicPr/>
          <p:nvPr/>
        </p:nvPicPr>
        <p:blipFill>
          <a:blip r:embed="rId24"/>
          <a:stretch/>
        </p:blipFill>
        <p:spPr>
          <a:xfrm>
            <a:off x="5379840" y="3624840"/>
            <a:ext cx="1431720" cy="395640"/>
          </a:xfrm>
          <a:prstGeom prst="rect">
            <a:avLst/>
          </a:prstGeom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1"/>
          <p:cNvGrpSpPr/>
          <p:nvPr/>
        </p:nvGrpSpPr>
        <p:grpSpPr>
          <a:xfrm>
            <a:off x="2639880" y="2912040"/>
            <a:ext cx="2161080" cy="2159280"/>
            <a:chOff x="2639880" y="2912040"/>
            <a:chExt cx="2161080" cy="2159280"/>
          </a:xfrm>
        </p:grpSpPr>
        <p:sp>
          <p:nvSpPr>
            <p:cNvPr id="7" name="CustomShape 2"/>
            <p:cNvSpPr/>
            <p:nvPr/>
          </p:nvSpPr>
          <p:spPr>
            <a:xfrm>
              <a:off x="2639880" y="2920680"/>
              <a:ext cx="2150640" cy="21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3">
              <a:hlinkClick r:id="rId18" action="ppaction://hlinksldjump"/>
            </p:cNvPr>
            <p:cNvSpPr/>
            <p:nvPr/>
          </p:nvSpPr>
          <p:spPr>
            <a:xfrm>
              <a:off x="2662560" y="2932920"/>
              <a:ext cx="2114280" cy="2116080"/>
            </a:xfrm>
            <a:custGeom>
              <a:avLst/>
              <a:gdLst/>
              <a:ahLst/>
              <a:cxn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4"/>
            <p:cNvSpPr/>
            <p:nvPr/>
          </p:nvSpPr>
          <p:spPr>
            <a:xfrm>
              <a:off x="2639880" y="2912040"/>
              <a:ext cx="2161080" cy="2159280"/>
            </a:xfrm>
            <a:custGeom>
              <a:avLst/>
              <a:gdLst/>
              <a:ahLst/>
              <a:cxn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" name="Group 5"/>
          <p:cNvGrpSpPr/>
          <p:nvPr/>
        </p:nvGrpSpPr>
        <p:grpSpPr>
          <a:xfrm>
            <a:off x="7390440" y="2932200"/>
            <a:ext cx="2161080" cy="2159280"/>
            <a:chOff x="7390440" y="2932200"/>
            <a:chExt cx="2161080" cy="2159280"/>
          </a:xfrm>
        </p:grpSpPr>
        <p:sp>
          <p:nvSpPr>
            <p:cNvPr id="11" name="CustomShape 6"/>
            <p:cNvSpPr/>
            <p:nvPr/>
          </p:nvSpPr>
          <p:spPr>
            <a:xfrm>
              <a:off x="7390440" y="2940840"/>
              <a:ext cx="2150640" cy="21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7">
              <a:hlinkClick r:id="rId20" action="ppaction://hlinksldjump"/>
            </p:cNvPr>
            <p:cNvSpPr/>
            <p:nvPr/>
          </p:nvSpPr>
          <p:spPr>
            <a:xfrm>
              <a:off x="7412760" y="2952720"/>
              <a:ext cx="2114280" cy="2116080"/>
            </a:xfrm>
            <a:custGeom>
              <a:avLst/>
              <a:gdLst/>
              <a:ahLst/>
              <a:cxn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8"/>
            <p:cNvSpPr/>
            <p:nvPr/>
          </p:nvSpPr>
          <p:spPr>
            <a:xfrm>
              <a:off x="7390440" y="2932200"/>
              <a:ext cx="2161080" cy="2159280"/>
            </a:xfrm>
            <a:custGeom>
              <a:avLst/>
              <a:gdLst/>
              <a:ahLst/>
              <a:cxn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" name="Group 9"/>
          <p:cNvGrpSpPr/>
          <p:nvPr/>
        </p:nvGrpSpPr>
        <p:grpSpPr>
          <a:xfrm>
            <a:off x="9894240" y="2912040"/>
            <a:ext cx="2161080" cy="2159280"/>
            <a:chOff x="9894240" y="2912040"/>
            <a:chExt cx="2161080" cy="2159280"/>
          </a:xfrm>
        </p:grpSpPr>
        <p:sp>
          <p:nvSpPr>
            <p:cNvPr id="15" name="CustomShape 10"/>
            <p:cNvSpPr/>
            <p:nvPr/>
          </p:nvSpPr>
          <p:spPr>
            <a:xfrm>
              <a:off x="9894240" y="2920680"/>
              <a:ext cx="2150640" cy="21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1">
              <a:hlinkClick r:id="rId22" action="ppaction://hlinksldjump"/>
            </p:cNvPr>
            <p:cNvSpPr/>
            <p:nvPr/>
          </p:nvSpPr>
          <p:spPr>
            <a:xfrm>
              <a:off x="9916920" y="2932920"/>
              <a:ext cx="2114280" cy="2116080"/>
            </a:xfrm>
            <a:custGeom>
              <a:avLst/>
              <a:gdLst/>
              <a:ahLst/>
              <a:cxn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2"/>
            <p:cNvSpPr/>
            <p:nvPr/>
          </p:nvSpPr>
          <p:spPr>
            <a:xfrm>
              <a:off x="9894240" y="2912040"/>
              <a:ext cx="2161080" cy="2159280"/>
            </a:xfrm>
            <a:custGeom>
              <a:avLst/>
              <a:gdLst/>
              <a:ahLst/>
              <a:cxn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" name="Group 13"/>
          <p:cNvGrpSpPr/>
          <p:nvPr/>
        </p:nvGrpSpPr>
        <p:grpSpPr>
          <a:xfrm>
            <a:off x="136080" y="2932200"/>
            <a:ext cx="2161080" cy="2159280"/>
            <a:chOff x="136080" y="2932200"/>
            <a:chExt cx="2161080" cy="2159280"/>
          </a:xfrm>
        </p:grpSpPr>
        <p:sp>
          <p:nvSpPr>
            <p:cNvPr id="19" name="CustomShape 14"/>
            <p:cNvSpPr/>
            <p:nvPr/>
          </p:nvSpPr>
          <p:spPr>
            <a:xfrm>
              <a:off x="136080" y="2940840"/>
              <a:ext cx="2150640" cy="21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5">
              <a:hlinkClick r:id="rId16" action="ppaction://hlinksldjump"/>
            </p:cNvPr>
            <p:cNvSpPr/>
            <p:nvPr/>
          </p:nvSpPr>
          <p:spPr>
            <a:xfrm>
              <a:off x="158400" y="2952720"/>
              <a:ext cx="2114280" cy="2116080"/>
            </a:xfrm>
            <a:custGeom>
              <a:avLst/>
              <a:gdLst/>
              <a:ahLst/>
              <a:cxn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6"/>
            <p:cNvSpPr/>
            <p:nvPr/>
          </p:nvSpPr>
          <p:spPr>
            <a:xfrm>
              <a:off x="136080" y="2932200"/>
              <a:ext cx="2161080" cy="2159280"/>
            </a:xfrm>
            <a:custGeom>
              <a:avLst/>
              <a:gdLst/>
              <a:ahLst/>
              <a:cxn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" name="Group 17"/>
          <p:cNvGrpSpPr/>
          <p:nvPr/>
        </p:nvGrpSpPr>
        <p:grpSpPr>
          <a:xfrm>
            <a:off x="5162400" y="4986360"/>
            <a:ext cx="1866240" cy="1625040"/>
            <a:chOff x="5162400" y="4986360"/>
            <a:chExt cx="1866240" cy="1625040"/>
          </a:xfrm>
        </p:grpSpPr>
        <p:sp>
          <p:nvSpPr>
            <p:cNvPr id="23" name="CustomShape 18"/>
            <p:cNvSpPr/>
            <p:nvPr/>
          </p:nvSpPr>
          <p:spPr>
            <a:xfrm>
              <a:off x="5162400" y="4986360"/>
              <a:ext cx="1866240" cy="1625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19"/>
            <p:cNvSpPr/>
            <p:nvPr/>
          </p:nvSpPr>
          <p:spPr>
            <a:xfrm>
              <a:off x="5380200" y="6356520"/>
              <a:ext cx="1431360" cy="235800"/>
            </a:xfrm>
            <a:custGeom>
              <a:avLst/>
              <a:gdLst/>
              <a:ahLst/>
              <a:cxnLst/>
              <a:rect l="l" t="t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0"/>
            <p:cNvSpPr/>
            <p:nvPr/>
          </p:nvSpPr>
          <p:spPr>
            <a:xfrm>
              <a:off x="5342040" y="6329520"/>
              <a:ext cx="1521720" cy="251640"/>
            </a:xfrm>
            <a:custGeom>
              <a:avLst/>
              <a:gdLst/>
              <a:ahLst/>
              <a:cxnLst/>
              <a:rect l="l" t="t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" name="Group 21"/>
          <p:cNvGrpSpPr/>
          <p:nvPr/>
        </p:nvGrpSpPr>
        <p:grpSpPr>
          <a:xfrm>
            <a:off x="11020320" y="5397480"/>
            <a:ext cx="1002600" cy="1218240"/>
            <a:chOff x="11020320" y="5397480"/>
            <a:chExt cx="1002600" cy="1218240"/>
          </a:xfrm>
        </p:grpSpPr>
        <p:sp>
          <p:nvSpPr>
            <p:cNvPr id="27" name="CustomShape 22"/>
            <p:cNvSpPr/>
            <p:nvPr/>
          </p:nvSpPr>
          <p:spPr>
            <a:xfrm>
              <a:off x="11020320" y="5402160"/>
              <a:ext cx="1002600" cy="1213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3"/>
            <p:cNvSpPr/>
            <p:nvPr/>
          </p:nvSpPr>
          <p:spPr>
            <a:xfrm>
              <a:off x="11112480" y="5408640"/>
              <a:ext cx="821520" cy="818280"/>
            </a:xfrm>
            <a:custGeom>
              <a:avLst/>
              <a:gdLst/>
              <a:ahLst/>
              <a:cxnLst/>
              <a:rect l="l" t="t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4"/>
            <p:cNvSpPr/>
            <p:nvPr/>
          </p:nvSpPr>
          <p:spPr>
            <a:xfrm>
              <a:off x="11101320" y="5397480"/>
              <a:ext cx="843840" cy="840600"/>
            </a:xfrm>
            <a:custGeom>
              <a:avLst/>
              <a:gdLst/>
              <a:ahLst/>
              <a:cxnLst/>
              <a:rect l="l" t="t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" name="PlaceHolder 2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1" name="PlaceHolder 2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/>
          <p:cNvPicPr/>
          <p:nvPr/>
        </p:nvPicPr>
        <p:blipFill>
          <a:blip r:embed="rId15"/>
          <a:stretch/>
        </p:blipFill>
        <p:spPr>
          <a:xfrm>
            <a:off x="11416320" y="2262960"/>
            <a:ext cx="212760" cy="212760"/>
          </a:xfrm>
          <a:prstGeom prst="rect">
            <a:avLst/>
          </a:prstGeom>
          <a:ln>
            <a:noFill/>
          </a:ln>
        </p:spPr>
      </p:pic>
      <p:pic>
        <p:nvPicPr>
          <p:cNvPr id="69" name="Picture 15"/>
          <p:cNvPicPr/>
          <p:nvPr/>
        </p:nvPicPr>
        <p:blipFill>
          <a:blip r:embed="rId16"/>
          <a:stretch/>
        </p:blipFill>
        <p:spPr>
          <a:xfrm>
            <a:off x="11629800" y="4211280"/>
            <a:ext cx="208800" cy="208800"/>
          </a:xfrm>
          <a:prstGeom prst="rect">
            <a:avLst/>
          </a:prstGeom>
          <a:ln>
            <a:noFill/>
          </a:ln>
        </p:spPr>
      </p:pic>
      <p:pic>
        <p:nvPicPr>
          <p:cNvPr id="70" name="Picture 16"/>
          <p:cNvPicPr/>
          <p:nvPr/>
        </p:nvPicPr>
        <p:blipFill>
          <a:blip r:embed="rId17"/>
          <a:stretch/>
        </p:blipFill>
        <p:spPr>
          <a:xfrm>
            <a:off x="11206800" y="4216320"/>
            <a:ext cx="208800" cy="208800"/>
          </a:xfrm>
          <a:prstGeom prst="rect">
            <a:avLst/>
          </a:prstGeom>
          <a:ln>
            <a:noFill/>
          </a:ln>
        </p:spPr>
      </p:pic>
      <p:grpSp>
        <p:nvGrpSpPr>
          <p:cNvPr id="71" name="Group 1"/>
          <p:cNvGrpSpPr/>
          <p:nvPr/>
        </p:nvGrpSpPr>
        <p:grpSpPr>
          <a:xfrm>
            <a:off x="11020320" y="5397480"/>
            <a:ext cx="1007280" cy="1218600"/>
            <a:chOff x="11020320" y="5397480"/>
            <a:chExt cx="1007280" cy="1218600"/>
          </a:xfrm>
        </p:grpSpPr>
        <p:sp>
          <p:nvSpPr>
            <p:cNvPr id="72" name="CustomShape 2"/>
            <p:cNvSpPr/>
            <p:nvPr/>
          </p:nvSpPr>
          <p:spPr>
            <a:xfrm>
              <a:off x="11020320" y="5402160"/>
              <a:ext cx="1002600" cy="1213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3"/>
            <p:cNvSpPr/>
            <p:nvPr/>
          </p:nvSpPr>
          <p:spPr>
            <a:xfrm>
              <a:off x="11031480" y="6394320"/>
              <a:ext cx="984960" cy="210240"/>
            </a:xfrm>
            <a:custGeom>
              <a:avLst/>
              <a:gdLst/>
              <a:ahLst/>
              <a:cxnLst/>
              <a:rect l="l" t="t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4"/>
            <p:cNvSpPr/>
            <p:nvPr/>
          </p:nvSpPr>
          <p:spPr>
            <a:xfrm>
              <a:off x="11020320" y="6384960"/>
              <a:ext cx="1007280" cy="231120"/>
            </a:xfrm>
            <a:custGeom>
              <a:avLst/>
              <a:gdLst/>
              <a:ahLst/>
              <a:cxnLst/>
              <a:rect l="l" t="t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5"/>
            <p:cNvSpPr/>
            <p:nvPr/>
          </p:nvSpPr>
          <p:spPr>
            <a:xfrm>
              <a:off x="11112480" y="5408640"/>
              <a:ext cx="821520" cy="818280"/>
            </a:xfrm>
            <a:custGeom>
              <a:avLst/>
              <a:gdLst/>
              <a:ahLst/>
              <a:cxnLst/>
              <a:rect l="l" t="t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6"/>
            <p:cNvSpPr/>
            <p:nvPr/>
          </p:nvSpPr>
          <p:spPr>
            <a:xfrm>
              <a:off x="11101320" y="5397480"/>
              <a:ext cx="843840" cy="840600"/>
            </a:xfrm>
            <a:custGeom>
              <a:avLst/>
              <a:gdLst/>
              <a:ahLst/>
              <a:cxnLst/>
              <a:rect l="l" t="t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77" name="Picture 2">
            <a:hlinkClick r:id="rId18" action="ppaction://hlinksldjump"/>
          </p:cNvPr>
          <p:cNvPicPr/>
          <p:nvPr/>
        </p:nvPicPr>
        <p:blipFill>
          <a:blip r:embed="rId19"/>
          <a:stretch/>
        </p:blipFill>
        <p:spPr>
          <a:xfrm>
            <a:off x="11060280" y="264816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78" name="Picture 6"/>
          <p:cNvPicPr/>
          <p:nvPr/>
        </p:nvPicPr>
        <p:blipFill>
          <a:blip r:embed="rId20"/>
          <a:stretch/>
        </p:blipFill>
        <p:spPr>
          <a:xfrm>
            <a:off x="11060280" y="295488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79" name="Picture 17">
            <a:hlinkClick r:id="rId21" action="ppaction://hlinksldjump"/>
          </p:cNvPr>
          <p:cNvPicPr/>
          <p:nvPr/>
        </p:nvPicPr>
        <p:blipFill>
          <a:blip r:embed="rId22"/>
          <a:stretch/>
        </p:blipFill>
        <p:spPr>
          <a:xfrm>
            <a:off x="11060280" y="326160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80" name="Picture 18">
            <a:hlinkClick r:id="rId23" action="ppaction://hlinksldjump"/>
          </p:cNvPr>
          <p:cNvPicPr/>
          <p:nvPr/>
        </p:nvPicPr>
        <p:blipFill>
          <a:blip r:embed="rId24"/>
          <a:stretch/>
        </p:blipFill>
        <p:spPr>
          <a:xfrm>
            <a:off x="11060280" y="356832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81" name="Picture 19">
            <a:hlinkClick r:id="rId25" action="ppaction://hlinksldjump"/>
          </p:cNvPr>
          <p:cNvPicPr/>
          <p:nvPr/>
        </p:nvPicPr>
        <p:blipFill>
          <a:blip r:embed="rId26"/>
          <a:stretch/>
        </p:blipFill>
        <p:spPr>
          <a:xfrm>
            <a:off x="11060280" y="3872880"/>
            <a:ext cx="932760" cy="183600"/>
          </a:xfrm>
          <a:prstGeom prst="rect">
            <a:avLst/>
          </a:prstGeom>
          <a:ln>
            <a:noFill/>
          </a:ln>
        </p:spPr>
      </p:pic>
      <p:sp>
        <p:nvSpPr>
          <p:cNvPr id="82" name="PlaceHolder 7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4"/>
          <p:cNvPicPr/>
          <p:nvPr/>
        </p:nvPicPr>
        <p:blipFill>
          <a:blip r:embed="rId15"/>
          <a:stretch/>
        </p:blipFill>
        <p:spPr>
          <a:xfrm>
            <a:off x="11416320" y="2262960"/>
            <a:ext cx="212760" cy="212760"/>
          </a:xfrm>
          <a:prstGeom prst="rect">
            <a:avLst/>
          </a:prstGeom>
          <a:ln>
            <a:noFill/>
          </a:ln>
        </p:spPr>
      </p:pic>
      <p:pic>
        <p:nvPicPr>
          <p:cNvPr id="121" name="Picture 15"/>
          <p:cNvPicPr/>
          <p:nvPr/>
        </p:nvPicPr>
        <p:blipFill>
          <a:blip r:embed="rId16"/>
          <a:stretch/>
        </p:blipFill>
        <p:spPr>
          <a:xfrm>
            <a:off x="11629800" y="4211280"/>
            <a:ext cx="208800" cy="208800"/>
          </a:xfrm>
          <a:prstGeom prst="rect">
            <a:avLst/>
          </a:prstGeom>
          <a:ln>
            <a:noFill/>
          </a:ln>
        </p:spPr>
      </p:pic>
      <p:pic>
        <p:nvPicPr>
          <p:cNvPr id="122" name="Picture 16"/>
          <p:cNvPicPr/>
          <p:nvPr/>
        </p:nvPicPr>
        <p:blipFill>
          <a:blip r:embed="rId17"/>
          <a:stretch/>
        </p:blipFill>
        <p:spPr>
          <a:xfrm>
            <a:off x="11206800" y="4216320"/>
            <a:ext cx="208800" cy="208800"/>
          </a:xfrm>
          <a:prstGeom prst="rect">
            <a:avLst/>
          </a:prstGeom>
          <a:ln>
            <a:noFill/>
          </a:ln>
        </p:spPr>
      </p:pic>
      <p:grpSp>
        <p:nvGrpSpPr>
          <p:cNvPr id="123" name="Group 1"/>
          <p:cNvGrpSpPr/>
          <p:nvPr/>
        </p:nvGrpSpPr>
        <p:grpSpPr>
          <a:xfrm>
            <a:off x="11020320" y="5397480"/>
            <a:ext cx="1007280" cy="1218600"/>
            <a:chOff x="11020320" y="5397480"/>
            <a:chExt cx="1007280" cy="1218600"/>
          </a:xfrm>
        </p:grpSpPr>
        <p:sp>
          <p:nvSpPr>
            <p:cNvPr id="124" name="CustomShape 2"/>
            <p:cNvSpPr/>
            <p:nvPr/>
          </p:nvSpPr>
          <p:spPr>
            <a:xfrm>
              <a:off x="11020320" y="5402160"/>
              <a:ext cx="1002600" cy="1213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3"/>
            <p:cNvSpPr/>
            <p:nvPr/>
          </p:nvSpPr>
          <p:spPr>
            <a:xfrm>
              <a:off x="11031480" y="6394320"/>
              <a:ext cx="984960" cy="210240"/>
            </a:xfrm>
            <a:custGeom>
              <a:avLst/>
              <a:gdLst/>
              <a:ahLst/>
              <a:cxnLst/>
              <a:rect l="l" t="t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4"/>
            <p:cNvSpPr/>
            <p:nvPr/>
          </p:nvSpPr>
          <p:spPr>
            <a:xfrm>
              <a:off x="11020320" y="6384960"/>
              <a:ext cx="1007280" cy="231120"/>
            </a:xfrm>
            <a:custGeom>
              <a:avLst/>
              <a:gdLst/>
              <a:ahLst/>
              <a:cxnLst/>
              <a:rect l="l" t="t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5"/>
            <p:cNvSpPr/>
            <p:nvPr/>
          </p:nvSpPr>
          <p:spPr>
            <a:xfrm>
              <a:off x="11112480" y="5408640"/>
              <a:ext cx="821520" cy="818280"/>
            </a:xfrm>
            <a:custGeom>
              <a:avLst/>
              <a:gdLst/>
              <a:ahLst/>
              <a:cxnLst/>
              <a:rect l="l" t="t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6"/>
            <p:cNvSpPr/>
            <p:nvPr/>
          </p:nvSpPr>
          <p:spPr>
            <a:xfrm>
              <a:off x="11101320" y="5397480"/>
              <a:ext cx="843840" cy="840600"/>
            </a:xfrm>
            <a:custGeom>
              <a:avLst/>
              <a:gdLst/>
              <a:ahLst/>
              <a:cxnLst/>
              <a:rect l="l" t="t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29" name="Picture 2"/>
          <p:cNvPicPr/>
          <p:nvPr/>
        </p:nvPicPr>
        <p:blipFill>
          <a:blip r:embed="rId18"/>
          <a:stretch/>
        </p:blipFill>
        <p:spPr>
          <a:xfrm>
            <a:off x="11060280" y="264816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130" name="Picture 6"/>
          <p:cNvPicPr/>
          <p:nvPr/>
        </p:nvPicPr>
        <p:blipFill>
          <a:blip r:embed="rId19"/>
          <a:stretch/>
        </p:blipFill>
        <p:spPr>
          <a:xfrm>
            <a:off x="11060280" y="295488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131" name="Picture 17"/>
          <p:cNvPicPr/>
          <p:nvPr/>
        </p:nvPicPr>
        <p:blipFill>
          <a:blip r:embed="rId20"/>
          <a:stretch/>
        </p:blipFill>
        <p:spPr>
          <a:xfrm>
            <a:off x="11060280" y="326160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132" name="Picture 18"/>
          <p:cNvPicPr/>
          <p:nvPr/>
        </p:nvPicPr>
        <p:blipFill>
          <a:blip r:embed="rId21"/>
          <a:stretch/>
        </p:blipFill>
        <p:spPr>
          <a:xfrm>
            <a:off x="11060280" y="356832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133" name="Picture 19"/>
          <p:cNvPicPr/>
          <p:nvPr/>
        </p:nvPicPr>
        <p:blipFill>
          <a:blip r:embed="rId22"/>
          <a:stretch/>
        </p:blipFill>
        <p:spPr>
          <a:xfrm>
            <a:off x="11060280" y="3872880"/>
            <a:ext cx="932760" cy="183600"/>
          </a:xfrm>
          <a:prstGeom prst="rect">
            <a:avLst/>
          </a:prstGeom>
          <a:ln>
            <a:noFill/>
          </a:ln>
        </p:spPr>
      </p:pic>
      <p:sp>
        <p:nvSpPr>
          <p:cNvPr id="134" name="PlaceHolder 7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5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sc.ac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683080" y="278280"/>
            <a:ext cx="6825240" cy="167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T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International Monitoring System Station Performance Over Time Using Reported Parametric Data from the International Seismological Centre Bulletin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A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R. Gallacher, D. A. Storchak, N. Poiata, T. Garth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AT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International Seismological Centre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78560" y="2958840"/>
            <a:ext cx="2086200" cy="20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IMS stations have phases reported to the ISC. These phases can be used to track station performance over time.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5338080" y="6314040"/>
            <a:ext cx="153072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P4.1-240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2683080" y="2958840"/>
            <a:ext cx="2086200" cy="20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IMS station polarity can be checked by by comparing the goodness of fit of reported first motion picked polarities from the ISC Bulletin with reported earthquake mechanism solutions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7422120" y="2958840"/>
            <a:ext cx="2086200" cy="20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77" name="CustomShape 6"/>
          <p:cNvSpPr/>
          <p:nvPr/>
        </p:nvSpPr>
        <p:spPr>
          <a:xfrm>
            <a:off x="9926640" y="2958840"/>
            <a:ext cx="2086200" cy="20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ctr" anchorCtr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All station performance tools can be accessed through the ISC website </a:t>
            </a:r>
            <a:endParaRPr lang="en-GB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12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www.isc.ac.uk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) and the CTBTO-ISC Link website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GB" sz="900" b="0" strike="noStrike" spc="-1">
              <a:latin typeface="Arial"/>
            </a:endParaRPr>
          </a:p>
        </p:txBody>
      </p:sp>
      <p:pic>
        <p:nvPicPr>
          <p:cNvPr id="179" name="Picture 178"/>
          <p:cNvPicPr/>
          <p:nvPr/>
        </p:nvPicPr>
        <p:blipFill>
          <a:blip r:embed="rId3"/>
          <a:stretch/>
        </p:blipFill>
        <p:spPr>
          <a:xfrm>
            <a:off x="9972000" y="288000"/>
            <a:ext cx="1931400" cy="1399680"/>
          </a:xfrm>
          <a:prstGeom prst="rect">
            <a:avLst/>
          </a:prstGeom>
          <a:ln>
            <a:noFill/>
          </a:ln>
        </p:spPr>
      </p:pic>
      <p:sp>
        <p:nvSpPr>
          <p:cNvPr id="180" name="CustomShape 8"/>
          <p:cNvSpPr/>
          <p:nvPr/>
        </p:nvSpPr>
        <p:spPr>
          <a:xfrm>
            <a:off x="7449480" y="3168000"/>
            <a:ext cx="2047680" cy="1728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Picture 180"/>
          <p:cNvPicPr/>
          <p:nvPr/>
        </p:nvPicPr>
        <p:blipFill>
          <a:blip r:embed="rId4"/>
          <a:stretch/>
        </p:blipFill>
        <p:spPr>
          <a:xfrm>
            <a:off x="7480080" y="3317040"/>
            <a:ext cx="1989000" cy="149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A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Introduction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P4.1-240</a:t>
            </a:r>
            <a:endParaRPr lang="en-GB" sz="10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GB" sz="900" b="0" strike="noStrike" spc="-1">
              <a:latin typeface="Arial"/>
            </a:endParaRPr>
          </a:p>
        </p:txBody>
      </p:sp>
      <p:pic>
        <p:nvPicPr>
          <p:cNvPr id="185" name="Picture 184"/>
          <p:cNvPicPr/>
          <p:nvPr/>
        </p:nvPicPr>
        <p:blipFill>
          <a:blip r:embed="rId2"/>
          <a:stretch/>
        </p:blipFill>
        <p:spPr>
          <a:xfrm>
            <a:off x="10728000" y="147960"/>
            <a:ext cx="1319400" cy="956160"/>
          </a:xfrm>
          <a:prstGeom prst="rect">
            <a:avLst/>
          </a:prstGeom>
          <a:ln>
            <a:noFill/>
          </a:ln>
        </p:spPr>
      </p:pic>
      <p:sp>
        <p:nvSpPr>
          <p:cNvPr id="186" name="CustomShape 4"/>
          <p:cNvSpPr/>
          <p:nvPr/>
        </p:nvSpPr>
        <p:spPr>
          <a:xfrm>
            <a:off x="72000" y="1224000"/>
            <a:ext cx="10511640" cy="54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The IMS seismic network is made up of 50 primary and 120 auxiliary stations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Many stations have been operational for more than 20 years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Through the Reviewed Event Bulletin, phases for these stations are included in the ISC Bulletin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Metrics tracked include: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432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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average monthly travel time residuals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432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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evaluation of travel time residuals by distance 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432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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evaluation of travel time residuals by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hypocentre location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New station polarity checker tool available through CTBTO Link to ISC Database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72000" y="1224000"/>
            <a:ext cx="10511640" cy="36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Tracking changes in station performance over 20+ years can prove challenging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Particularly where multiple agencies report phases at each station (i.e. NEIC, IDC etc.)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Some information (i.e. phase polarity) may only be reported by an agency which is not responsible for the station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ISC has reported phases for IMS stations for 30+ years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Station Performance Check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P4.1-240</a:t>
            </a:r>
            <a:endParaRPr lang="en-GB" sz="1000" b="0" strike="noStrike" spc="-1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GB" sz="900" b="0" strike="noStrike" spc="-1">
              <a:latin typeface="Arial"/>
            </a:endParaRPr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10728000" y="148320"/>
            <a:ext cx="1319400" cy="956160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/>
          <p:nvPr/>
        </p:nvPicPr>
        <p:blipFill>
          <a:blip r:embed="rId3"/>
          <a:stretch/>
        </p:blipFill>
        <p:spPr>
          <a:xfrm>
            <a:off x="6090840" y="3456000"/>
            <a:ext cx="4384800" cy="3270960"/>
          </a:xfrm>
          <a:prstGeom prst="rect">
            <a:avLst/>
          </a:prstGeom>
          <a:ln>
            <a:noFill/>
          </a:ln>
        </p:spPr>
      </p:pic>
      <p:sp>
        <p:nvSpPr>
          <p:cNvPr id="193" name="CustomShape 5"/>
          <p:cNvSpPr/>
          <p:nvPr/>
        </p:nvSpPr>
        <p:spPr>
          <a:xfrm>
            <a:off x="159840" y="4516200"/>
            <a:ext cx="5903640" cy="239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The example shows the monthly mean residual on reported P phases for station YKA (PS09)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Continuous data shows changes in the operation of station YKA over time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3"/>
          <p:cNvPicPr/>
          <p:nvPr/>
        </p:nvPicPr>
        <p:blipFill>
          <a:blip r:embed="rId2"/>
          <a:srcRect t="7193" b="4618"/>
          <a:stretch/>
        </p:blipFill>
        <p:spPr>
          <a:xfrm>
            <a:off x="792000" y="4176000"/>
            <a:ext cx="9062640" cy="266328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A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Polarity Checker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P4.1-240</a:t>
            </a:r>
            <a:endParaRPr lang="en-GB" sz="1000" b="0" strike="noStrike" spc="-1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GB" sz="900" b="0" strike="noStrike" spc="-1">
              <a:latin typeface="Arial"/>
            </a:endParaRPr>
          </a:p>
        </p:txBody>
      </p:sp>
      <p:pic>
        <p:nvPicPr>
          <p:cNvPr id="198" name="Picture 197"/>
          <p:cNvPicPr/>
          <p:nvPr/>
        </p:nvPicPr>
        <p:blipFill>
          <a:blip r:embed="rId3"/>
          <a:stretch/>
        </p:blipFill>
        <p:spPr>
          <a:xfrm>
            <a:off x="10728000" y="148320"/>
            <a:ext cx="1319400" cy="956160"/>
          </a:xfrm>
          <a:prstGeom prst="rect">
            <a:avLst/>
          </a:prstGeom>
          <a:ln>
            <a:noFill/>
          </a:ln>
        </p:spPr>
      </p:pic>
      <p:sp>
        <p:nvSpPr>
          <p:cNvPr id="199" name="CustomShape 4"/>
          <p:cNvSpPr/>
          <p:nvPr/>
        </p:nvSpPr>
        <p:spPr>
          <a:xfrm>
            <a:off x="72000" y="1224000"/>
            <a:ext cx="10511640" cy="54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The detection of systematic phase reversals at seismic stations can highlight problematic stations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This is achieved by comparing the goodness of fit of reported first motion picked polarities from the ISC Bulletin with reported earthquake mechanism solutions (</a:t>
            </a:r>
            <a:r>
              <a:rPr lang="en-GB" sz="1800" b="0" i="1" strike="noStrike" spc="-1">
                <a:solidFill>
                  <a:srgbClr val="000000"/>
                </a:solidFill>
                <a:latin typeface="Arial"/>
              </a:rPr>
              <a:t>Lentas, K. Indications of seismic station phase reversals detected from parametric data in the ISC bulletin. J Seismol 25, 1–23, 2021)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The example below shows predicted polarity for station SNAA (AS035) using reported polarities from the reporters AWI, MOS and PRE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A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Station: Lajitas, USA (TXAR/PS46)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P4.1-240</a:t>
            </a:r>
            <a:endParaRPr lang="en-GB" sz="10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GB" sz="900" b="0" strike="noStrike" spc="-1">
              <a:latin typeface="Arial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2"/>
          <a:stretch/>
        </p:blipFill>
        <p:spPr>
          <a:xfrm>
            <a:off x="10728000" y="148320"/>
            <a:ext cx="1319400" cy="956160"/>
          </a:xfrm>
          <a:prstGeom prst="rect">
            <a:avLst/>
          </a:prstGeom>
          <a:ln>
            <a:noFill/>
          </a:ln>
        </p:spPr>
      </p:pic>
      <p:pic>
        <p:nvPicPr>
          <p:cNvPr id="204" name="Picture 203"/>
          <p:cNvPicPr/>
          <p:nvPr/>
        </p:nvPicPr>
        <p:blipFill>
          <a:blip r:embed="rId3"/>
          <a:stretch/>
        </p:blipFill>
        <p:spPr>
          <a:xfrm>
            <a:off x="139320" y="2825280"/>
            <a:ext cx="5188320" cy="3870360"/>
          </a:xfrm>
          <a:prstGeom prst="rect">
            <a:avLst/>
          </a:prstGeom>
          <a:ln>
            <a:noFill/>
          </a:ln>
        </p:spPr>
      </p:pic>
      <p:pic>
        <p:nvPicPr>
          <p:cNvPr id="205" name="Picture 204"/>
          <p:cNvPicPr/>
          <p:nvPr/>
        </p:nvPicPr>
        <p:blipFill>
          <a:blip r:embed="rId4"/>
          <a:stretch/>
        </p:blipFill>
        <p:spPr>
          <a:xfrm>
            <a:off x="5544000" y="2880000"/>
            <a:ext cx="5183640" cy="3887640"/>
          </a:xfrm>
          <a:prstGeom prst="rect">
            <a:avLst/>
          </a:prstGeom>
          <a:ln>
            <a:noFill/>
          </a:ln>
        </p:spPr>
      </p:pic>
      <p:sp>
        <p:nvSpPr>
          <p:cNvPr id="206" name="CustomShape 4"/>
          <p:cNvSpPr/>
          <p:nvPr/>
        </p:nvSpPr>
        <p:spPr>
          <a:xfrm>
            <a:off x="72000" y="1224000"/>
            <a:ext cx="10511640" cy="16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Station TXAR (PS46) shows trends in monthly mean residual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Multiple agencies reports are included in the plots, however duplicated phase reports are removed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A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Station: Warramunga, Australia (WRA/PS02)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P4.1-240</a:t>
            </a:r>
            <a:endParaRPr lang="en-GB" sz="1000" b="0" strike="noStrike" spc="-1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GB" sz="900" b="0" strike="noStrike" spc="-1">
              <a:latin typeface="Arial"/>
            </a:endParaRPr>
          </a:p>
        </p:txBody>
      </p:sp>
      <p:pic>
        <p:nvPicPr>
          <p:cNvPr id="210" name="Picture 209"/>
          <p:cNvPicPr/>
          <p:nvPr/>
        </p:nvPicPr>
        <p:blipFill>
          <a:blip r:embed="rId2"/>
          <a:stretch/>
        </p:blipFill>
        <p:spPr>
          <a:xfrm>
            <a:off x="10728000" y="148320"/>
            <a:ext cx="1319400" cy="956160"/>
          </a:xfrm>
          <a:prstGeom prst="rect">
            <a:avLst/>
          </a:prstGeom>
          <a:ln>
            <a:noFill/>
          </a:ln>
        </p:spPr>
      </p:pic>
      <p:pic>
        <p:nvPicPr>
          <p:cNvPr id="211" name="Picture 210"/>
          <p:cNvPicPr/>
          <p:nvPr/>
        </p:nvPicPr>
        <p:blipFill>
          <a:blip r:embed="rId3"/>
          <a:stretch/>
        </p:blipFill>
        <p:spPr>
          <a:xfrm>
            <a:off x="144000" y="2790360"/>
            <a:ext cx="5111640" cy="3813120"/>
          </a:xfrm>
          <a:prstGeom prst="rect">
            <a:avLst/>
          </a:prstGeom>
          <a:ln>
            <a:noFill/>
          </a:ln>
        </p:spPr>
      </p:pic>
      <p:pic>
        <p:nvPicPr>
          <p:cNvPr id="212" name="Picture 211"/>
          <p:cNvPicPr/>
          <p:nvPr/>
        </p:nvPicPr>
        <p:blipFill>
          <a:blip r:embed="rId4"/>
          <a:stretch/>
        </p:blipFill>
        <p:spPr>
          <a:xfrm>
            <a:off x="5544000" y="2916000"/>
            <a:ext cx="4967640" cy="3725640"/>
          </a:xfrm>
          <a:prstGeom prst="rect">
            <a:avLst/>
          </a:prstGeom>
          <a:ln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72000" y="1224360"/>
            <a:ext cx="10511640" cy="16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Station WRA (PS02) shows a historical spike in monthly mean residual from 1992-1995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Modern operation of the station shows a consistently small mean residual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A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How to Access ISC Station Check Tools?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P4.1-240</a:t>
            </a:r>
            <a:endParaRPr lang="en-GB" sz="10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GB" sz="900" b="0" strike="noStrike" spc="-1">
              <a:latin typeface="Arial"/>
            </a:endParaRPr>
          </a:p>
        </p:txBody>
      </p:sp>
      <p:pic>
        <p:nvPicPr>
          <p:cNvPr id="217" name="Picture 216"/>
          <p:cNvPicPr/>
          <p:nvPr/>
        </p:nvPicPr>
        <p:blipFill>
          <a:blip r:embed="rId2"/>
          <a:stretch/>
        </p:blipFill>
        <p:spPr>
          <a:xfrm>
            <a:off x="10728000" y="148320"/>
            <a:ext cx="1319400" cy="956160"/>
          </a:xfrm>
          <a:prstGeom prst="rect">
            <a:avLst/>
          </a:prstGeom>
          <a:ln>
            <a:noFill/>
          </a:ln>
        </p:spPr>
      </p:pic>
      <p:sp>
        <p:nvSpPr>
          <p:cNvPr id="218" name="CustomShape 4"/>
          <p:cNvSpPr/>
          <p:nvPr/>
        </p:nvSpPr>
        <p:spPr>
          <a:xfrm>
            <a:off x="72000" y="1224000"/>
            <a:ext cx="5255640" cy="54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Access to the station performance is available through the station pages on both the ISC website (www.isc.ac.uk/registries/search/) and the CTBTO-ISC Link website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5184000" y="1224000"/>
            <a:ext cx="5399640" cy="54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Access to the station polarity check is available through the CTBTO-ISC Link website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220" name="Picture 219"/>
          <p:cNvPicPr/>
          <p:nvPr/>
        </p:nvPicPr>
        <p:blipFill>
          <a:blip r:embed="rId3"/>
          <a:stretch/>
        </p:blipFill>
        <p:spPr>
          <a:xfrm>
            <a:off x="651600" y="2490120"/>
            <a:ext cx="3648960" cy="42055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1" name="Picture 220"/>
          <p:cNvPicPr/>
          <p:nvPr/>
        </p:nvPicPr>
        <p:blipFill>
          <a:blip r:embed="rId4"/>
          <a:srcRect t="1301" b="1228"/>
          <a:stretch/>
        </p:blipFill>
        <p:spPr>
          <a:xfrm>
            <a:off x="5328000" y="4353120"/>
            <a:ext cx="4679640" cy="2475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2" name="Picture 221"/>
          <p:cNvPicPr/>
          <p:nvPr/>
        </p:nvPicPr>
        <p:blipFill>
          <a:blip r:embed="rId5"/>
          <a:stretch/>
        </p:blipFill>
        <p:spPr>
          <a:xfrm>
            <a:off x="5256000" y="1872000"/>
            <a:ext cx="4823640" cy="2402640"/>
          </a:xfrm>
          <a:prstGeom prst="rect">
            <a:avLst/>
          </a:prstGeom>
          <a:ln w="3600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5674</TotalTime>
  <Words>608</Words>
  <Application>Microsoft Office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Moshir Kyrollos</dc:creator>
  <dc:description/>
  <cp:lastModifiedBy>Ryan Gallacher</cp:lastModifiedBy>
  <cp:revision>39</cp:revision>
  <dcterms:created xsi:type="dcterms:W3CDTF">2023-04-18T13:25:54Z</dcterms:created>
  <dcterms:modified xsi:type="dcterms:W3CDTF">2023-06-09T22:45:30Z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