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4"/>
  </p:notesMasterIdLst>
  <p:sldIdLst>
    <p:sldId id="261" r:id="rId3"/>
    <p:sldId id="256" r:id="rId4"/>
    <p:sldId id="262" r:id="rId5"/>
    <p:sldId id="264" r:id="rId6"/>
    <p:sldId id="269" r:id="rId7"/>
    <p:sldId id="270" r:id="rId8"/>
    <p:sldId id="271" r:id="rId9"/>
    <p:sldId id="268" r:id="rId10"/>
    <p:sldId id="265" r:id="rId11"/>
    <p:sldId id="272" r:id="rId12"/>
    <p:sldId id="266" r:id="rId13"/>
  </p:sldIdLst>
  <p:sldSz cx="12192000" cy="6858000"/>
  <p:notesSz cx="6797675" cy="9872663"/>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4"/>
            <p14:sldId id="269"/>
            <p14:sldId id="270"/>
            <p14:sldId id="271"/>
            <p14:sldId id="268"/>
            <p14:sldId id="265"/>
            <p14:sldId id="272"/>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00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29"/>
    <p:restoredTop sz="94439" autoAdjust="0"/>
  </p:normalViewPr>
  <p:slideViewPr>
    <p:cSldViewPr snapToGrid="0">
      <p:cViewPr varScale="1">
        <p:scale>
          <a:sx n="159" d="100"/>
          <a:sy n="159" d="100"/>
        </p:scale>
        <p:origin x="600"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_rels/data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123934-8FB6-47A9-85E0-C8C2F7583BC7}" type="doc">
      <dgm:prSet loTypeId="urn:microsoft.com/office/officeart/2008/layout/HorizontalMultiLevelHierarchy" loCatId="hierarchy" qsTypeId="urn:microsoft.com/office/officeart/2005/8/quickstyle/3d2" qsCatId="3D" csTypeId="urn:microsoft.com/office/officeart/2005/8/colors/accent1_2" csCatId="accent1" phldr="1"/>
      <dgm:spPr/>
      <dgm:t>
        <a:bodyPr/>
        <a:lstStyle/>
        <a:p>
          <a:endParaRPr lang="en-GB"/>
        </a:p>
      </dgm:t>
    </dgm:pt>
    <dgm:pt modelId="{41189B8E-CD16-484C-997B-A6DACC9E1B5B}">
      <dgm:prSet phldrT="[Text]" custT="1"/>
      <dgm:spPr>
        <a:solidFill>
          <a:srgbClr val="002060"/>
        </a:solidFill>
      </dgm:spPr>
      <dgm:t>
        <a:bodyPr/>
        <a:lstStyle/>
        <a:p>
          <a:r>
            <a:rPr lang="en-US" sz="1400">
              <a:latin typeface="Arial" panose="020B0604020202020204" pitchFamily="34" charset="0"/>
              <a:cs typeface="Arial" panose="020B0604020202020204" pitchFamily="34" charset="0"/>
            </a:rPr>
            <a:t>Data Integrity</a:t>
          </a:r>
        </a:p>
        <a:p>
          <a:r>
            <a:rPr lang="en-US" sz="1400">
              <a:latin typeface="Arial" panose="020B0604020202020204" pitchFamily="34" charset="0"/>
              <a:cs typeface="Arial" panose="020B0604020202020204" pitchFamily="34" charset="0"/>
            </a:rPr>
            <a:t> (Data Availability and Mission Capability performance)</a:t>
          </a:r>
          <a:endParaRPr lang="en-GB" sz="1400" dirty="0"/>
        </a:p>
      </dgm:t>
    </dgm:pt>
    <dgm:pt modelId="{26B60CC5-1071-43C2-8BAE-A8F57C421464}" type="parTrans" cxnId="{73C09A94-38F5-417F-B653-F082FF0121CA}">
      <dgm:prSet/>
      <dgm:spPr/>
      <dgm:t>
        <a:bodyPr/>
        <a:lstStyle/>
        <a:p>
          <a:endParaRPr lang="en-GB" sz="1050"/>
        </a:p>
      </dgm:t>
    </dgm:pt>
    <dgm:pt modelId="{87190DCF-4AC5-447C-929C-7AC718685FE8}" type="sibTrans" cxnId="{73C09A94-38F5-417F-B653-F082FF0121CA}">
      <dgm:prSet/>
      <dgm:spPr/>
      <dgm:t>
        <a:bodyPr/>
        <a:lstStyle/>
        <a:p>
          <a:endParaRPr lang="en-GB" sz="1050"/>
        </a:p>
      </dgm:t>
    </dgm:pt>
    <dgm:pt modelId="{5EFDB4CE-2720-4F09-8C86-36DD79BBA92F}">
      <dgm:prSet phldrT="[Text]" custT="1"/>
      <dgm:spPr/>
      <dgm:t>
        <a:bodyPr/>
        <a:lstStyle/>
        <a:p>
          <a:r>
            <a:rPr lang="en-US" sz="1400" dirty="0">
              <a:latin typeface="Arial" panose="020B0604020202020204" pitchFamily="34" charset="0"/>
              <a:cs typeface="Arial" panose="020B0604020202020204" pitchFamily="34" charset="0"/>
            </a:rPr>
            <a:t>Noise &amp;  spike identification</a:t>
          </a:r>
          <a:endParaRPr lang="en-GB" sz="1400" dirty="0"/>
        </a:p>
      </dgm:t>
    </dgm:pt>
    <dgm:pt modelId="{CE70F61A-C0D9-42A1-AED1-13BE1F3D4FC8}" type="parTrans" cxnId="{F66098AC-1BA5-4002-8A5D-070CC8597D1D}">
      <dgm:prSet custT="1"/>
      <dgm:spPr/>
      <dgm:t>
        <a:bodyPr/>
        <a:lstStyle/>
        <a:p>
          <a:endParaRPr lang="en-GB" sz="200"/>
        </a:p>
      </dgm:t>
    </dgm:pt>
    <dgm:pt modelId="{6D6A9510-7C9C-4004-A87F-CBE028817A3E}" type="sibTrans" cxnId="{F66098AC-1BA5-4002-8A5D-070CC8597D1D}">
      <dgm:prSet/>
      <dgm:spPr/>
      <dgm:t>
        <a:bodyPr/>
        <a:lstStyle/>
        <a:p>
          <a:endParaRPr lang="en-GB" sz="1050"/>
        </a:p>
      </dgm:t>
    </dgm:pt>
    <dgm:pt modelId="{FB9AEE26-970F-48A0-9578-E557FBF7392D}">
      <dgm:prSet phldrT="[Text]" custT="1"/>
      <dgm:spPr/>
      <dgm:t>
        <a:bodyPr/>
        <a:lstStyle/>
        <a:p>
          <a:r>
            <a:rPr lang="en-US" sz="1400">
              <a:latin typeface="Arial" panose="020B0604020202020204" pitchFamily="34" charset="0"/>
              <a:cs typeface="Arial" panose="020B0604020202020204" pitchFamily="34" charset="0"/>
            </a:rPr>
            <a:t>Instrument Calibration </a:t>
          </a:r>
          <a:endParaRPr lang="en-GB" sz="1400" dirty="0"/>
        </a:p>
      </dgm:t>
    </dgm:pt>
    <dgm:pt modelId="{68AC4E8C-EC87-41E5-9CB1-C2369DE324A3}" type="parTrans" cxnId="{3D000087-8D85-4823-9058-B61CEE38D522}">
      <dgm:prSet custT="1"/>
      <dgm:spPr/>
      <dgm:t>
        <a:bodyPr/>
        <a:lstStyle/>
        <a:p>
          <a:endParaRPr lang="en-GB" sz="200"/>
        </a:p>
      </dgm:t>
    </dgm:pt>
    <dgm:pt modelId="{2414FAEA-C905-4517-AB63-AB52CA186919}" type="sibTrans" cxnId="{3D000087-8D85-4823-9058-B61CEE38D522}">
      <dgm:prSet/>
      <dgm:spPr/>
      <dgm:t>
        <a:bodyPr/>
        <a:lstStyle/>
        <a:p>
          <a:endParaRPr lang="en-GB" sz="1050"/>
        </a:p>
      </dgm:t>
    </dgm:pt>
    <dgm:pt modelId="{8E5555FA-7458-4B39-8B1A-6D8F49945616}">
      <dgm:prSet phldrT="[Text]" custT="1"/>
      <dgm:spPr/>
      <dgm:t>
        <a:bodyPr/>
        <a:lstStyle/>
        <a:p>
          <a:r>
            <a:rPr lang="en-US" sz="1400" dirty="0">
              <a:latin typeface="Arial" panose="020B0604020202020204" pitchFamily="34" charset="0"/>
              <a:cs typeface="Arial" panose="020B0604020202020204" pitchFamily="34" charset="0"/>
            </a:rPr>
            <a:t>Gaps &amp; Constant Values</a:t>
          </a:r>
          <a:endParaRPr lang="en-GB" sz="1400" dirty="0"/>
        </a:p>
      </dgm:t>
    </dgm:pt>
    <dgm:pt modelId="{3D725435-0845-4A61-8957-7974D0937016}" type="parTrans" cxnId="{4B974E8D-E41F-4F40-A406-A4C35AC85886}">
      <dgm:prSet custT="1"/>
      <dgm:spPr/>
      <dgm:t>
        <a:bodyPr/>
        <a:lstStyle/>
        <a:p>
          <a:endParaRPr lang="en-GB" sz="200"/>
        </a:p>
      </dgm:t>
    </dgm:pt>
    <dgm:pt modelId="{6CB5EB21-FAA6-44D9-B7D7-E427D6F418FE}" type="sibTrans" cxnId="{4B974E8D-E41F-4F40-A406-A4C35AC85886}">
      <dgm:prSet/>
      <dgm:spPr/>
      <dgm:t>
        <a:bodyPr/>
        <a:lstStyle/>
        <a:p>
          <a:endParaRPr lang="en-GB" sz="1050"/>
        </a:p>
      </dgm:t>
    </dgm:pt>
    <dgm:pt modelId="{8608270B-1A15-49C7-997E-8F027457848F}">
      <dgm:prSet phldrT="[Text]" custT="1"/>
      <dgm:spPr/>
      <dgm:t>
        <a:bodyPr/>
        <a:lstStyle/>
        <a:p>
          <a:r>
            <a:rPr lang="en-US" sz="1400" dirty="0">
              <a:solidFill>
                <a:schemeClr val="bg1"/>
              </a:solidFill>
              <a:latin typeface="Arial" panose="020B0604020202020204" pitchFamily="34" charset="0"/>
              <a:cs typeface="Arial" panose="020B0604020202020204" pitchFamily="34" charset="0"/>
            </a:rPr>
            <a:t>Data Consistency &amp; Coherency</a:t>
          </a:r>
          <a:endParaRPr lang="en-GB" sz="1400" dirty="0"/>
        </a:p>
      </dgm:t>
    </dgm:pt>
    <dgm:pt modelId="{505F14BC-0A44-410E-A12C-5F4FCC4DEDCD}" type="parTrans" cxnId="{C8653702-C032-46E1-8198-4454F322AE35}">
      <dgm:prSet custT="1"/>
      <dgm:spPr/>
      <dgm:t>
        <a:bodyPr/>
        <a:lstStyle/>
        <a:p>
          <a:endParaRPr lang="en-GB" sz="400"/>
        </a:p>
      </dgm:t>
    </dgm:pt>
    <dgm:pt modelId="{B5FA6FA5-ABA2-4AFE-ACE6-3C43A331EEB9}" type="sibTrans" cxnId="{C8653702-C032-46E1-8198-4454F322AE35}">
      <dgm:prSet/>
      <dgm:spPr/>
      <dgm:t>
        <a:bodyPr/>
        <a:lstStyle/>
        <a:p>
          <a:endParaRPr lang="en-GB" sz="1600"/>
        </a:p>
      </dgm:t>
    </dgm:pt>
    <dgm:pt modelId="{92CE4B8B-8F9C-4AB1-81D1-249DADE4B092}">
      <dgm:prSet phldrT="[Text]" custT="1"/>
      <dgm:spPr/>
      <dgm:t>
        <a:bodyPr/>
        <a:lstStyle/>
        <a:p>
          <a:r>
            <a:rPr lang="en-US" sz="1400" dirty="0">
              <a:solidFill>
                <a:schemeClr val="bg1"/>
              </a:solidFill>
              <a:latin typeface="Arial" panose="020B0604020202020204" pitchFamily="34" charset="0"/>
              <a:cs typeface="Arial" panose="020B0604020202020204" pitchFamily="34" charset="0"/>
            </a:rPr>
            <a:t>Data Surety</a:t>
          </a:r>
          <a:endParaRPr lang="en-GB" sz="1400" dirty="0"/>
        </a:p>
      </dgm:t>
    </dgm:pt>
    <dgm:pt modelId="{E777FFCF-339E-4699-8BB2-D5F8DF60E3A0}" type="parTrans" cxnId="{4E26DC9C-1542-4B86-A088-A7DC970E44A3}">
      <dgm:prSet custT="1"/>
      <dgm:spPr/>
      <dgm:t>
        <a:bodyPr/>
        <a:lstStyle/>
        <a:p>
          <a:endParaRPr lang="en-GB" sz="400"/>
        </a:p>
      </dgm:t>
    </dgm:pt>
    <dgm:pt modelId="{89054136-E3D8-4857-AB27-83179EC6BE1F}" type="sibTrans" cxnId="{4E26DC9C-1542-4B86-A088-A7DC970E44A3}">
      <dgm:prSet/>
      <dgm:spPr/>
      <dgm:t>
        <a:bodyPr/>
        <a:lstStyle/>
        <a:p>
          <a:endParaRPr lang="en-GB" sz="1600"/>
        </a:p>
      </dgm:t>
    </dgm:pt>
    <dgm:pt modelId="{840FB1B8-69CE-442A-9CD3-991B7C351894}" type="pres">
      <dgm:prSet presAssocID="{26123934-8FB6-47A9-85E0-C8C2F7583BC7}" presName="Name0" presStyleCnt="0">
        <dgm:presLayoutVars>
          <dgm:chPref val="1"/>
          <dgm:dir/>
          <dgm:animOne val="branch"/>
          <dgm:animLvl val="lvl"/>
          <dgm:resizeHandles val="exact"/>
        </dgm:presLayoutVars>
      </dgm:prSet>
      <dgm:spPr/>
    </dgm:pt>
    <dgm:pt modelId="{80BDDE3B-3FB6-4706-9964-7C3C812C0412}" type="pres">
      <dgm:prSet presAssocID="{41189B8E-CD16-484C-997B-A6DACC9E1B5B}" presName="root1" presStyleCnt="0"/>
      <dgm:spPr/>
    </dgm:pt>
    <dgm:pt modelId="{9DBCDCD6-0E85-44FE-85F6-76BCFE347CE1}" type="pres">
      <dgm:prSet presAssocID="{41189B8E-CD16-484C-997B-A6DACC9E1B5B}" presName="LevelOneTextNode" presStyleLbl="node0" presStyleIdx="0" presStyleCnt="1" custScaleX="157477" custScaleY="113396" custLinFactNeighborX="-58741" custLinFactNeighborY="926">
        <dgm:presLayoutVars>
          <dgm:chPref val="3"/>
        </dgm:presLayoutVars>
      </dgm:prSet>
      <dgm:spPr/>
    </dgm:pt>
    <dgm:pt modelId="{FD9D7A1E-618E-40BD-AC76-EF512F608F4E}" type="pres">
      <dgm:prSet presAssocID="{41189B8E-CD16-484C-997B-A6DACC9E1B5B}" presName="level2hierChild" presStyleCnt="0"/>
      <dgm:spPr/>
    </dgm:pt>
    <dgm:pt modelId="{5077099B-821B-4A18-92A1-48BAA8FE739D}" type="pres">
      <dgm:prSet presAssocID="{CE70F61A-C0D9-42A1-AED1-13BE1F3D4FC8}" presName="conn2-1" presStyleLbl="parChTrans1D2" presStyleIdx="0" presStyleCnt="5"/>
      <dgm:spPr/>
    </dgm:pt>
    <dgm:pt modelId="{3A910B4B-6998-4548-B4D2-18B8500E443F}" type="pres">
      <dgm:prSet presAssocID="{CE70F61A-C0D9-42A1-AED1-13BE1F3D4FC8}" presName="connTx" presStyleLbl="parChTrans1D2" presStyleIdx="0" presStyleCnt="5"/>
      <dgm:spPr/>
    </dgm:pt>
    <dgm:pt modelId="{956B0C86-15DA-4ED3-B956-F1089D82C644}" type="pres">
      <dgm:prSet presAssocID="{5EFDB4CE-2720-4F09-8C86-36DD79BBA92F}" presName="root2" presStyleCnt="0"/>
      <dgm:spPr/>
    </dgm:pt>
    <dgm:pt modelId="{3EEDFB2B-DFB3-494D-AA61-5FEB3654F3F5}" type="pres">
      <dgm:prSet presAssocID="{5EFDB4CE-2720-4F09-8C86-36DD79BBA92F}" presName="LevelTwoTextNode" presStyleLbl="node2" presStyleIdx="0" presStyleCnt="5" custLinFactNeighborX="-18658" custLinFactNeighborY="-1776">
        <dgm:presLayoutVars>
          <dgm:chPref val="3"/>
        </dgm:presLayoutVars>
      </dgm:prSet>
      <dgm:spPr/>
    </dgm:pt>
    <dgm:pt modelId="{BF80E9C6-C9D9-41E3-9554-A227CD6F8286}" type="pres">
      <dgm:prSet presAssocID="{5EFDB4CE-2720-4F09-8C86-36DD79BBA92F}" presName="level3hierChild" presStyleCnt="0"/>
      <dgm:spPr/>
    </dgm:pt>
    <dgm:pt modelId="{37CCB547-769A-4D9C-BFF2-79D4BB739B3C}" type="pres">
      <dgm:prSet presAssocID="{68AC4E8C-EC87-41E5-9CB1-C2369DE324A3}" presName="conn2-1" presStyleLbl="parChTrans1D2" presStyleIdx="1" presStyleCnt="5"/>
      <dgm:spPr/>
    </dgm:pt>
    <dgm:pt modelId="{25DECCDC-36C9-498E-BA96-1449F2188934}" type="pres">
      <dgm:prSet presAssocID="{68AC4E8C-EC87-41E5-9CB1-C2369DE324A3}" presName="connTx" presStyleLbl="parChTrans1D2" presStyleIdx="1" presStyleCnt="5"/>
      <dgm:spPr/>
    </dgm:pt>
    <dgm:pt modelId="{92378D7A-DB07-43BF-B475-3A53D833CC11}" type="pres">
      <dgm:prSet presAssocID="{FB9AEE26-970F-48A0-9578-E557FBF7392D}" presName="root2" presStyleCnt="0"/>
      <dgm:spPr/>
    </dgm:pt>
    <dgm:pt modelId="{DA8DC279-0542-4333-BC8E-282163FEDC29}" type="pres">
      <dgm:prSet presAssocID="{FB9AEE26-970F-48A0-9578-E557FBF7392D}" presName="LevelTwoTextNode" presStyleLbl="node2" presStyleIdx="1" presStyleCnt="5" custLinFactNeighborX="-17113" custLinFactNeighborY="-9526">
        <dgm:presLayoutVars>
          <dgm:chPref val="3"/>
        </dgm:presLayoutVars>
      </dgm:prSet>
      <dgm:spPr/>
    </dgm:pt>
    <dgm:pt modelId="{8C6B5BC0-9621-49BC-B2F6-C279320226C0}" type="pres">
      <dgm:prSet presAssocID="{FB9AEE26-970F-48A0-9578-E557FBF7392D}" presName="level3hierChild" presStyleCnt="0"/>
      <dgm:spPr/>
    </dgm:pt>
    <dgm:pt modelId="{855ED809-DFD8-4213-9F40-810393852C4F}" type="pres">
      <dgm:prSet presAssocID="{3D725435-0845-4A61-8957-7974D0937016}" presName="conn2-1" presStyleLbl="parChTrans1D2" presStyleIdx="2" presStyleCnt="5"/>
      <dgm:spPr/>
    </dgm:pt>
    <dgm:pt modelId="{EE47793B-4DAD-4F9E-AD0F-A929876BCDE5}" type="pres">
      <dgm:prSet presAssocID="{3D725435-0845-4A61-8957-7974D0937016}" presName="connTx" presStyleLbl="parChTrans1D2" presStyleIdx="2" presStyleCnt="5"/>
      <dgm:spPr/>
    </dgm:pt>
    <dgm:pt modelId="{A8489E14-1291-425B-9197-331AFE1A8757}" type="pres">
      <dgm:prSet presAssocID="{8E5555FA-7458-4B39-8B1A-6D8F49945616}" presName="root2" presStyleCnt="0"/>
      <dgm:spPr/>
    </dgm:pt>
    <dgm:pt modelId="{3EE597C3-85C1-4ABF-ADBB-9A1A6F5131FD}" type="pres">
      <dgm:prSet presAssocID="{8E5555FA-7458-4B39-8B1A-6D8F49945616}" presName="LevelTwoTextNode" presStyleLbl="node2" presStyleIdx="2" presStyleCnt="5" custLinFactNeighborX="-15814" custLinFactNeighborY="-12051">
        <dgm:presLayoutVars>
          <dgm:chPref val="3"/>
        </dgm:presLayoutVars>
      </dgm:prSet>
      <dgm:spPr/>
    </dgm:pt>
    <dgm:pt modelId="{5E87F95C-248A-41FA-BB2B-B43784200B67}" type="pres">
      <dgm:prSet presAssocID="{8E5555FA-7458-4B39-8B1A-6D8F49945616}" presName="level3hierChild" presStyleCnt="0"/>
      <dgm:spPr/>
    </dgm:pt>
    <dgm:pt modelId="{6DFABBE1-FA26-47A3-A9C4-61ABBB4626EA}" type="pres">
      <dgm:prSet presAssocID="{505F14BC-0A44-410E-A12C-5F4FCC4DEDCD}" presName="conn2-1" presStyleLbl="parChTrans1D2" presStyleIdx="3" presStyleCnt="5"/>
      <dgm:spPr/>
    </dgm:pt>
    <dgm:pt modelId="{28F3DCE1-36C1-4E5D-AAB8-AAF9B0B7D188}" type="pres">
      <dgm:prSet presAssocID="{505F14BC-0A44-410E-A12C-5F4FCC4DEDCD}" presName="connTx" presStyleLbl="parChTrans1D2" presStyleIdx="3" presStyleCnt="5"/>
      <dgm:spPr/>
    </dgm:pt>
    <dgm:pt modelId="{527E4939-B4AC-437F-BA5B-58834964925C}" type="pres">
      <dgm:prSet presAssocID="{8608270B-1A15-49C7-997E-8F027457848F}" presName="root2" presStyleCnt="0"/>
      <dgm:spPr/>
    </dgm:pt>
    <dgm:pt modelId="{F30CE11D-FD68-4CC3-8252-F61788701AF5}" type="pres">
      <dgm:prSet presAssocID="{8608270B-1A15-49C7-997E-8F027457848F}" presName="LevelTwoTextNode" presStyleLbl="node2" presStyleIdx="3" presStyleCnt="5" custLinFactNeighborX="-15814" custLinFactNeighborY="-12051">
        <dgm:presLayoutVars>
          <dgm:chPref val="3"/>
        </dgm:presLayoutVars>
      </dgm:prSet>
      <dgm:spPr/>
    </dgm:pt>
    <dgm:pt modelId="{4200C010-D539-47F2-9165-2F7228F9062A}" type="pres">
      <dgm:prSet presAssocID="{8608270B-1A15-49C7-997E-8F027457848F}" presName="level3hierChild" presStyleCnt="0"/>
      <dgm:spPr/>
    </dgm:pt>
    <dgm:pt modelId="{A91CD9CB-6E93-477A-878E-5CD50F31D344}" type="pres">
      <dgm:prSet presAssocID="{E777FFCF-339E-4699-8BB2-D5F8DF60E3A0}" presName="conn2-1" presStyleLbl="parChTrans1D2" presStyleIdx="4" presStyleCnt="5"/>
      <dgm:spPr/>
    </dgm:pt>
    <dgm:pt modelId="{BE8937F6-C2D8-42B5-96C5-CC718B7B602E}" type="pres">
      <dgm:prSet presAssocID="{E777FFCF-339E-4699-8BB2-D5F8DF60E3A0}" presName="connTx" presStyleLbl="parChTrans1D2" presStyleIdx="4" presStyleCnt="5"/>
      <dgm:spPr/>
    </dgm:pt>
    <dgm:pt modelId="{C3DBF3BD-1811-4518-9B00-31A8174FF58A}" type="pres">
      <dgm:prSet presAssocID="{92CE4B8B-8F9C-4AB1-81D1-249DADE4B092}" presName="root2" presStyleCnt="0"/>
      <dgm:spPr/>
    </dgm:pt>
    <dgm:pt modelId="{F41AD800-06EF-4FAD-9CFE-254649B6EE8E}" type="pres">
      <dgm:prSet presAssocID="{92CE4B8B-8F9C-4AB1-81D1-249DADE4B092}" presName="LevelTwoTextNode" presStyleLbl="node2" presStyleIdx="4" presStyleCnt="5" custLinFactNeighborX="-15814" custLinFactNeighborY="-12051">
        <dgm:presLayoutVars>
          <dgm:chPref val="3"/>
        </dgm:presLayoutVars>
      </dgm:prSet>
      <dgm:spPr/>
    </dgm:pt>
    <dgm:pt modelId="{F2450531-B686-40CB-BFFF-AEFE13F313DA}" type="pres">
      <dgm:prSet presAssocID="{92CE4B8B-8F9C-4AB1-81D1-249DADE4B092}" presName="level3hierChild" presStyleCnt="0"/>
      <dgm:spPr/>
    </dgm:pt>
  </dgm:ptLst>
  <dgm:cxnLst>
    <dgm:cxn modelId="{C8653702-C032-46E1-8198-4454F322AE35}" srcId="{41189B8E-CD16-484C-997B-A6DACC9E1B5B}" destId="{8608270B-1A15-49C7-997E-8F027457848F}" srcOrd="3" destOrd="0" parTransId="{505F14BC-0A44-410E-A12C-5F4FCC4DEDCD}" sibTransId="{B5FA6FA5-ABA2-4AFE-ACE6-3C43A331EEB9}"/>
    <dgm:cxn modelId="{BBED1508-397A-423A-A0AC-65221990E014}" type="presOf" srcId="{CE70F61A-C0D9-42A1-AED1-13BE1F3D4FC8}" destId="{5077099B-821B-4A18-92A1-48BAA8FE739D}" srcOrd="0" destOrd="0" presId="urn:microsoft.com/office/officeart/2008/layout/HorizontalMultiLevelHierarchy"/>
    <dgm:cxn modelId="{1247C613-7C0F-4BA8-A573-28F18E77E114}" type="presOf" srcId="{3D725435-0845-4A61-8957-7974D0937016}" destId="{855ED809-DFD8-4213-9F40-810393852C4F}" srcOrd="0" destOrd="0" presId="urn:microsoft.com/office/officeart/2008/layout/HorizontalMultiLevelHierarchy"/>
    <dgm:cxn modelId="{31565023-6297-45A7-A6EE-8DCC70D6DD71}" type="presOf" srcId="{68AC4E8C-EC87-41E5-9CB1-C2369DE324A3}" destId="{25DECCDC-36C9-498E-BA96-1449F2188934}" srcOrd="1" destOrd="0" presId="urn:microsoft.com/office/officeart/2008/layout/HorizontalMultiLevelHierarchy"/>
    <dgm:cxn modelId="{E923052A-B785-42D5-8388-4513D09E1DE6}" type="presOf" srcId="{26123934-8FB6-47A9-85E0-C8C2F7583BC7}" destId="{840FB1B8-69CE-442A-9CD3-991B7C351894}" srcOrd="0" destOrd="0" presId="urn:microsoft.com/office/officeart/2008/layout/HorizontalMultiLevelHierarchy"/>
    <dgm:cxn modelId="{468BD433-0C3F-4802-9BDF-58A7583F3B8E}" type="presOf" srcId="{E777FFCF-339E-4699-8BB2-D5F8DF60E3A0}" destId="{BE8937F6-C2D8-42B5-96C5-CC718B7B602E}" srcOrd="1" destOrd="0" presId="urn:microsoft.com/office/officeart/2008/layout/HorizontalMultiLevelHierarchy"/>
    <dgm:cxn modelId="{46720C74-3353-4557-B3A1-F2450EF4CE3F}" type="presOf" srcId="{8608270B-1A15-49C7-997E-8F027457848F}" destId="{F30CE11D-FD68-4CC3-8252-F61788701AF5}" srcOrd="0" destOrd="0" presId="urn:microsoft.com/office/officeart/2008/layout/HorizontalMultiLevelHierarchy"/>
    <dgm:cxn modelId="{5A123458-FE92-4A5D-ACDA-E9E8021C2F2B}" type="presOf" srcId="{E777FFCF-339E-4699-8BB2-D5F8DF60E3A0}" destId="{A91CD9CB-6E93-477A-878E-5CD50F31D344}" srcOrd="0" destOrd="0" presId="urn:microsoft.com/office/officeart/2008/layout/HorizontalMultiLevelHierarchy"/>
    <dgm:cxn modelId="{7CB2285A-A510-4EF3-A394-B66B9A0D3711}" type="presOf" srcId="{8E5555FA-7458-4B39-8B1A-6D8F49945616}" destId="{3EE597C3-85C1-4ABF-ADBB-9A1A6F5131FD}" srcOrd="0" destOrd="0" presId="urn:microsoft.com/office/officeart/2008/layout/HorizontalMultiLevelHierarchy"/>
    <dgm:cxn modelId="{3D000087-8D85-4823-9058-B61CEE38D522}" srcId="{41189B8E-CD16-484C-997B-A6DACC9E1B5B}" destId="{FB9AEE26-970F-48A0-9578-E557FBF7392D}" srcOrd="1" destOrd="0" parTransId="{68AC4E8C-EC87-41E5-9CB1-C2369DE324A3}" sibTransId="{2414FAEA-C905-4517-AB63-AB52CA186919}"/>
    <dgm:cxn modelId="{0B537C8C-A12C-4F92-BD18-32DD11DEA21F}" type="presOf" srcId="{CE70F61A-C0D9-42A1-AED1-13BE1F3D4FC8}" destId="{3A910B4B-6998-4548-B4D2-18B8500E443F}" srcOrd="1" destOrd="0" presId="urn:microsoft.com/office/officeart/2008/layout/HorizontalMultiLevelHierarchy"/>
    <dgm:cxn modelId="{4B974E8D-E41F-4F40-A406-A4C35AC85886}" srcId="{41189B8E-CD16-484C-997B-A6DACC9E1B5B}" destId="{8E5555FA-7458-4B39-8B1A-6D8F49945616}" srcOrd="2" destOrd="0" parTransId="{3D725435-0845-4A61-8957-7974D0937016}" sibTransId="{6CB5EB21-FAA6-44D9-B7D7-E427D6F418FE}"/>
    <dgm:cxn modelId="{785E0094-1E05-48A2-91DB-9F3E15908B0B}" type="presOf" srcId="{41189B8E-CD16-484C-997B-A6DACC9E1B5B}" destId="{9DBCDCD6-0E85-44FE-85F6-76BCFE347CE1}" srcOrd="0" destOrd="0" presId="urn:microsoft.com/office/officeart/2008/layout/HorizontalMultiLevelHierarchy"/>
    <dgm:cxn modelId="{73C09A94-38F5-417F-B653-F082FF0121CA}" srcId="{26123934-8FB6-47A9-85E0-C8C2F7583BC7}" destId="{41189B8E-CD16-484C-997B-A6DACC9E1B5B}" srcOrd="0" destOrd="0" parTransId="{26B60CC5-1071-43C2-8BAE-A8F57C421464}" sibTransId="{87190DCF-4AC5-447C-929C-7AC718685FE8}"/>
    <dgm:cxn modelId="{816A2A9A-C675-4A56-927A-3EBE7353E8EC}" type="presOf" srcId="{505F14BC-0A44-410E-A12C-5F4FCC4DEDCD}" destId="{28F3DCE1-36C1-4E5D-AAB8-AAF9B0B7D188}" srcOrd="1" destOrd="0" presId="urn:microsoft.com/office/officeart/2008/layout/HorizontalMultiLevelHierarchy"/>
    <dgm:cxn modelId="{57914C9A-C1A7-49D6-A8EF-59435829888B}" type="presOf" srcId="{68AC4E8C-EC87-41E5-9CB1-C2369DE324A3}" destId="{37CCB547-769A-4D9C-BFF2-79D4BB739B3C}" srcOrd="0" destOrd="0" presId="urn:microsoft.com/office/officeart/2008/layout/HorizontalMultiLevelHierarchy"/>
    <dgm:cxn modelId="{4E26DC9C-1542-4B86-A088-A7DC970E44A3}" srcId="{41189B8E-CD16-484C-997B-A6DACC9E1B5B}" destId="{92CE4B8B-8F9C-4AB1-81D1-249DADE4B092}" srcOrd="4" destOrd="0" parTransId="{E777FFCF-339E-4699-8BB2-D5F8DF60E3A0}" sibTransId="{89054136-E3D8-4857-AB27-83179EC6BE1F}"/>
    <dgm:cxn modelId="{F66098AC-1BA5-4002-8A5D-070CC8597D1D}" srcId="{41189B8E-CD16-484C-997B-A6DACC9E1B5B}" destId="{5EFDB4CE-2720-4F09-8C86-36DD79BBA92F}" srcOrd="0" destOrd="0" parTransId="{CE70F61A-C0D9-42A1-AED1-13BE1F3D4FC8}" sibTransId="{6D6A9510-7C9C-4004-A87F-CBE028817A3E}"/>
    <dgm:cxn modelId="{1C1390B7-D0D5-4862-BDCC-AB3D53934C76}" type="presOf" srcId="{92CE4B8B-8F9C-4AB1-81D1-249DADE4B092}" destId="{F41AD800-06EF-4FAD-9CFE-254649B6EE8E}" srcOrd="0" destOrd="0" presId="urn:microsoft.com/office/officeart/2008/layout/HorizontalMultiLevelHierarchy"/>
    <dgm:cxn modelId="{B73010BF-0949-4D65-A34A-7DA6494825C6}" type="presOf" srcId="{5EFDB4CE-2720-4F09-8C86-36DD79BBA92F}" destId="{3EEDFB2B-DFB3-494D-AA61-5FEB3654F3F5}" srcOrd="0" destOrd="0" presId="urn:microsoft.com/office/officeart/2008/layout/HorizontalMultiLevelHierarchy"/>
    <dgm:cxn modelId="{0DF6BFC6-900E-43DB-81C2-05B48453B796}" type="presOf" srcId="{FB9AEE26-970F-48A0-9578-E557FBF7392D}" destId="{DA8DC279-0542-4333-BC8E-282163FEDC29}" srcOrd="0" destOrd="0" presId="urn:microsoft.com/office/officeart/2008/layout/HorizontalMultiLevelHierarchy"/>
    <dgm:cxn modelId="{4CF404C9-6662-4B67-A7A3-140328E15ECA}" type="presOf" srcId="{3D725435-0845-4A61-8957-7974D0937016}" destId="{EE47793B-4DAD-4F9E-AD0F-A929876BCDE5}" srcOrd="1" destOrd="0" presId="urn:microsoft.com/office/officeart/2008/layout/HorizontalMultiLevelHierarchy"/>
    <dgm:cxn modelId="{663160E8-0C35-4381-9CDB-DA9BAA78D6BD}" type="presOf" srcId="{505F14BC-0A44-410E-A12C-5F4FCC4DEDCD}" destId="{6DFABBE1-FA26-47A3-A9C4-61ABBB4626EA}" srcOrd="0" destOrd="0" presId="urn:microsoft.com/office/officeart/2008/layout/HorizontalMultiLevelHierarchy"/>
    <dgm:cxn modelId="{A5BBD376-458D-4E39-8207-D9F54266E34A}" type="presParOf" srcId="{840FB1B8-69CE-442A-9CD3-991B7C351894}" destId="{80BDDE3B-3FB6-4706-9964-7C3C812C0412}" srcOrd="0" destOrd="0" presId="urn:microsoft.com/office/officeart/2008/layout/HorizontalMultiLevelHierarchy"/>
    <dgm:cxn modelId="{BD1AAB0B-2AA4-4999-8929-8392E49C00F5}" type="presParOf" srcId="{80BDDE3B-3FB6-4706-9964-7C3C812C0412}" destId="{9DBCDCD6-0E85-44FE-85F6-76BCFE347CE1}" srcOrd="0" destOrd="0" presId="urn:microsoft.com/office/officeart/2008/layout/HorizontalMultiLevelHierarchy"/>
    <dgm:cxn modelId="{7573D63E-0D66-44D2-854A-3207CA902A14}" type="presParOf" srcId="{80BDDE3B-3FB6-4706-9964-7C3C812C0412}" destId="{FD9D7A1E-618E-40BD-AC76-EF512F608F4E}" srcOrd="1" destOrd="0" presId="urn:microsoft.com/office/officeart/2008/layout/HorizontalMultiLevelHierarchy"/>
    <dgm:cxn modelId="{E9326AD9-CE28-43D5-9F60-34F99DE71AC6}" type="presParOf" srcId="{FD9D7A1E-618E-40BD-AC76-EF512F608F4E}" destId="{5077099B-821B-4A18-92A1-48BAA8FE739D}" srcOrd="0" destOrd="0" presId="urn:microsoft.com/office/officeart/2008/layout/HorizontalMultiLevelHierarchy"/>
    <dgm:cxn modelId="{4B0DB67B-4457-41D2-B5FC-C9F38375F085}" type="presParOf" srcId="{5077099B-821B-4A18-92A1-48BAA8FE739D}" destId="{3A910B4B-6998-4548-B4D2-18B8500E443F}" srcOrd="0" destOrd="0" presId="urn:microsoft.com/office/officeart/2008/layout/HorizontalMultiLevelHierarchy"/>
    <dgm:cxn modelId="{792D21B0-85D7-4C90-9606-5EF4CD090C4B}" type="presParOf" srcId="{FD9D7A1E-618E-40BD-AC76-EF512F608F4E}" destId="{956B0C86-15DA-4ED3-B956-F1089D82C644}" srcOrd="1" destOrd="0" presId="urn:microsoft.com/office/officeart/2008/layout/HorizontalMultiLevelHierarchy"/>
    <dgm:cxn modelId="{ED4B0F65-EEE1-49BA-86C1-AB81AC86684E}" type="presParOf" srcId="{956B0C86-15DA-4ED3-B956-F1089D82C644}" destId="{3EEDFB2B-DFB3-494D-AA61-5FEB3654F3F5}" srcOrd="0" destOrd="0" presId="urn:microsoft.com/office/officeart/2008/layout/HorizontalMultiLevelHierarchy"/>
    <dgm:cxn modelId="{1FB80567-F895-4C26-964F-86A7E092D093}" type="presParOf" srcId="{956B0C86-15DA-4ED3-B956-F1089D82C644}" destId="{BF80E9C6-C9D9-41E3-9554-A227CD6F8286}" srcOrd="1" destOrd="0" presId="urn:microsoft.com/office/officeart/2008/layout/HorizontalMultiLevelHierarchy"/>
    <dgm:cxn modelId="{07975D46-548B-4F70-880D-B8D289C1CB2B}" type="presParOf" srcId="{FD9D7A1E-618E-40BD-AC76-EF512F608F4E}" destId="{37CCB547-769A-4D9C-BFF2-79D4BB739B3C}" srcOrd="2" destOrd="0" presId="urn:microsoft.com/office/officeart/2008/layout/HorizontalMultiLevelHierarchy"/>
    <dgm:cxn modelId="{51255DA9-0E24-4AB6-A864-C6DC07F0A461}" type="presParOf" srcId="{37CCB547-769A-4D9C-BFF2-79D4BB739B3C}" destId="{25DECCDC-36C9-498E-BA96-1449F2188934}" srcOrd="0" destOrd="0" presId="urn:microsoft.com/office/officeart/2008/layout/HorizontalMultiLevelHierarchy"/>
    <dgm:cxn modelId="{3889D225-464C-416D-A3C3-0C6FBB86DFAC}" type="presParOf" srcId="{FD9D7A1E-618E-40BD-AC76-EF512F608F4E}" destId="{92378D7A-DB07-43BF-B475-3A53D833CC11}" srcOrd="3" destOrd="0" presId="urn:microsoft.com/office/officeart/2008/layout/HorizontalMultiLevelHierarchy"/>
    <dgm:cxn modelId="{5A1F2278-727D-4777-87BD-452F32910476}" type="presParOf" srcId="{92378D7A-DB07-43BF-B475-3A53D833CC11}" destId="{DA8DC279-0542-4333-BC8E-282163FEDC29}" srcOrd="0" destOrd="0" presId="urn:microsoft.com/office/officeart/2008/layout/HorizontalMultiLevelHierarchy"/>
    <dgm:cxn modelId="{FE4E036A-6501-4EB9-8EAB-DA78E9944A09}" type="presParOf" srcId="{92378D7A-DB07-43BF-B475-3A53D833CC11}" destId="{8C6B5BC0-9621-49BC-B2F6-C279320226C0}" srcOrd="1" destOrd="0" presId="urn:microsoft.com/office/officeart/2008/layout/HorizontalMultiLevelHierarchy"/>
    <dgm:cxn modelId="{2BB6AA4F-4918-4A3E-866F-667B065DC7A9}" type="presParOf" srcId="{FD9D7A1E-618E-40BD-AC76-EF512F608F4E}" destId="{855ED809-DFD8-4213-9F40-810393852C4F}" srcOrd="4" destOrd="0" presId="urn:microsoft.com/office/officeart/2008/layout/HorizontalMultiLevelHierarchy"/>
    <dgm:cxn modelId="{D3794A49-9C8C-4B6B-9EAB-AA118F4B8327}" type="presParOf" srcId="{855ED809-DFD8-4213-9F40-810393852C4F}" destId="{EE47793B-4DAD-4F9E-AD0F-A929876BCDE5}" srcOrd="0" destOrd="0" presId="urn:microsoft.com/office/officeart/2008/layout/HorizontalMultiLevelHierarchy"/>
    <dgm:cxn modelId="{71B9AA9D-3E0C-4474-8B3B-62EA4392A744}" type="presParOf" srcId="{FD9D7A1E-618E-40BD-AC76-EF512F608F4E}" destId="{A8489E14-1291-425B-9197-331AFE1A8757}" srcOrd="5" destOrd="0" presId="urn:microsoft.com/office/officeart/2008/layout/HorizontalMultiLevelHierarchy"/>
    <dgm:cxn modelId="{D17F6A50-C803-4641-9714-96344D27A1BE}" type="presParOf" srcId="{A8489E14-1291-425B-9197-331AFE1A8757}" destId="{3EE597C3-85C1-4ABF-ADBB-9A1A6F5131FD}" srcOrd="0" destOrd="0" presId="urn:microsoft.com/office/officeart/2008/layout/HorizontalMultiLevelHierarchy"/>
    <dgm:cxn modelId="{FB385D4F-FCBF-480A-9D2A-6A146590792A}" type="presParOf" srcId="{A8489E14-1291-425B-9197-331AFE1A8757}" destId="{5E87F95C-248A-41FA-BB2B-B43784200B67}" srcOrd="1" destOrd="0" presId="urn:microsoft.com/office/officeart/2008/layout/HorizontalMultiLevelHierarchy"/>
    <dgm:cxn modelId="{192EC2C1-CE3D-48D2-85C7-201A1BAF2B40}" type="presParOf" srcId="{FD9D7A1E-618E-40BD-AC76-EF512F608F4E}" destId="{6DFABBE1-FA26-47A3-A9C4-61ABBB4626EA}" srcOrd="6" destOrd="0" presId="urn:microsoft.com/office/officeart/2008/layout/HorizontalMultiLevelHierarchy"/>
    <dgm:cxn modelId="{C5E278EF-04E2-4B2E-B627-F00EEAB830B0}" type="presParOf" srcId="{6DFABBE1-FA26-47A3-A9C4-61ABBB4626EA}" destId="{28F3DCE1-36C1-4E5D-AAB8-AAF9B0B7D188}" srcOrd="0" destOrd="0" presId="urn:microsoft.com/office/officeart/2008/layout/HorizontalMultiLevelHierarchy"/>
    <dgm:cxn modelId="{0273CE62-AA05-49DF-BACE-FD85663BB9B2}" type="presParOf" srcId="{FD9D7A1E-618E-40BD-AC76-EF512F608F4E}" destId="{527E4939-B4AC-437F-BA5B-58834964925C}" srcOrd="7" destOrd="0" presId="urn:microsoft.com/office/officeart/2008/layout/HorizontalMultiLevelHierarchy"/>
    <dgm:cxn modelId="{E57BEB12-AF7D-4F35-908F-842B9178E815}" type="presParOf" srcId="{527E4939-B4AC-437F-BA5B-58834964925C}" destId="{F30CE11D-FD68-4CC3-8252-F61788701AF5}" srcOrd="0" destOrd="0" presId="urn:microsoft.com/office/officeart/2008/layout/HorizontalMultiLevelHierarchy"/>
    <dgm:cxn modelId="{CD759B1E-D49A-4516-B5E6-565D0CBEEE46}" type="presParOf" srcId="{527E4939-B4AC-437F-BA5B-58834964925C}" destId="{4200C010-D539-47F2-9165-2F7228F9062A}" srcOrd="1" destOrd="0" presId="urn:microsoft.com/office/officeart/2008/layout/HorizontalMultiLevelHierarchy"/>
    <dgm:cxn modelId="{9486FEF1-C511-4E37-8E1E-89B1B535554B}" type="presParOf" srcId="{FD9D7A1E-618E-40BD-AC76-EF512F608F4E}" destId="{A91CD9CB-6E93-477A-878E-5CD50F31D344}" srcOrd="8" destOrd="0" presId="urn:microsoft.com/office/officeart/2008/layout/HorizontalMultiLevelHierarchy"/>
    <dgm:cxn modelId="{DC2ADE3A-4A93-4939-ACE2-0287F648BD96}" type="presParOf" srcId="{A91CD9CB-6E93-477A-878E-5CD50F31D344}" destId="{BE8937F6-C2D8-42B5-96C5-CC718B7B602E}" srcOrd="0" destOrd="0" presId="urn:microsoft.com/office/officeart/2008/layout/HorizontalMultiLevelHierarchy"/>
    <dgm:cxn modelId="{7B23648A-89E0-426B-AE5B-F47E42E3AAEB}" type="presParOf" srcId="{FD9D7A1E-618E-40BD-AC76-EF512F608F4E}" destId="{C3DBF3BD-1811-4518-9B00-31A8174FF58A}" srcOrd="9" destOrd="0" presId="urn:microsoft.com/office/officeart/2008/layout/HorizontalMultiLevelHierarchy"/>
    <dgm:cxn modelId="{4F7E7423-8545-40B0-B7A1-9CEBEB4498CF}" type="presParOf" srcId="{C3DBF3BD-1811-4518-9B00-31A8174FF58A}" destId="{F41AD800-06EF-4FAD-9CFE-254649B6EE8E}" srcOrd="0" destOrd="0" presId="urn:microsoft.com/office/officeart/2008/layout/HorizontalMultiLevelHierarchy"/>
    <dgm:cxn modelId="{2CF4631C-E6A7-4E39-9F3F-F4D8E4C36AC5}" type="presParOf" srcId="{C3DBF3BD-1811-4518-9B00-31A8174FF58A}" destId="{F2450531-B686-40CB-BFFF-AEFE13F313DA}"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E7D9DA-CCA5-4D87-823B-FA122A465715}" type="doc">
      <dgm:prSet loTypeId="urn:microsoft.com/office/officeart/2011/layout/HexagonRadial" loCatId="officeonline" qsTypeId="urn:microsoft.com/office/officeart/2005/8/quickstyle/3d2" qsCatId="3D" csTypeId="urn:microsoft.com/office/officeart/2005/8/colors/accent1_2" csCatId="accent1" phldr="1"/>
      <dgm:spPr/>
      <dgm:t>
        <a:bodyPr/>
        <a:lstStyle/>
        <a:p>
          <a:endParaRPr lang="en-GB"/>
        </a:p>
      </dgm:t>
    </dgm:pt>
    <dgm:pt modelId="{6A52612A-3E77-457C-BB5E-5DF98F3A568B}">
      <dgm:prSet phldrT="[Text]" custT="1"/>
      <dgm:spPr>
        <a:solidFill>
          <a:srgbClr val="C00000"/>
        </a:solidFill>
      </dgm:spPr>
      <dgm:t>
        <a:bodyPr/>
        <a:lstStyle/>
        <a:p>
          <a:r>
            <a:rPr lang="en-US" sz="700" b="1" dirty="0"/>
            <a:t>Common challenges faced in maintained data quality in OPS Center</a:t>
          </a:r>
          <a:endParaRPr lang="en-GB" sz="700" b="1" dirty="0"/>
        </a:p>
      </dgm:t>
    </dgm:pt>
    <dgm:pt modelId="{581E1500-B078-49E0-BDEF-A5DDC9200DDD}" type="parTrans" cxnId="{58D8CE46-0C8F-4DCD-A96E-C46030924CC9}">
      <dgm:prSet/>
      <dgm:spPr/>
      <dgm:t>
        <a:bodyPr/>
        <a:lstStyle/>
        <a:p>
          <a:endParaRPr lang="en-GB" sz="2000"/>
        </a:p>
      </dgm:t>
    </dgm:pt>
    <dgm:pt modelId="{3533C2A1-B8BE-4069-A93D-F0EE2FCF8DBE}" type="sibTrans" cxnId="{58D8CE46-0C8F-4DCD-A96E-C46030924CC9}">
      <dgm:prSet/>
      <dgm:spPr/>
      <dgm:t>
        <a:bodyPr/>
        <a:lstStyle/>
        <a:p>
          <a:endParaRPr lang="en-GB" sz="2000"/>
        </a:p>
      </dgm:t>
    </dgm:pt>
    <dgm:pt modelId="{0DC4F795-F4E2-4589-97A4-F33CDCE3BB11}">
      <dgm:prSet phldrT="[Text]" custT="1"/>
      <dgm:spPr>
        <a:solidFill>
          <a:schemeClr val="accent1"/>
        </a:solidFill>
      </dgm:spPr>
      <dgm:t>
        <a:bodyPr/>
        <a:lstStyle/>
        <a:p>
          <a:r>
            <a:rPr lang="en-GB" sz="800" dirty="0"/>
            <a:t>Data Accuracy</a:t>
          </a:r>
        </a:p>
      </dgm:t>
    </dgm:pt>
    <dgm:pt modelId="{40492358-A385-4C34-AA96-0FD9AE021E26}" type="parTrans" cxnId="{5D4EF136-FD3F-4AFF-8DE3-6B587927EBAD}">
      <dgm:prSet/>
      <dgm:spPr/>
      <dgm:t>
        <a:bodyPr/>
        <a:lstStyle/>
        <a:p>
          <a:endParaRPr lang="en-GB" sz="2000"/>
        </a:p>
      </dgm:t>
    </dgm:pt>
    <dgm:pt modelId="{2EE54746-561D-406D-84E0-B1E80CD0EF1C}" type="sibTrans" cxnId="{5D4EF136-FD3F-4AFF-8DE3-6B587927EBAD}">
      <dgm:prSet/>
      <dgm:spPr/>
      <dgm:t>
        <a:bodyPr/>
        <a:lstStyle/>
        <a:p>
          <a:endParaRPr lang="en-GB" sz="2000"/>
        </a:p>
      </dgm:t>
    </dgm:pt>
    <dgm:pt modelId="{F1F87D4A-9D83-4B46-A9BD-2DA4BFEBB595}">
      <dgm:prSet phldrT="[Text]" custT="1"/>
      <dgm:spPr>
        <a:solidFill>
          <a:schemeClr val="accent6">
            <a:lumMod val="75000"/>
          </a:schemeClr>
        </a:solidFill>
      </dgm:spPr>
      <dgm:t>
        <a:bodyPr/>
        <a:lstStyle/>
        <a:p>
          <a:r>
            <a:rPr lang="en-GB" sz="800" dirty="0"/>
            <a:t>Data Integration</a:t>
          </a:r>
        </a:p>
      </dgm:t>
    </dgm:pt>
    <dgm:pt modelId="{1CBA6DD9-EEF6-4C99-81D5-67F9DE4432CF}" type="parTrans" cxnId="{F3951782-A267-4FEA-BE56-79E0E929528C}">
      <dgm:prSet/>
      <dgm:spPr/>
      <dgm:t>
        <a:bodyPr/>
        <a:lstStyle/>
        <a:p>
          <a:endParaRPr lang="en-GB" sz="2000"/>
        </a:p>
      </dgm:t>
    </dgm:pt>
    <dgm:pt modelId="{6E1DB7F4-4DFF-410F-9650-D40B84CB4D76}" type="sibTrans" cxnId="{F3951782-A267-4FEA-BE56-79E0E929528C}">
      <dgm:prSet/>
      <dgm:spPr/>
      <dgm:t>
        <a:bodyPr/>
        <a:lstStyle/>
        <a:p>
          <a:endParaRPr lang="en-GB" sz="2000"/>
        </a:p>
      </dgm:t>
    </dgm:pt>
    <dgm:pt modelId="{768C4E92-7086-410F-BA9F-A2B7E3F2036F}">
      <dgm:prSet phldrT="[Text]" custT="1"/>
      <dgm:spPr>
        <a:solidFill>
          <a:schemeClr val="accent1"/>
        </a:solidFill>
      </dgm:spPr>
      <dgm:t>
        <a:bodyPr/>
        <a:lstStyle/>
        <a:p>
          <a:r>
            <a:rPr lang="en-GB" sz="800" dirty="0"/>
            <a:t>Data Consistency</a:t>
          </a:r>
        </a:p>
      </dgm:t>
    </dgm:pt>
    <dgm:pt modelId="{D5EDB9B0-49BA-47A5-B003-09A467D2466E}" type="parTrans" cxnId="{D468BD9C-91BB-4FF3-AE3E-9C9A5A93C5AB}">
      <dgm:prSet/>
      <dgm:spPr/>
      <dgm:t>
        <a:bodyPr/>
        <a:lstStyle/>
        <a:p>
          <a:endParaRPr lang="en-GB" sz="2000"/>
        </a:p>
      </dgm:t>
    </dgm:pt>
    <dgm:pt modelId="{E360F0C0-7F70-42D6-A1DE-84D0D72E24DD}" type="sibTrans" cxnId="{D468BD9C-91BB-4FF3-AE3E-9C9A5A93C5AB}">
      <dgm:prSet/>
      <dgm:spPr/>
      <dgm:t>
        <a:bodyPr/>
        <a:lstStyle/>
        <a:p>
          <a:endParaRPr lang="en-GB" sz="2000"/>
        </a:p>
      </dgm:t>
    </dgm:pt>
    <dgm:pt modelId="{F93380C9-E939-46BB-8934-546882EF4616}">
      <dgm:prSet phldrT="[Text]" custT="1"/>
      <dgm:spPr>
        <a:solidFill>
          <a:schemeClr val="accent1"/>
        </a:solidFill>
      </dgm:spPr>
      <dgm:t>
        <a:bodyPr/>
        <a:lstStyle/>
        <a:p>
          <a:r>
            <a:rPr lang="en-GB" sz="800" dirty="0"/>
            <a:t>Data Completeness</a:t>
          </a:r>
        </a:p>
      </dgm:t>
    </dgm:pt>
    <dgm:pt modelId="{6099A963-15EE-4EA7-97A4-5553AABDF3C9}" type="parTrans" cxnId="{2F3464BE-2F5D-4752-945E-C422117F8E40}">
      <dgm:prSet/>
      <dgm:spPr/>
      <dgm:t>
        <a:bodyPr/>
        <a:lstStyle/>
        <a:p>
          <a:endParaRPr lang="en-GB" sz="2000"/>
        </a:p>
      </dgm:t>
    </dgm:pt>
    <dgm:pt modelId="{E7A16596-0A3D-42B3-BF52-EC161A3107F2}" type="sibTrans" cxnId="{2F3464BE-2F5D-4752-945E-C422117F8E40}">
      <dgm:prSet/>
      <dgm:spPr/>
      <dgm:t>
        <a:bodyPr/>
        <a:lstStyle/>
        <a:p>
          <a:endParaRPr lang="en-GB" sz="2000"/>
        </a:p>
      </dgm:t>
    </dgm:pt>
    <dgm:pt modelId="{639E3232-3A27-4042-9A62-5FB7C7858E48}">
      <dgm:prSet phldrT="[Text]" custT="1"/>
      <dgm:spPr>
        <a:solidFill>
          <a:schemeClr val="accent1"/>
        </a:solidFill>
      </dgm:spPr>
      <dgm:t>
        <a:bodyPr/>
        <a:lstStyle/>
        <a:p>
          <a:r>
            <a:rPr lang="en-GB" sz="800" dirty="0"/>
            <a:t>Data Timeliness</a:t>
          </a:r>
        </a:p>
      </dgm:t>
    </dgm:pt>
    <dgm:pt modelId="{8E028B78-69A5-4FFD-AFD0-C08705C0953C}" type="parTrans" cxnId="{AE91D71A-1E49-4198-BEF2-C6F4D00D25A5}">
      <dgm:prSet/>
      <dgm:spPr/>
      <dgm:t>
        <a:bodyPr/>
        <a:lstStyle/>
        <a:p>
          <a:endParaRPr lang="en-GB" sz="2000"/>
        </a:p>
      </dgm:t>
    </dgm:pt>
    <dgm:pt modelId="{FF44DDAC-C2CB-487C-8A0D-6FD825F78210}" type="sibTrans" cxnId="{AE91D71A-1E49-4198-BEF2-C6F4D00D25A5}">
      <dgm:prSet/>
      <dgm:spPr/>
      <dgm:t>
        <a:bodyPr/>
        <a:lstStyle/>
        <a:p>
          <a:endParaRPr lang="en-GB" sz="2000"/>
        </a:p>
      </dgm:t>
    </dgm:pt>
    <dgm:pt modelId="{356840B8-8288-431F-B252-1D75D703E35C}">
      <dgm:prSet phldrT="[Text]" custT="1"/>
      <dgm:spPr>
        <a:solidFill>
          <a:schemeClr val="accent1"/>
        </a:solidFill>
      </dgm:spPr>
      <dgm:t>
        <a:bodyPr/>
        <a:lstStyle/>
        <a:p>
          <a:r>
            <a:rPr lang="en-GB" sz="800" dirty="0"/>
            <a:t>Data Security and Privacy</a:t>
          </a:r>
        </a:p>
      </dgm:t>
    </dgm:pt>
    <dgm:pt modelId="{2BCB25A0-354D-470F-9622-9ABA05795D86}" type="parTrans" cxnId="{A6696C4F-0E64-4AB1-BE2C-338752C1FC76}">
      <dgm:prSet/>
      <dgm:spPr/>
      <dgm:t>
        <a:bodyPr/>
        <a:lstStyle/>
        <a:p>
          <a:endParaRPr lang="en-GB" sz="2000"/>
        </a:p>
      </dgm:t>
    </dgm:pt>
    <dgm:pt modelId="{C8B4DE36-2DE7-475E-AEFC-FE7F3475FCE1}" type="sibTrans" cxnId="{A6696C4F-0E64-4AB1-BE2C-338752C1FC76}">
      <dgm:prSet/>
      <dgm:spPr/>
      <dgm:t>
        <a:bodyPr/>
        <a:lstStyle/>
        <a:p>
          <a:endParaRPr lang="en-GB" sz="2000"/>
        </a:p>
      </dgm:t>
    </dgm:pt>
    <dgm:pt modelId="{6CE16F8F-2BD7-4546-9C16-A3BD4D5F4A36}" type="pres">
      <dgm:prSet presAssocID="{54E7D9DA-CCA5-4D87-823B-FA122A465715}" presName="Name0" presStyleCnt="0">
        <dgm:presLayoutVars>
          <dgm:chMax val="1"/>
          <dgm:chPref val="1"/>
          <dgm:dir/>
          <dgm:animOne val="branch"/>
          <dgm:animLvl val="lvl"/>
        </dgm:presLayoutVars>
      </dgm:prSet>
      <dgm:spPr/>
    </dgm:pt>
    <dgm:pt modelId="{E726B573-8416-4DF8-92F2-11DD70E61ACB}" type="pres">
      <dgm:prSet presAssocID="{6A52612A-3E77-457C-BB5E-5DF98F3A568B}" presName="Parent" presStyleLbl="node0" presStyleIdx="0" presStyleCnt="1">
        <dgm:presLayoutVars>
          <dgm:chMax val="6"/>
          <dgm:chPref val="6"/>
        </dgm:presLayoutVars>
      </dgm:prSet>
      <dgm:spPr/>
    </dgm:pt>
    <dgm:pt modelId="{4FC295EB-2DEB-44BE-9EAC-0508CF581C8E}" type="pres">
      <dgm:prSet presAssocID="{0DC4F795-F4E2-4589-97A4-F33CDCE3BB11}" presName="Accent1" presStyleCnt="0"/>
      <dgm:spPr/>
    </dgm:pt>
    <dgm:pt modelId="{2DDEFBAB-ECF4-44A0-BD9A-55D79ACC9533}" type="pres">
      <dgm:prSet presAssocID="{0DC4F795-F4E2-4589-97A4-F33CDCE3BB11}" presName="Accent" presStyleLbl="bgShp" presStyleIdx="0" presStyleCnt="6"/>
      <dgm:spPr/>
    </dgm:pt>
    <dgm:pt modelId="{3C915E74-FBAB-41E4-BC49-7977C339F1B0}" type="pres">
      <dgm:prSet presAssocID="{0DC4F795-F4E2-4589-97A4-F33CDCE3BB11}" presName="Child1" presStyleLbl="node1" presStyleIdx="0" presStyleCnt="6">
        <dgm:presLayoutVars>
          <dgm:chMax val="0"/>
          <dgm:chPref val="0"/>
          <dgm:bulletEnabled val="1"/>
        </dgm:presLayoutVars>
      </dgm:prSet>
      <dgm:spPr/>
    </dgm:pt>
    <dgm:pt modelId="{707EAC49-34B8-4BDF-AF74-8CFBC23766C8}" type="pres">
      <dgm:prSet presAssocID="{F1F87D4A-9D83-4B46-A9BD-2DA4BFEBB595}" presName="Accent2" presStyleCnt="0"/>
      <dgm:spPr/>
    </dgm:pt>
    <dgm:pt modelId="{E35053B1-5C5F-46D0-8845-17A1385BDA8B}" type="pres">
      <dgm:prSet presAssocID="{F1F87D4A-9D83-4B46-A9BD-2DA4BFEBB595}" presName="Accent" presStyleLbl="bgShp" presStyleIdx="1" presStyleCnt="6"/>
      <dgm:spPr/>
    </dgm:pt>
    <dgm:pt modelId="{A13964D1-2D8A-4543-8332-71857B17945F}" type="pres">
      <dgm:prSet presAssocID="{F1F87D4A-9D83-4B46-A9BD-2DA4BFEBB595}" presName="Child2" presStyleLbl="node1" presStyleIdx="1" presStyleCnt="6" custScaleX="118970" custLinFactNeighborX="5350" custLinFactNeighborY="-2474">
        <dgm:presLayoutVars>
          <dgm:chMax val="0"/>
          <dgm:chPref val="0"/>
          <dgm:bulletEnabled val="1"/>
        </dgm:presLayoutVars>
      </dgm:prSet>
      <dgm:spPr/>
    </dgm:pt>
    <dgm:pt modelId="{EDDF4CA6-7F5A-46B7-A7DB-F9DAB398C5B2}" type="pres">
      <dgm:prSet presAssocID="{768C4E92-7086-410F-BA9F-A2B7E3F2036F}" presName="Accent3" presStyleCnt="0"/>
      <dgm:spPr/>
    </dgm:pt>
    <dgm:pt modelId="{D83E6DC9-6937-4CDE-AC8D-52A2AE8CC2AB}" type="pres">
      <dgm:prSet presAssocID="{768C4E92-7086-410F-BA9F-A2B7E3F2036F}" presName="Accent" presStyleLbl="bgShp" presStyleIdx="2" presStyleCnt="6"/>
      <dgm:spPr/>
    </dgm:pt>
    <dgm:pt modelId="{35FE000A-8344-44A9-9F80-12EBDAEF083C}" type="pres">
      <dgm:prSet presAssocID="{768C4E92-7086-410F-BA9F-A2B7E3F2036F}" presName="Child3" presStyleLbl="node1" presStyleIdx="2" presStyleCnt="6" custScaleX="112709" custLinFactNeighborX="8560" custLinFactNeighborY="-2474">
        <dgm:presLayoutVars>
          <dgm:chMax val="0"/>
          <dgm:chPref val="0"/>
          <dgm:bulletEnabled val="1"/>
        </dgm:presLayoutVars>
      </dgm:prSet>
      <dgm:spPr/>
    </dgm:pt>
    <dgm:pt modelId="{0A8ED43C-3B18-4079-93A7-19E935CFF5B7}" type="pres">
      <dgm:prSet presAssocID="{F93380C9-E939-46BB-8934-546882EF4616}" presName="Accent4" presStyleCnt="0"/>
      <dgm:spPr/>
    </dgm:pt>
    <dgm:pt modelId="{FD3CFB61-4DE8-486D-AB34-72D0522A05A1}" type="pres">
      <dgm:prSet presAssocID="{F93380C9-E939-46BB-8934-546882EF4616}" presName="Accent" presStyleLbl="bgShp" presStyleIdx="3" presStyleCnt="6"/>
      <dgm:spPr/>
    </dgm:pt>
    <dgm:pt modelId="{681EC46D-4E59-43BD-8649-ECB5D696C858}" type="pres">
      <dgm:prSet presAssocID="{F93380C9-E939-46BB-8934-546882EF4616}" presName="Child4" presStyleLbl="node1" presStyleIdx="3" presStyleCnt="6" custScaleX="132794">
        <dgm:presLayoutVars>
          <dgm:chMax val="0"/>
          <dgm:chPref val="0"/>
          <dgm:bulletEnabled val="1"/>
        </dgm:presLayoutVars>
      </dgm:prSet>
      <dgm:spPr/>
    </dgm:pt>
    <dgm:pt modelId="{25FBB05E-6E72-4F43-A696-AC3D30FA067A}" type="pres">
      <dgm:prSet presAssocID="{639E3232-3A27-4042-9A62-5FB7C7858E48}" presName="Accent5" presStyleCnt="0"/>
      <dgm:spPr/>
    </dgm:pt>
    <dgm:pt modelId="{96B2F50B-0F5C-40F1-8508-0B93969DF96B}" type="pres">
      <dgm:prSet presAssocID="{639E3232-3A27-4042-9A62-5FB7C7858E48}" presName="Accent" presStyleLbl="bgShp" presStyleIdx="4" presStyleCnt="6"/>
      <dgm:spPr/>
    </dgm:pt>
    <dgm:pt modelId="{61EA06EF-173E-4C70-B89A-71E7A7351FB6}" type="pres">
      <dgm:prSet presAssocID="{639E3232-3A27-4042-9A62-5FB7C7858E48}" presName="Child5" presStyleLbl="node1" presStyleIdx="4" presStyleCnt="6">
        <dgm:presLayoutVars>
          <dgm:chMax val="0"/>
          <dgm:chPref val="0"/>
          <dgm:bulletEnabled val="1"/>
        </dgm:presLayoutVars>
      </dgm:prSet>
      <dgm:spPr/>
    </dgm:pt>
    <dgm:pt modelId="{356762C5-7812-436E-A72A-FCD6BFBD356B}" type="pres">
      <dgm:prSet presAssocID="{356840B8-8288-431F-B252-1D75D703E35C}" presName="Accent6" presStyleCnt="0"/>
      <dgm:spPr/>
    </dgm:pt>
    <dgm:pt modelId="{5B1C0000-A18D-41F4-B703-2A144FD2619C}" type="pres">
      <dgm:prSet presAssocID="{356840B8-8288-431F-B252-1D75D703E35C}" presName="Accent" presStyleLbl="bgShp" presStyleIdx="5" presStyleCnt="6"/>
      <dgm:spPr/>
    </dgm:pt>
    <dgm:pt modelId="{64973C79-7987-47BE-9209-80779864135A}" type="pres">
      <dgm:prSet presAssocID="{356840B8-8288-431F-B252-1D75D703E35C}" presName="Child6" presStyleLbl="node1" presStyleIdx="5" presStyleCnt="6">
        <dgm:presLayoutVars>
          <dgm:chMax val="0"/>
          <dgm:chPref val="0"/>
          <dgm:bulletEnabled val="1"/>
        </dgm:presLayoutVars>
      </dgm:prSet>
      <dgm:spPr/>
    </dgm:pt>
  </dgm:ptLst>
  <dgm:cxnLst>
    <dgm:cxn modelId="{AE91D71A-1E49-4198-BEF2-C6F4D00D25A5}" srcId="{6A52612A-3E77-457C-BB5E-5DF98F3A568B}" destId="{639E3232-3A27-4042-9A62-5FB7C7858E48}" srcOrd="4" destOrd="0" parTransId="{8E028B78-69A5-4FFD-AFD0-C08705C0953C}" sibTransId="{FF44DDAC-C2CB-487C-8A0D-6FD825F78210}"/>
    <dgm:cxn modelId="{F89DCD23-225E-41E5-AA8C-8191031AF0D9}" type="presOf" srcId="{639E3232-3A27-4042-9A62-5FB7C7858E48}" destId="{61EA06EF-173E-4C70-B89A-71E7A7351FB6}" srcOrd="0" destOrd="0" presId="urn:microsoft.com/office/officeart/2011/layout/HexagonRadial"/>
    <dgm:cxn modelId="{5D4EF136-FD3F-4AFF-8DE3-6B587927EBAD}" srcId="{6A52612A-3E77-457C-BB5E-5DF98F3A568B}" destId="{0DC4F795-F4E2-4589-97A4-F33CDCE3BB11}" srcOrd="0" destOrd="0" parTransId="{40492358-A385-4C34-AA96-0FD9AE021E26}" sibTransId="{2EE54746-561D-406D-84E0-B1E80CD0EF1C}"/>
    <dgm:cxn modelId="{244B3765-1D35-4F1F-A5BC-834EA40F1C13}" type="presOf" srcId="{6A52612A-3E77-457C-BB5E-5DF98F3A568B}" destId="{E726B573-8416-4DF8-92F2-11DD70E61ACB}" srcOrd="0" destOrd="0" presId="urn:microsoft.com/office/officeart/2011/layout/HexagonRadial"/>
    <dgm:cxn modelId="{58D8CE46-0C8F-4DCD-A96E-C46030924CC9}" srcId="{54E7D9DA-CCA5-4D87-823B-FA122A465715}" destId="{6A52612A-3E77-457C-BB5E-5DF98F3A568B}" srcOrd="0" destOrd="0" parTransId="{581E1500-B078-49E0-BDEF-A5DDC9200DDD}" sibTransId="{3533C2A1-B8BE-4069-A93D-F0EE2FCF8DBE}"/>
    <dgm:cxn modelId="{A6696C4F-0E64-4AB1-BE2C-338752C1FC76}" srcId="{6A52612A-3E77-457C-BB5E-5DF98F3A568B}" destId="{356840B8-8288-431F-B252-1D75D703E35C}" srcOrd="5" destOrd="0" parTransId="{2BCB25A0-354D-470F-9622-9ABA05795D86}" sibTransId="{C8B4DE36-2DE7-475E-AEFC-FE7F3475FCE1}"/>
    <dgm:cxn modelId="{F3951782-A267-4FEA-BE56-79E0E929528C}" srcId="{6A52612A-3E77-457C-BB5E-5DF98F3A568B}" destId="{F1F87D4A-9D83-4B46-A9BD-2DA4BFEBB595}" srcOrd="1" destOrd="0" parTransId="{1CBA6DD9-EEF6-4C99-81D5-67F9DE4432CF}" sibTransId="{6E1DB7F4-4DFF-410F-9650-D40B84CB4D76}"/>
    <dgm:cxn modelId="{D468BD9C-91BB-4FF3-AE3E-9C9A5A93C5AB}" srcId="{6A52612A-3E77-457C-BB5E-5DF98F3A568B}" destId="{768C4E92-7086-410F-BA9F-A2B7E3F2036F}" srcOrd="2" destOrd="0" parTransId="{D5EDB9B0-49BA-47A5-B003-09A467D2466E}" sibTransId="{E360F0C0-7F70-42D6-A1DE-84D0D72E24DD}"/>
    <dgm:cxn modelId="{A50E33AE-AC9C-493C-B5F3-2338F1970240}" type="presOf" srcId="{356840B8-8288-431F-B252-1D75D703E35C}" destId="{64973C79-7987-47BE-9209-80779864135A}" srcOrd="0" destOrd="0" presId="urn:microsoft.com/office/officeart/2011/layout/HexagonRadial"/>
    <dgm:cxn modelId="{735A59BB-1F70-49AE-A151-6EA9A2630E2E}" type="presOf" srcId="{768C4E92-7086-410F-BA9F-A2B7E3F2036F}" destId="{35FE000A-8344-44A9-9F80-12EBDAEF083C}" srcOrd="0" destOrd="0" presId="urn:microsoft.com/office/officeart/2011/layout/HexagonRadial"/>
    <dgm:cxn modelId="{2F3464BE-2F5D-4752-945E-C422117F8E40}" srcId="{6A52612A-3E77-457C-BB5E-5DF98F3A568B}" destId="{F93380C9-E939-46BB-8934-546882EF4616}" srcOrd="3" destOrd="0" parTransId="{6099A963-15EE-4EA7-97A4-5553AABDF3C9}" sibTransId="{E7A16596-0A3D-42B3-BF52-EC161A3107F2}"/>
    <dgm:cxn modelId="{FB4954BF-0193-4693-A50A-79EEA32EDB0C}" type="presOf" srcId="{F93380C9-E939-46BB-8934-546882EF4616}" destId="{681EC46D-4E59-43BD-8649-ECB5D696C858}" srcOrd="0" destOrd="0" presId="urn:microsoft.com/office/officeart/2011/layout/HexagonRadial"/>
    <dgm:cxn modelId="{225114EA-A45F-451A-A8C4-F6CE3B938998}" type="presOf" srcId="{F1F87D4A-9D83-4B46-A9BD-2DA4BFEBB595}" destId="{A13964D1-2D8A-4543-8332-71857B17945F}" srcOrd="0" destOrd="0" presId="urn:microsoft.com/office/officeart/2011/layout/HexagonRadial"/>
    <dgm:cxn modelId="{180D68F2-7634-44E3-8D6E-DCA09176892B}" type="presOf" srcId="{54E7D9DA-CCA5-4D87-823B-FA122A465715}" destId="{6CE16F8F-2BD7-4546-9C16-A3BD4D5F4A36}" srcOrd="0" destOrd="0" presId="urn:microsoft.com/office/officeart/2011/layout/HexagonRadial"/>
    <dgm:cxn modelId="{6AE045F5-C134-4584-928F-7E84D10C937F}" type="presOf" srcId="{0DC4F795-F4E2-4589-97A4-F33CDCE3BB11}" destId="{3C915E74-FBAB-41E4-BC49-7977C339F1B0}" srcOrd="0" destOrd="0" presId="urn:microsoft.com/office/officeart/2011/layout/HexagonRadial"/>
    <dgm:cxn modelId="{2639FE0F-9C7A-4F0B-8C5F-2171E091E883}" type="presParOf" srcId="{6CE16F8F-2BD7-4546-9C16-A3BD4D5F4A36}" destId="{E726B573-8416-4DF8-92F2-11DD70E61ACB}" srcOrd="0" destOrd="0" presId="urn:microsoft.com/office/officeart/2011/layout/HexagonRadial"/>
    <dgm:cxn modelId="{CF14E35D-E943-4687-9592-C63CD6989ABF}" type="presParOf" srcId="{6CE16F8F-2BD7-4546-9C16-A3BD4D5F4A36}" destId="{4FC295EB-2DEB-44BE-9EAC-0508CF581C8E}" srcOrd="1" destOrd="0" presId="urn:microsoft.com/office/officeart/2011/layout/HexagonRadial"/>
    <dgm:cxn modelId="{AA98F394-3FE5-436F-BD0F-1546F1344E97}" type="presParOf" srcId="{4FC295EB-2DEB-44BE-9EAC-0508CF581C8E}" destId="{2DDEFBAB-ECF4-44A0-BD9A-55D79ACC9533}" srcOrd="0" destOrd="0" presId="urn:microsoft.com/office/officeart/2011/layout/HexagonRadial"/>
    <dgm:cxn modelId="{CC1790C9-B050-4D91-87FD-F52DBCB02068}" type="presParOf" srcId="{6CE16F8F-2BD7-4546-9C16-A3BD4D5F4A36}" destId="{3C915E74-FBAB-41E4-BC49-7977C339F1B0}" srcOrd="2" destOrd="0" presId="urn:microsoft.com/office/officeart/2011/layout/HexagonRadial"/>
    <dgm:cxn modelId="{5390995A-6D10-481E-9713-966EB03A343D}" type="presParOf" srcId="{6CE16F8F-2BD7-4546-9C16-A3BD4D5F4A36}" destId="{707EAC49-34B8-4BDF-AF74-8CFBC23766C8}" srcOrd="3" destOrd="0" presId="urn:microsoft.com/office/officeart/2011/layout/HexagonRadial"/>
    <dgm:cxn modelId="{AD22DCD1-2B49-4832-901C-9976A49F4A22}" type="presParOf" srcId="{707EAC49-34B8-4BDF-AF74-8CFBC23766C8}" destId="{E35053B1-5C5F-46D0-8845-17A1385BDA8B}" srcOrd="0" destOrd="0" presId="urn:microsoft.com/office/officeart/2011/layout/HexagonRadial"/>
    <dgm:cxn modelId="{F370419C-BBA6-4AEC-B584-19BE5F5B90BD}" type="presParOf" srcId="{6CE16F8F-2BD7-4546-9C16-A3BD4D5F4A36}" destId="{A13964D1-2D8A-4543-8332-71857B17945F}" srcOrd="4" destOrd="0" presId="urn:microsoft.com/office/officeart/2011/layout/HexagonRadial"/>
    <dgm:cxn modelId="{775923BA-39AF-4493-B347-6388C27574A4}" type="presParOf" srcId="{6CE16F8F-2BD7-4546-9C16-A3BD4D5F4A36}" destId="{EDDF4CA6-7F5A-46B7-A7DB-F9DAB398C5B2}" srcOrd="5" destOrd="0" presId="urn:microsoft.com/office/officeart/2011/layout/HexagonRadial"/>
    <dgm:cxn modelId="{3F4495A2-1F2D-4424-9C10-FAF9EC454FD8}" type="presParOf" srcId="{EDDF4CA6-7F5A-46B7-A7DB-F9DAB398C5B2}" destId="{D83E6DC9-6937-4CDE-AC8D-52A2AE8CC2AB}" srcOrd="0" destOrd="0" presId="urn:microsoft.com/office/officeart/2011/layout/HexagonRadial"/>
    <dgm:cxn modelId="{DF03B74D-6A8F-4899-A39E-871597DE86BA}" type="presParOf" srcId="{6CE16F8F-2BD7-4546-9C16-A3BD4D5F4A36}" destId="{35FE000A-8344-44A9-9F80-12EBDAEF083C}" srcOrd="6" destOrd="0" presId="urn:microsoft.com/office/officeart/2011/layout/HexagonRadial"/>
    <dgm:cxn modelId="{4BC185B8-0A43-4F92-A2D5-A292DAF4A957}" type="presParOf" srcId="{6CE16F8F-2BD7-4546-9C16-A3BD4D5F4A36}" destId="{0A8ED43C-3B18-4079-93A7-19E935CFF5B7}" srcOrd="7" destOrd="0" presId="urn:microsoft.com/office/officeart/2011/layout/HexagonRadial"/>
    <dgm:cxn modelId="{B4BFC4D6-6F8A-47B9-B8E9-826C88FCCDE1}" type="presParOf" srcId="{0A8ED43C-3B18-4079-93A7-19E935CFF5B7}" destId="{FD3CFB61-4DE8-486D-AB34-72D0522A05A1}" srcOrd="0" destOrd="0" presId="urn:microsoft.com/office/officeart/2011/layout/HexagonRadial"/>
    <dgm:cxn modelId="{EF3389C6-B637-4B37-A208-2E60DE0AD494}" type="presParOf" srcId="{6CE16F8F-2BD7-4546-9C16-A3BD4D5F4A36}" destId="{681EC46D-4E59-43BD-8649-ECB5D696C858}" srcOrd="8" destOrd="0" presId="urn:microsoft.com/office/officeart/2011/layout/HexagonRadial"/>
    <dgm:cxn modelId="{D5DC5E25-6906-48AC-AC42-E677C1674BA8}" type="presParOf" srcId="{6CE16F8F-2BD7-4546-9C16-A3BD4D5F4A36}" destId="{25FBB05E-6E72-4F43-A696-AC3D30FA067A}" srcOrd="9" destOrd="0" presId="urn:microsoft.com/office/officeart/2011/layout/HexagonRadial"/>
    <dgm:cxn modelId="{56871F3B-8C18-459E-B1FE-2A281F48F415}" type="presParOf" srcId="{25FBB05E-6E72-4F43-A696-AC3D30FA067A}" destId="{96B2F50B-0F5C-40F1-8508-0B93969DF96B}" srcOrd="0" destOrd="0" presId="urn:microsoft.com/office/officeart/2011/layout/HexagonRadial"/>
    <dgm:cxn modelId="{A2453D25-B0CA-4932-B64C-0DCA91ED1195}" type="presParOf" srcId="{6CE16F8F-2BD7-4546-9C16-A3BD4D5F4A36}" destId="{61EA06EF-173E-4C70-B89A-71E7A7351FB6}" srcOrd="10" destOrd="0" presId="urn:microsoft.com/office/officeart/2011/layout/HexagonRadial"/>
    <dgm:cxn modelId="{625CCC15-9BC0-4955-9CA9-B78044A3398D}" type="presParOf" srcId="{6CE16F8F-2BD7-4546-9C16-A3BD4D5F4A36}" destId="{356762C5-7812-436E-A72A-FCD6BFBD356B}" srcOrd="11" destOrd="0" presId="urn:microsoft.com/office/officeart/2011/layout/HexagonRadial"/>
    <dgm:cxn modelId="{80FE8C40-F44F-4A7C-B4B6-5DA5E7BA00FA}" type="presParOf" srcId="{356762C5-7812-436E-A72A-FCD6BFBD356B}" destId="{5B1C0000-A18D-41F4-B703-2A144FD2619C}" srcOrd="0" destOrd="0" presId="urn:microsoft.com/office/officeart/2011/layout/HexagonRadial"/>
    <dgm:cxn modelId="{B0D26EF7-5CC9-46E3-86E2-D5AAD2BF124D}" type="presParOf" srcId="{6CE16F8F-2BD7-4546-9C16-A3BD4D5F4A36}" destId="{64973C79-7987-47BE-9209-80779864135A}"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9F8717-E390-4026-8F5D-6B925F56FDB0}" type="doc">
      <dgm:prSet loTypeId="urn:microsoft.com/office/officeart/2005/8/layout/chevron1" loCatId="process" qsTypeId="urn:microsoft.com/office/officeart/2005/8/quickstyle/simple1" qsCatId="simple" csTypeId="urn:microsoft.com/office/officeart/2005/8/colors/accent1_2" csCatId="accent1" phldr="1"/>
      <dgm:spPr/>
    </dgm:pt>
    <dgm:pt modelId="{BF9822A2-B33E-409F-84BE-7712DFE5E8C4}">
      <dgm:prSet phldrT="[Text]" custT="1"/>
      <dgm:spPr>
        <a:solidFill>
          <a:schemeClr val="accent1"/>
        </a:solidFill>
        <a:scene3d>
          <a:camera prst="orthographicFront"/>
          <a:lightRig rig="threePt" dir="t"/>
        </a:scene3d>
        <a:sp3d>
          <a:bevelT/>
        </a:sp3d>
      </dgm:spPr>
      <dgm:t>
        <a:bodyPr/>
        <a:lstStyle/>
        <a:p>
          <a:r>
            <a:rPr lang="en-US" sz="1800" dirty="0"/>
            <a:t>Alert(s)</a:t>
          </a:r>
          <a:endParaRPr lang="en-GB" sz="1800" dirty="0"/>
        </a:p>
      </dgm:t>
    </dgm:pt>
    <dgm:pt modelId="{22897230-916E-4E0C-AEE6-5FC63D93F33B}" type="parTrans" cxnId="{F0C3B49F-8052-4D14-96BD-FEA4B86E567F}">
      <dgm:prSet/>
      <dgm:spPr/>
      <dgm:t>
        <a:bodyPr/>
        <a:lstStyle/>
        <a:p>
          <a:endParaRPr lang="en-GB"/>
        </a:p>
      </dgm:t>
    </dgm:pt>
    <dgm:pt modelId="{74CB82BE-1284-4D51-9853-5B1D13831726}" type="sibTrans" cxnId="{F0C3B49F-8052-4D14-96BD-FEA4B86E567F}">
      <dgm:prSet/>
      <dgm:spPr/>
      <dgm:t>
        <a:bodyPr/>
        <a:lstStyle/>
        <a:p>
          <a:endParaRPr lang="en-GB"/>
        </a:p>
      </dgm:t>
    </dgm:pt>
    <dgm:pt modelId="{45FCF38E-53E0-47D3-AC46-20D190D23EAA}" type="pres">
      <dgm:prSet presAssocID="{899F8717-E390-4026-8F5D-6B925F56FDB0}" presName="Name0" presStyleCnt="0">
        <dgm:presLayoutVars>
          <dgm:dir/>
          <dgm:animLvl val="lvl"/>
          <dgm:resizeHandles val="exact"/>
        </dgm:presLayoutVars>
      </dgm:prSet>
      <dgm:spPr/>
    </dgm:pt>
    <dgm:pt modelId="{AA4EE45F-726F-4C8F-B09D-A444C6F6931A}" type="pres">
      <dgm:prSet presAssocID="{BF9822A2-B33E-409F-84BE-7712DFE5E8C4}" presName="parTxOnly" presStyleLbl="node1" presStyleIdx="0" presStyleCnt="1" custScaleX="83844" custScaleY="37197" custLinFactNeighborX="-8660" custLinFactNeighborY="-19750">
        <dgm:presLayoutVars>
          <dgm:chMax val="0"/>
          <dgm:chPref val="0"/>
          <dgm:bulletEnabled val="1"/>
        </dgm:presLayoutVars>
      </dgm:prSet>
      <dgm:spPr>
        <a:prstGeom prst="roundRect">
          <a:avLst/>
        </a:prstGeom>
      </dgm:spPr>
    </dgm:pt>
  </dgm:ptLst>
  <dgm:cxnLst>
    <dgm:cxn modelId="{1B563D13-646E-4AEA-B7DB-76F65E49A9B7}" type="presOf" srcId="{BF9822A2-B33E-409F-84BE-7712DFE5E8C4}" destId="{AA4EE45F-726F-4C8F-B09D-A444C6F6931A}" srcOrd="0" destOrd="0" presId="urn:microsoft.com/office/officeart/2005/8/layout/chevron1"/>
    <dgm:cxn modelId="{E016A02A-EC57-41A3-82FE-7301DF87EC63}" type="presOf" srcId="{899F8717-E390-4026-8F5D-6B925F56FDB0}" destId="{45FCF38E-53E0-47D3-AC46-20D190D23EAA}" srcOrd="0" destOrd="0" presId="urn:microsoft.com/office/officeart/2005/8/layout/chevron1"/>
    <dgm:cxn modelId="{F0C3B49F-8052-4D14-96BD-FEA4B86E567F}" srcId="{899F8717-E390-4026-8F5D-6B925F56FDB0}" destId="{BF9822A2-B33E-409F-84BE-7712DFE5E8C4}" srcOrd="0" destOrd="0" parTransId="{22897230-916E-4E0C-AEE6-5FC63D93F33B}" sibTransId="{74CB82BE-1284-4D51-9853-5B1D13831726}"/>
    <dgm:cxn modelId="{023D3724-B8C9-4402-9652-931F85015EC2}" type="presParOf" srcId="{45FCF38E-53E0-47D3-AC46-20D190D23EAA}" destId="{AA4EE45F-726F-4C8F-B09D-A444C6F6931A}" srcOrd="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47B45F-34BF-48AC-809A-2F671F29B572}" type="doc">
      <dgm:prSet loTypeId="urn:microsoft.com/office/officeart/2005/8/layout/vList4" loCatId="list" qsTypeId="urn:microsoft.com/office/officeart/2005/8/quickstyle/simple1" qsCatId="simple" csTypeId="urn:microsoft.com/office/officeart/2005/8/colors/accent2_2" csCatId="accent2" phldr="1"/>
      <dgm:spPr/>
      <dgm:t>
        <a:bodyPr/>
        <a:lstStyle/>
        <a:p>
          <a:endParaRPr lang="en-GB"/>
        </a:p>
      </dgm:t>
    </dgm:pt>
    <dgm:pt modelId="{CBA3631B-88C7-40E1-A2CF-74A9319F17B4}">
      <dgm:prSet phldrT="[Text]" custT="1"/>
      <dgm:spPr>
        <a:scene3d>
          <a:camera prst="orthographicFront"/>
          <a:lightRig rig="threePt" dir="t"/>
        </a:scene3d>
        <a:sp3d>
          <a:bevelT/>
        </a:sp3d>
      </dgm:spPr>
      <dgm:t>
        <a:bodyPr/>
        <a:lstStyle/>
        <a:p>
          <a:r>
            <a:rPr lang="en-US" sz="1400" b="0" dirty="0"/>
            <a:t>SOH-Grafana</a:t>
          </a:r>
          <a:endParaRPr lang="en-GB" sz="1400" b="0" dirty="0"/>
        </a:p>
      </dgm:t>
    </dgm:pt>
    <dgm:pt modelId="{24D48F45-0E63-4BB8-A71F-8525AB0D18DF}" type="parTrans" cxnId="{77728C80-0411-4284-A97C-1CEDC8FDC09F}">
      <dgm:prSet/>
      <dgm:spPr/>
      <dgm:t>
        <a:bodyPr/>
        <a:lstStyle/>
        <a:p>
          <a:endParaRPr lang="en-GB"/>
        </a:p>
      </dgm:t>
    </dgm:pt>
    <dgm:pt modelId="{966C715A-B660-4894-9031-E86F6C5E6E11}" type="sibTrans" cxnId="{77728C80-0411-4284-A97C-1CEDC8FDC09F}">
      <dgm:prSet/>
      <dgm:spPr/>
      <dgm:t>
        <a:bodyPr/>
        <a:lstStyle/>
        <a:p>
          <a:endParaRPr lang="en-GB"/>
        </a:p>
      </dgm:t>
    </dgm:pt>
    <dgm:pt modelId="{ED71FBE9-10D1-413B-8EEE-466DECFF783B}">
      <dgm:prSet phldrT="[Text]" custT="1"/>
      <dgm:spPr>
        <a:scene3d>
          <a:camera prst="orthographicFront"/>
          <a:lightRig rig="threePt" dir="t"/>
        </a:scene3d>
        <a:sp3d>
          <a:bevelT/>
        </a:sp3d>
      </dgm:spPr>
      <dgm:t>
        <a:bodyPr/>
        <a:lstStyle/>
        <a:p>
          <a:r>
            <a:rPr lang="en-US" sz="1400" dirty="0" err="1"/>
            <a:t>Geotools</a:t>
          </a:r>
          <a:endParaRPr lang="en-GB" sz="1600" dirty="0"/>
        </a:p>
      </dgm:t>
    </dgm:pt>
    <dgm:pt modelId="{0A01741B-5CCE-4223-BF1D-0445A693F571}" type="parTrans" cxnId="{3EF3B9E8-8A09-4F25-80A4-7F7DFDDC0A3E}">
      <dgm:prSet/>
      <dgm:spPr/>
      <dgm:t>
        <a:bodyPr/>
        <a:lstStyle/>
        <a:p>
          <a:endParaRPr lang="en-GB"/>
        </a:p>
      </dgm:t>
    </dgm:pt>
    <dgm:pt modelId="{3962CDA7-AD36-4D2A-8167-3E99BD8C2983}" type="sibTrans" cxnId="{3EF3B9E8-8A09-4F25-80A4-7F7DFDDC0A3E}">
      <dgm:prSet/>
      <dgm:spPr/>
      <dgm:t>
        <a:bodyPr/>
        <a:lstStyle/>
        <a:p>
          <a:endParaRPr lang="en-GB"/>
        </a:p>
      </dgm:t>
    </dgm:pt>
    <dgm:pt modelId="{7B528E9C-9618-418B-8737-A9A57C9AD509}">
      <dgm:prSet phldrT="[Text]" custT="1"/>
      <dgm:spPr>
        <a:scene3d>
          <a:camera prst="orthographicFront"/>
          <a:lightRig rig="threePt" dir="t"/>
        </a:scene3d>
        <a:sp3d>
          <a:bevelT/>
        </a:sp3d>
      </dgm:spPr>
      <dgm:t>
        <a:bodyPr/>
        <a:lstStyle/>
        <a:p>
          <a:r>
            <a:rPr lang="en-US" sz="1200" dirty="0"/>
            <a:t>IDC databases</a:t>
          </a:r>
          <a:endParaRPr lang="en-GB" sz="1200" dirty="0"/>
        </a:p>
      </dgm:t>
    </dgm:pt>
    <dgm:pt modelId="{DDA12E38-0BC3-44E4-B4EC-ECF77E2E34E7}" type="parTrans" cxnId="{E62FFC3B-FA0A-496E-9B55-8BC154C8AE81}">
      <dgm:prSet/>
      <dgm:spPr/>
      <dgm:t>
        <a:bodyPr/>
        <a:lstStyle/>
        <a:p>
          <a:endParaRPr lang="en-GB"/>
        </a:p>
      </dgm:t>
    </dgm:pt>
    <dgm:pt modelId="{CAC77455-74FD-4ACF-8CD7-CBD0B7541757}" type="sibTrans" cxnId="{E62FFC3B-FA0A-496E-9B55-8BC154C8AE81}">
      <dgm:prSet/>
      <dgm:spPr/>
      <dgm:t>
        <a:bodyPr/>
        <a:lstStyle/>
        <a:p>
          <a:endParaRPr lang="en-GB"/>
        </a:p>
      </dgm:t>
    </dgm:pt>
    <dgm:pt modelId="{9BAF4E86-4426-4133-8DBD-D4B2068B86E4}">
      <dgm:prSet phldrT="[Text]" custT="1"/>
      <dgm:spPr>
        <a:scene3d>
          <a:camera prst="orthographicFront"/>
          <a:lightRig rig="threePt" dir="t"/>
        </a:scene3d>
        <a:sp3d>
          <a:bevelT/>
        </a:sp3d>
      </dgm:spPr>
      <dgm:t>
        <a:bodyPr/>
        <a:lstStyle/>
        <a:p>
          <a:r>
            <a:rPr lang="en-US" sz="1400" dirty="0"/>
            <a:t>DOTS</a:t>
          </a:r>
          <a:endParaRPr lang="en-GB" sz="1400" dirty="0"/>
        </a:p>
      </dgm:t>
    </dgm:pt>
    <dgm:pt modelId="{6E4C2657-006E-4D09-A743-87C03E55C98D}" type="parTrans" cxnId="{E1BEBB7D-1335-401C-B826-C1782026061F}">
      <dgm:prSet/>
      <dgm:spPr/>
      <dgm:t>
        <a:bodyPr/>
        <a:lstStyle/>
        <a:p>
          <a:endParaRPr lang="en-GB"/>
        </a:p>
      </dgm:t>
    </dgm:pt>
    <dgm:pt modelId="{1E151F8D-9F62-48AC-83EE-5D5C418FA59A}" type="sibTrans" cxnId="{E1BEBB7D-1335-401C-B826-C1782026061F}">
      <dgm:prSet/>
      <dgm:spPr/>
      <dgm:t>
        <a:bodyPr/>
        <a:lstStyle/>
        <a:p>
          <a:endParaRPr lang="en-GB"/>
        </a:p>
      </dgm:t>
    </dgm:pt>
    <dgm:pt modelId="{3A0E1CE5-8152-43F0-AC81-4ED435B08A86}">
      <dgm:prSet phldrT="[Text]" custT="1"/>
      <dgm:spPr>
        <a:scene3d>
          <a:camera prst="orthographicFront"/>
          <a:lightRig rig="threePt" dir="t"/>
        </a:scene3d>
        <a:sp3d>
          <a:bevelT/>
        </a:sp3d>
      </dgm:spPr>
      <dgm:t>
        <a:bodyPr/>
        <a:lstStyle/>
        <a:p>
          <a:r>
            <a:rPr lang="en-US" sz="1400" dirty="0" err="1"/>
            <a:t>PRTools</a:t>
          </a:r>
          <a:endParaRPr lang="en-GB" sz="1400" dirty="0"/>
        </a:p>
      </dgm:t>
    </dgm:pt>
    <dgm:pt modelId="{53BC69EC-5896-47DE-955A-B8D744AED8DC}" type="sibTrans" cxnId="{73D143F8-F849-4FE3-BF73-2F993CA724F1}">
      <dgm:prSet/>
      <dgm:spPr/>
      <dgm:t>
        <a:bodyPr/>
        <a:lstStyle/>
        <a:p>
          <a:endParaRPr lang="en-GB" dirty="0"/>
        </a:p>
      </dgm:t>
    </dgm:pt>
    <dgm:pt modelId="{3F5D6AAB-A587-412E-B2FA-61430E4C5E3A}" type="parTrans" cxnId="{73D143F8-F849-4FE3-BF73-2F993CA724F1}">
      <dgm:prSet/>
      <dgm:spPr/>
      <dgm:t>
        <a:bodyPr/>
        <a:lstStyle/>
        <a:p>
          <a:endParaRPr lang="en-GB"/>
        </a:p>
      </dgm:t>
    </dgm:pt>
    <dgm:pt modelId="{DCAE8234-544C-4126-9394-7C70EE75ADC6}" type="pres">
      <dgm:prSet presAssocID="{5B47B45F-34BF-48AC-809A-2F671F29B572}" presName="linear" presStyleCnt="0">
        <dgm:presLayoutVars>
          <dgm:dir/>
          <dgm:resizeHandles val="exact"/>
        </dgm:presLayoutVars>
      </dgm:prSet>
      <dgm:spPr/>
    </dgm:pt>
    <dgm:pt modelId="{D6F906BF-5C02-4EED-8619-E0B70E29C847}" type="pres">
      <dgm:prSet presAssocID="{CBA3631B-88C7-40E1-A2CF-74A9319F17B4}" presName="comp" presStyleCnt="0"/>
      <dgm:spPr/>
    </dgm:pt>
    <dgm:pt modelId="{857ED911-22AA-4BF1-AB86-EDDC5444E427}" type="pres">
      <dgm:prSet presAssocID="{CBA3631B-88C7-40E1-A2CF-74A9319F17B4}" presName="box" presStyleLbl="node1" presStyleIdx="0" presStyleCnt="5"/>
      <dgm:spPr/>
    </dgm:pt>
    <dgm:pt modelId="{CC5F74DC-06F8-4480-8F53-1E2AAA694EC9}" type="pres">
      <dgm:prSet presAssocID="{CBA3631B-88C7-40E1-A2CF-74A9319F17B4}" presName="img" presStyleLbl="fgImgPlace1" presStyleIdx="0" presStyleCnt="5"/>
      <dgm:spPr>
        <a:blipFill>
          <a:blip xmlns:r="http://schemas.openxmlformats.org/officeDocument/2006/relationships" r:embed="rId1"/>
          <a:srcRect/>
          <a:stretch>
            <a:fillRect l="-10000" r="-10000"/>
          </a:stretch>
        </a:blipFill>
      </dgm:spPr>
    </dgm:pt>
    <dgm:pt modelId="{9F0112A2-DEB6-4A73-93A1-A3DD385CF0B1}" type="pres">
      <dgm:prSet presAssocID="{CBA3631B-88C7-40E1-A2CF-74A9319F17B4}" presName="text" presStyleLbl="node1" presStyleIdx="0" presStyleCnt="5">
        <dgm:presLayoutVars>
          <dgm:bulletEnabled val="1"/>
        </dgm:presLayoutVars>
      </dgm:prSet>
      <dgm:spPr/>
    </dgm:pt>
    <dgm:pt modelId="{1FAACE09-E7F5-4BA9-B782-B181522685AC}" type="pres">
      <dgm:prSet presAssocID="{966C715A-B660-4894-9031-E86F6C5E6E11}" presName="spacer" presStyleCnt="0"/>
      <dgm:spPr/>
    </dgm:pt>
    <dgm:pt modelId="{CD3E82CD-4B0A-4623-949B-8A21B4FE84C0}" type="pres">
      <dgm:prSet presAssocID="{3A0E1CE5-8152-43F0-AC81-4ED435B08A86}" presName="comp" presStyleCnt="0"/>
      <dgm:spPr/>
    </dgm:pt>
    <dgm:pt modelId="{B78F5354-BFD4-4B0D-9259-29FBEF008769}" type="pres">
      <dgm:prSet presAssocID="{3A0E1CE5-8152-43F0-AC81-4ED435B08A86}" presName="box" presStyleLbl="node1" presStyleIdx="1" presStyleCnt="5"/>
      <dgm:spPr/>
    </dgm:pt>
    <dgm:pt modelId="{767540F2-5BFC-40CA-AB47-E75D01E4A5BF}" type="pres">
      <dgm:prSet presAssocID="{3A0E1CE5-8152-43F0-AC81-4ED435B08A86}" presName="img"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175000" r="-175000"/>
          </a:stretch>
        </a:blipFill>
      </dgm:spPr>
    </dgm:pt>
    <dgm:pt modelId="{998D724A-9F62-48D1-9F3D-D94F5A875D9C}" type="pres">
      <dgm:prSet presAssocID="{3A0E1CE5-8152-43F0-AC81-4ED435B08A86}" presName="text" presStyleLbl="node1" presStyleIdx="1" presStyleCnt="5">
        <dgm:presLayoutVars>
          <dgm:bulletEnabled val="1"/>
        </dgm:presLayoutVars>
      </dgm:prSet>
      <dgm:spPr/>
    </dgm:pt>
    <dgm:pt modelId="{D8451267-0B18-4C7A-8E69-6629149D028E}" type="pres">
      <dgm:prSet presAssocID="{53BC69EC-5896-47DE-955A-B8D744AED8DC}" presName="spacer" presStyleCnt="0"/>
      <dgm:spPr/>
    </dgm:pt>
    <dgm:pt modelId="{BDF9966D-4821-4C7D-AB2D-299599B388F7}" type="pres">
      <dgm:prSet presAssocID="{ED71FBE9-10D1-413B-8EEE-466DECFF783B}" presName="comp" presStyleCnt="0"/>
      <dgm:spPr/>
    </dgm:pt>
    <dgm:pt modelId="{A3721913-5614-41D5-AE88-DBB05E31400C}" type="pres">
      <dgm:prSet presAssocID="{ED71FBE9-10D1-413B-8EEE-466DECFF783B}" presName="box" presStyleLbl="node1" presStyleIdx="2" presStyleCnt="5"/>
      <dgm:spPr/>
    </dgm:pt>
    <dgm:pt modelId="{B043FAE0-3307-454E-9C70-6057F3151B76}" type="pres">
      <dgm:prSet presAssocID="{ED71FBE9-10D1-413B-8EEE-466DECFF783B}" presName="img"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dgm:spPr>
    </dgm:pt>
    <dgm:pt modelId="{A8F6C0F1-4C52-4629-AC99-0543A06D36EB}" type="pres">
      <dgm:prSet presAssocID="{ED71FBE9-10D1-413B-8EEE-466DECFF783B}" presName="text" presStyleLbl="node1" presStyleIdx="2" presStyleCnt="5">
        <dgm:presLayoutVars>
          <dgm:bulletEnabled val="1"/>
        </dgm:presLayoutVars>
      </dgm:prSet>
      <dgm:spPr/>
    </dgm:pt>
    <dgm:pt modelId="{719D0B13-D8A5-48C5-8CF0-5E6BE449F3C6}" type="pres">
      <dgm:prSet presAssocID="{3962CDA7-AD36-4D2A-8167-3E99BD8C2983}" presName="spacer" presStyleCnt="0"/>
      <dgm:spPr/>
    </dgm:pt>
    <dgm:pt modelId="{5D54BC3D-EFE7-4320-9CA0-11E8DACCBB80}" type="pres">
      <dgm:prSet presAssocID="{7B528E9C-9618-418B-8737-A9A57C9AD509}" presName="comp" presStyleCnt="0"/>
      <dgm:spPr/>
    </dgm:pt>
    <dgm:pt modelId="{4FDDD314-B608-45E9-8579-55283DB25153}" type="pres">
      <dgm:prSet presAssocID="{7B528E9C-9618-418B-8737-A9A57C9AD509}" presName="box" presStyleLbl="node1" presStyleIdx="3" presStyleCnt="5" custLinFactNeighborX="-4605" custLinFactNeighborY="1105"/>
      <dgm:spPr/>
    </dgm:pt>
    <dgm:pt modelId="{A355AA62-6EF4-4AD0-882D-C33655CBBD34}" type="pres">
      <dgm:prSet presAssocID="{7B528E9C-9618-418B-8737-A9A57C9AD509}" presName="img"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l="-3000" r="-3000"/>
          </a:stretch>
        </a:blipFill>
      </dgm:spPr>
      <dgm:extLst>
        <a:ext uri="{E40237B7-FDA0-4F09-8148-C483321AD2D9}">
          <dgm14:cNvPr xmlns:dgm14="http://schemas.microsoft.com/office/drawing/2010/diagram" id="0" name="" descr="Database outline"/>
        </a:ext>
      </dgm:extLst>
    </dgm:pt>
    <dgm:pt modelId="{1DC605CD-DC86-448C-8534-364B15B221BD}" type="pres">
      <dgm:prSet presAssocID="{7B528E9C-9618-418B-8737-A9A57C9AD509}" presName="text" presStyleLbl="node1" presStyleIdx="3" presStyleCnt="5">
        <dgm:presLayoutVars>
          <dgm:bulletEnabled val="1"/>
        </dgm:presLayoutVars>
      </dgm:prSet>
      <dgm:spPr/>
    </dgm:pt>
    <dgm:pt modelId="{6909C726-FE17-4CCE-AB96-7781D534BDFC}" type="pres">
      <dgm:prSet presAssocID="{CAC77455-74FD-4ACF-8CD7-CBD0B7541757}" presName="spacer" presStyleCnt="0"/>
      <dgm:spPr/>
    </dgm:pt>
    <dgm:pt modelId="{ADDF0867-FBDB-42CF-8E26-B8FC48BD67C7}" type="pres">
      <dgm:prSet presAssocID="{9BAF4E86-4426-4133-8DBD-D4B2068B86E4}" presName="comp" presStyleCnt="0"/>
      <dgm:spPr/>
    </dgm:pt>
    <dgm:pt modelId="{8DC9E21E-07E8-434E-8F83-975100D94D71}" type="pres">
      <dgm:prSet presAssocID="{9BAF4E86-4426-4133-8DBD-D4B2068B86E4}" presName="box" presStyleLbl="node1" presStyleIdx="4" presStyleCnt="5"/>
      <dgm:spPr/>
    </dgm:pt>
    <dgm:pt modelId="{42A4AF99-1AD0-4A13-A9FC-0D1F6563F9D4}" type="pres">
      <dgm:prSet presAssocID="{9BAF4E86-4426-4133-8DBD-D4B2068B86E4}" presName="img" presStyleLbl="fgImgPlace1" presStyleIdx="4" presStyleCnt="5"/>
      <dgm:spPr>
        <a:blipFill>
          <a:blip xmlns:r="http://schemas.openxmlformats.org/officeDocument/2006/relationships" r:embed="rId6">
            <a:extLst>
              <a:ext uri="{28A0092B-C50C-407E-A947-70E740481C1C}">
                <a14:useLocalDpi xmlns:a14="http://schemas.microsoft.com/office/drawing/2010/main" val="0"/>
              </a:ext>
            </a:extLst>
          </a:blip>
          <a:srcRect/>
          <a:stretch>
            <a:fillRect l="-54000" r="-54000"/>
          </a:stretch>
        </a:blipFill>
      </dgm:spPr>
    </dgm:pt>
    <dgm:pt modelId="{F9125FC9-6279-43E6-9DCE-1F746C7992E4}" type="pres">
      <dgm:prSet presAssocID="{9BAF4E86-4426-4133-8DBD-D4B2068B86E4}" presName="text" presStyleLbl="node1" presStyleIdx="4" presStyleCnt="5">
        <dgm:presLayoutVars>
          <dgm:bulletEnabled val="1"/>
        </dgm:presLayoutVars>
      </dgm:prSet>
      <dgm:spPr/>
    </dgm:pt>
  </dgm:ptLst>
  <dgm:cxnLst>
    <dgm:cxn modelId="{555AF708-3D47-4BFE-A23C-A98E818241DA}" type="presOf" srcId="{9BAF4E86-4426-4133-8DBD-D4B2068B86E4}" destId="{8DC9E21E-07E8-434E-8F83-975100D94D71}" srcOrd="0" destOrd="0" presId="urn:microsoft.com/office/officeart/2005/8/layout/vList4"/>
    <dgm:cxn modelId="{AD184D28-BE90-45BB-9AD3-1AF5FE311794}" type="presOf" srcId="{3A0E1CE5-8152-43F0-AC81-4ED435B08A86}" destId="{998D724A-9F62-48D1-9F3D-D94F5A875D9C}" srcOrd="1" destOrd="0" presId="urn:microsoft.com/office/officeart/2005/8/layout/vList4"/>
    <dgm:cxn modelId="{E9CB652B-8B08-44C4-A4CB-3245119888AC}" type="presOf" srcId="{7B528E9C-9618-418B-8737-A9A57C9AD509}" destId="{1DC605CD-DC86-448C-8534-364B15B221BD}" srcOrd="1" destOrd="0" presId="urn:microsoft.com/office/officeart/2005/8/layout/vList4"/>
    <dgm:cxn modelId="{E62FFC3B-FA0A-496E-9B55-8BC154C8AE81}" srcId="{5B47B45F-34BF-48AC-809A-2F671F29B572}" destId="{7B528E9C-9618-418B-8737-A9A57C9AD509}" srcOrd="3" destOrd="0" parTransId="{DDA12E38-0BC3-44E4-B4EC-ECF77E2E34E7}" sibTransId="{CAC77455-74FD-4ACF-8CD7-CBD0B7541757}"/>
    <dgm:cxn modelId="{777C6244-F007-4A28-A0FC-336A919DF624}" type="presOf" srcId="{9BAF4E86-4426-4133-8DBD-D4B2068B86E4}" destId="{F9125FC9-6279-43E6-9DCE-1F746C7992E4}" srcOrd="1" destOrd="0" presId="urn:microsoft.com/office/officeart/2005/8/layout/vList4"/>
    <dgm:cxn modelId="{93D92945-0AF7-4024-9373-938CE4A71AF2}" type="presOf" srcId="{5B47B45F-34BF-48AC-809A-2F671F29B572}" destId="{DCAE8234-544C-4126-9394-7C70EE75ADC6}" srcOrd="0" destOrd="0" presId="urn:microsoft.com/office/officeart/2005/8/layout/vList4"/>
    <dgm:cxn modelId="{E1BEBB7D-1335-401C-B826-C1782026061F}" srcId="{5B47B45F-34BF-48AC-809A-2F671F29B572}" destId="{9BAF4E86-4426-4133-8DBD-D4B2068B86E4}" srcOrd="4" destOrd="0" parTransId="{6E4C2657-006E-4D09-A743-87C03E55C98D}" sibTransId="{1E151F8D-9F62-48AC-83EE-5D5C418FA59A}"/>
    <dgm:cxn modelId="{77728C80-0411-4284-A97C-1CEDC8FDC09F}" srcId="{5B47B45F-34BF-48AC-809A-2F671F29B572}" destId="{CBA3631B-88C7-40E1-A2CF-74A9319F17B4}" srcOrd="0" destOrd="0" parTransId="{24D48F45-0E63-4BB8-A71F-8525AB0D18DF}" sibTransId="{966C715A-B660-4894-9031-E86F6C5E6E11}"/>
    <dgm:cxn modelId="{280EE685-9AAA-4FE0-A861-E956A52C63D0}" type="presOf" srcId="{CBA3631B-88C7-40E1-A2CF-74A9319F17B4}" destId="{9F0112A2-DEB6-4A73-93A1-A3DD385CF0B1}" srcOrd="1" destOrd="0" presId="urn:microsoft.com/office/officeart/2005/8/layout/vList4"/>
    <dgm:cxn modelId="{30CC4FAF-B788-4AA6-AE24-E521FD2E6A0F}" type="presOf" srcId="{3A0E1CE5-8152-43F0-AC81-4ED435B08A86}" destId="{B78F5354-BFD4-4B0D-9259-29FBEF008769}" srcOrd="0" destOrd="0" presId="urn:microsoft.com/office/officeart/2005/8/layout/vList4"/>
    <dgm:cxn modelId="{5F3F50C5-284D-4455-B7B2-D4DE048D73F8}" type="presOf" srcId="{CBA3631B-88C7-40E1-A2CF-74A9319F17B4}" destId="{857ED911-22AA-4BF1-AB86-EDDC5444E427}" srcOrd="0" destOrd="0" presId="urn:microsoft.com/office/officeart/2005/8/layout/vList4"/>
    <dgm:cxn modelId="{37BB7AC5-37FD-4B08-AA5A-3843535528E6}" type="presOf" srcId="{ED71FBE9-10D1-413B-8EEE-466DECFF783B}" destId="{A3721913-5614-41D5-AE88-DBB05E31400C}" srcOrd="0" destOrd="0" presId="urn:microsoft.com/office/officeart/2005/8/layout/vList4"/>
    <dgm:cxn modelId="{3EF3B9E8-8A09-4F25-80A4-7F7DFDDC0A3E}" srcId="{5B47B45F-34BF-48AC-809A-2F671F29B572}" destId="{ED71FBE9-10D1-413B-8EEE-466DECFF783B}" srcOrd="2" destOrd="0" parTransId="{0A01741B-5CCE-4223-BF1D-0445A693F571}" sibTransId="{3962CDA7-AD36-4D2A-8167-3E99BD8C2983}"/>
    <dgm:cxn modelId="{17A0D9E9-FD63-4AC4-AAA7-B297AE2F73CD}" type="presOf" srcId="{7B528E9C-9618-418B-8737-A9A57C9AD509}" destId="{4FDDD314-B608-45E9-8579-55283DB25153}" srcOrd="0" destOrd="0" presId="urn:microsoft.com/office/officeart/2005/8/layout/vList4"/>
    <dgm:cxn modelId="{73D143F8-F849-4FE3-BF73-2F993CA724F1}" srcId="{5B47B45F-34BF-48AC-809A-2F671F29B572}" destId="{3A0E1CE5-8152-43F0-AC81-4ED435B08A86}" srcOrd="1" destOrd="0" parTransId="{3F5D6AAB-A587-412E-B2FA-61430E4C5E3A}" sibTransId="{53BC69EC-5896-47DE-955A-B8D744AED8DC}"/>
    <dgm:cxn modelId="{B02322FA-E52F-4E27-9D46-E62024AD82DF}" type="presOf" srcId="{ED71FBE9-10D1-413B-8EEE-466DECFF783B}" destId="{A8F6C0F1-4C52-4629-AC99-0543A06D36EB}" srcOrd="1" destOrd="0" presId="urn:microsoft.com/office/officeart/2005/8/layout/vList4"/>
    <dgm:cxn modelId="{A018D83E-BABF-4403-9653-A6BBCDC0B00E}" type="presParOf" srcId="{DCAE8234-544C-4126-9394-7C70EE75ADC6}" destId="{D6F906BF-5C02-4EED-8619-E0B70E29C847}" srcOrd="0" destOrd="0" presId="urn:microsoft.com/office/officeart/2005/8/layout/vList4"/>
    <dgm:cxn modelId="{4B7AD235-D616-4F95-8192-B5E31D5A27EC}" type="presParOf" srcId="{D6F906BF-5C02-4EED-8619-E0B70E29C847}" destId="{857ED911-22AA-4BF1-AB86-EDDC5444E427}" srcOrd="0" destOrd="0" presId="urn:microsoft.com/office/officeart/2005/8/layout/vList4"/>
    <dgm:cxn modelId="{EDEE3436-8E90-4A39-A58D-BC2C5D7D7C76}" type="presParOf" srcId="{D6F906BF-5C02-4EED-8619-E0B70E29C847}" destId="{CC5F74DC-06F8-4480-8F53-1E2AAA694EC9}" srcOrd="1" destOrd="0" presId="urn:microsoft.com/office/officeart/2005/8/layout/vList4"/>
    <dgm:cxn modelId="{7EFA89C8-4649-49EB-AE09-A17A92E03DC6}" type="presParOf" srcId="{D6F906BF-5C02-4EED-8619-E0B70E29C847}" destId="{9F0112A2-DEB6-4A73-93A1-A3DD385CF0B1}" srcOrd="2" destOrd="0" presId="urn:microsoft.com/office/officeart/2005/8/layout/vList4"/>
    <dgm:cxn modelId="{629ABF5F-7AA1-419D-96AA-DEE50D30BFC8}" type="presParOf" srcId="{DCAE8234-544C-4126-9394-7C70EE75ADC6}" destId="{1FAACE09-E7F5-4BA9-B782-B181522685AC}" srcOrd="1" destOrd="0" presId="urn:microsoft.com/office/officeart/2005/8/layout/vList4"/>
    <dgm:cxn modelId="{829F84F3-77B2-44C1-ABD9-8A47AD6F7F19}" type="presParOf" srcId="{DCAE8234-544C-4126-9394-7C70EE75ADC6}" destId="{CD3E82CD-4B0A-4623-949B-8A21B4FE84C0}" srcOrd="2" destOrd="0" presId="urn:microsoft.com/office/officeart/2005/8/layout/vList4"/>
    <dgm:cxn modelId="{525AF2F6-B975-4714-8695-E268C5E86379}" type="presParOf" srcId="{CD3E82CD-4B0A-4623-949B-8A21B4FE84C0}" destId="{B78F5354-BFD4-4B0D-9259-29FBEF008769}" srcOrd="0" destOrd="0" presId="urn:microsoft.com/office/officeart/2005/8/layout/vList4"/>
    <dgm:cxn modelId="{A6AFB708-1822-4AA6-8710-6A4D965ED2E7}" type="presParOf" srcId="{CD3E82CD-4B0A-4623-949B-8A21B4FE84C0}" destId="{767540F2-5BFC-40CA-AB47-E75D01E4A5BF}" srcOrd="1" destOrd="0" presId="urn:microsoft.com/office/officeart/2005/8/layout/vList4"/>
    <dgm:cxn modelId="{A7805B7C-2799-40AB-9821-FF952B227E64}" type="presParOf" srcId="{CD3E82CD-4B0A-4623-949B-8A21B4FE84C0}" destId="{998D724A-9F62-48D1-9F3D-D94F5A875D9C}" srcOrd="2" destOrd="0" presId="urn:microsoft.com/office/officeart/2005/8/layout/vList4"/>
    <dgm:cxn modelId="{8B3D7C36-A805-43D2-96C1-17E9202F81CC}" type="presParOf" srcId="{DCAE8234-544C-4126-9394-7C70EE75ADC6}" destId="{D8451267-0B18-4C7A-8E69-6629149D028E}" srcOrd="3" destOrd="0" presId="urn:microsoft.com/office/officeart/2005/8/layout/vList4"/>
    <dgm:cxn modelId="{BD6AD484-8D39-42BC-845A-DB0D8576CC78}" type="presParOf" srcId="{DCAE8234-544C-4126-9394-7C70EE75ADC6}" destId="{BDF9966D-4821-4C7D-AB2D-299599B388F7}" srcOrd="4" destOrd="0" presId="urn:microsoft.com/office/officeart/2005/8/layout/vList4"/>
    <dgm:cxn modelId="{7C6DB8EC-8CE2-4144-85E4-192A569023F6}" type="presParOf" srcId="{BDF9966D-4821-4C7D-AB2D-299599B388F7}" destId="{A3721913-5614-41D5-AE88-DBB05E31400C}" srcOrd="0" destOrd="0" presId="urn:microsoft.com/office/officeart/2005/8/layout/vList4"/>
    <dgm:cxn modelId="{20B00BA0-960F-41B0-9E75-597055E5641D}" type="presParOf" srcId="{BDF9966D-4821-4C7D-AB2D-299599B388F7}" destId="{B043FAE0-3307-454E-9C70-6057F3151B76}" srcOrd="1" destOrd="0" presId="urn:microsoft.com/office/officeart/2005/8/layout/vList4"/>
    <dgm:cxn modelId="{5A049467-6B69-4AC9-A92C-966AD06058F3}" type="presParOf" srcId="{BDF9966D-4821-4C7D-AB2D-299599B388F7}" destId="{A8F6C0F1-4C52-4629-AC99-0543A06D36EB}" srcOrd="2" destOrd="0" presId="urn:microsoft.com/office/officeart/2005/8/layout/vList4"/>
    <dgm:cxn modelId="{91DF6EA7-61A0-4E15-97BD-4A1B1797A312}" type="presParOf" srcId="{DCAE8234-544C-4126-9394-7C70EE75ADC6}" destId="{719D0B13-D8A5-48C5-8CF0-5E6BE449F3C6}" srcOrd="5" destOrd="0" presId="urn:microsoft.com/office/officeart/2005/8/layout/vList4"/>
    <dgm:cxn modelId="{0DEBE630-F32B-4A81-9F2A-AA627E29F0AF}" type="presParOf" srcId="{DCAE8234-544C-4126-9394-7C70EE75ADC6}" destId="{5D54BC3D-EFE7-4320-9CA0-11E8DACCBB80}" srcOrd="6" destOrd="0" presId="urn:microsoft.com/office/officeart/2005/8/layout/vList4"/>
    <dgm:cxn modelId="{4A46CEFF-C5EC-4FB4-9108-F2373CC16FA7}" type="presParOf" srcId="{5D54BC3D-EFE7-4320-9CA0-11E8DACCBB80}" destId="{4FDDD314-B608-45E9-8579-55283DB25153}" srcOrd="0" destOrd="0" presId="urn:microsoft.com/office/officeart/2005/8/layout/vList4"/>
    <dgm:cxn modelId="{050EC417-A5B4-4AA1-ACBB-5A0872398F0F}" type="presParOf" srcId="{5D54BC3D-EFE7-4320-9CA0-11E8DACCBB80}" destId="{A355AA62-6EF4-4AD0-882D-C33655CBBD34}" srcOrd="1" destOrd="0" presId="urn:microsoft.com/office/officeart/2005/8/layout/vList4"/>
    <dgm:cxn modelId="{5E7B3446-1650-4168-9AC6-F5DD101DE5C3}" type="presParOf" srcId="{5D54BC3D-EFE7-4320-9CA0-11E8DACCBB80}" destId="{1DC605CD-DC86-448C-8534-364B15B221BD}" srcOrd="2" destOrd="0" presId="urn:microsoft.com/office/officeart/2005/8/layout/vList4"/>
    <dgm:cxn modelId="{F645C01F-AD54-4F78-B82C-3D02AD41DBA4}" type="presParOf" srcId="{DCAE8234-544C-4126-9394-7C70EE75ADC6}" destId="{6909C726-FE17-4CCE-AB96-7781D534BDFC}" srcOrd="7" destOrd="0" presId="urn:microsoft.com/office/officeart/2005/8/layout/vList4"/>
    <dgm:cxn modelId="{7066DE1B-AAE1-4198-97D7-E02C152ADC7E}" type="presParOf" srcId="{DCAE8234-544C-4126-9394-7C70EE75ADC6}" destId="{ADDF0867-FBDB-42CF-8E26-B8FC48BD67C7}" srcOrd="8" destOrd="0" presId="urn:microsoft.com/office/officeart/2005/8/layout/vList4"/>
    <dgm:cxn modelId="{9F9D2220-26F6-4216-B326-FEBBF5DFF1E8}" type="presParOf" srcId="{ADDF0867-FBDB-42CF-8E26-B8FC48BD67C7}" destId="{8DC9E21E-07E8-434E-8F83-975100D94D71}" srcOrd="0" destOrd="0" presId="urn:microsoft.com/office/officeart/2005/8/layout/vList4"/>
    <dgm:cxn modelId="{06C66558-167C-4DFF-B7A5-7002A46F1793}" type="presParOf" srcId="{ADDF0867-FBDB-42CF-8E26-B8FC48BD67C7}" destId="{42A4AF99-1AD0-4A13-A9FC-0D1F6563F9D4}" srcOrd="1" destOrd="0" presId="urn:microsoft.com/office/officeart/2005/8/layout/vList4"/>
    <dgm:cxn modelId="{80F1AAAE-2AF9-465D-B678-9D6D4049DF3F}" type="presParOf" srcId="{ADDF0867-FBDB-42CF-8E26-B8FC48BD67C7}" destId="{F9125FC9-6279-43E6-9DCE-1F746C7992E4}" srcOrd="2" destOrd="0" presId="urn:microsoft.com/office/officeart/2005/8/layout/vList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9F8717-E390-4026-8F5D-6B925F56FDB0}"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EB20BF2D-E1BF-4E73-BDC5-65EC588BD6A6}">
      <dgm:prSet phldrT="[Text]" custT="1"/>
      <dgm:spPr>
        <a:solidFill>
          <a:schemeClr val="accent1"/>
        </a:solidFill>
        <a:scene3d>
          <a:camera prst="orthographicFront"/>
          <a:lightRig rig="threePt" dir="t"/>
        </a:scene3d>
        <a:sp3d>
          <a:bevelT/>
        </a:sp3d>
      </dgm:spPr>
      <dgm:t>
        <a:bodyPr/>
        <a:lstStyle/>
        <a:p>
          <a:r>
            <a:rPr lang="en-US" sz="1200" dirty="0"/>
            <a:t>Incident reported by SO/PTS</a:t>
          </a:r>
          <a:endParaRPr lang="en-GB" sz="1200" dirty="0"/>
        </a:p>
      </dgm:t>
    </dgm:pt>
    <dgm:pt modelId="{F2C82A17-E5EE-4998-95D4-E6EC9B9FAC6C}" type="parTrans" cxnId="{2310257D-F639-40B7-834C-8C2297E3BE42}">
      <dgm:prSet/>
      <dgm:spPr/>
      <dgm:t>
        <a:bodyPr/>
        <a:lstStyle/>
        <a:p>
          <a:endParaRPr lang="en-GB" sz="2000"/>
        </a:p>
      </dgm:t>
    </dgm:pt>
    <dgm:pt modelId="{60A7BA3D-088F-4F83-9A7F-CB2A99536D83}" type="sibTrans" cxnId="{2310257D-F639-40B7-834C-8C2297E3BE42}">
      <dgm:prSet/>
      <dgm:spPr/>
      <dgm:t>
        <a:bodyPr/>
        <a:lstStyle/>
        <a:p>
          <a:endParaRPr lang="en-GB" sz="2000"/>
        </a:p>
      </dgm:t>
    </dgm:pt>
    <dgm:pt modelId="{8008F3C0-C706-4331-8C70-E94A1CD4B9A0}" type="pres">
      <dgm:prSet presAssocID="{899F8717-E390-4026-8F5D-6B925F56FDB0}" presName="Name0" presStyleCnt="0">
        <dgm:presLayoutVars>
          <dgm:dir/>
          <dgm:resizeHandles val="exact"/>
        </dgm:presLayoutVars>
      </dgm:prSet>
      <dgm:spPr/>
    </dgm:pt>
    <dgm:pt modelId="{1513BB18-A37F-49A4-9AC7-8971C72D94EC}" type="pres">
      <dgm:prSet presAssocID="{EB20BF2D-E1BF-4E73-BDC5-65EC588BD6A6}" presName="node" presStyleLbl="node1" presStyleIdx="0" presStyleCnt="1" custLinFactNeighborX="1149" custLinFactNeighborY="455">
        <dgm:presLayoutVars>
          <dgm:bulletEnabled val="1"/>
        </dgm:presLayoutVars>
      </dgm:prSet>
      <dgm:spPr/>
    </dgm:pt>
  </dgm:ptLst>
  <dgm:cxnLst>
    <dgm:cxn modelId="{139E0056-3AE7-4C2F-ACFE-4BBA6DDCEFAB}" type="presOf" srcId="{899F8717-E390-4026-8F5D-6B925F56FDB0}" destId="{8008F3C0-C706-4331-8C70-E94A1CD4B9A0}" srcOrd="0" destOrd="0" presId="urn:microsoft.com/office/officeart/2005/8/layout/process1"/>
    <dgm:cxn modelId="{2310257D-F639-40B7-834C-8C2297E3BE42}" srcId="{899F8717-E390-4026-8F5D-6B925F56FDB0}" destId="{EB20BF2D-E1BF-4E73-BDC5-65EC588BD6A6}" srcOrd="0" destOrd="0" parTransId="{F2C82A17-E5EE-4998-95D4-E6EC9B9FAC6C}" sibTransId="{60A7BA3D-088F-4F83-9A7F-CB2A99536D83}"/>
    <dgm:cxn modelId="{E0273B92-A249-4EAE-A994-C240442451BB}" type="presOf" srcId="{EB20BF2D-E1BF-4E73-BDC5-65EC588BD6A6}" destId="{1513BB18-A37F-49A4-9AC7-8971C72D94EC}" srcOrd="0" destOrd="0" presId="urn:microsoft.com/office/officeart/2005/8/layout/process1"/>
    <dgm:cxn modelId="{0BDA9D0C-ED85-41A4-8531-E593D4B614A3}" type="presParOf" srcId="{8008F3C0-C706-4331-8C70-E94A1CD4B9A0}" destId="{1513BB18-A37F-49A4-9AC7-8971C72D94EC}" srcOrd="0"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CD9CB-6E93-477A-878E-5CD50F31D344}">
      <dsp:nvSpPr>
        <dsp:cNvPr id="0" name=""/>
        <dsp:cNvSpPr/>
      </dsp:nvSpPr>
      <dsp:spPr>
        <a:xfrm>
          <a:off x="1993527" y="1781498"/>
          <a:ext cx="427025" cy="1390504"/>
        </a:xfrm>
        <a:custGeom>
          <a:avLst/>
          <a:gdLst/>
          <a:ahLst/>
          <a:cxnLst/>
          <a:rect l="0" t="0" r="0" b="0"/>
          <a:pathLst>
            <a:path>
              <a:moveTo>
                <a:pt x="0" y="0"/>
              </a:moveTo>
              <a:lnTo>
                <a:pt x="213512" y="0"/>
              </a:lnTo>
              <a:lnTo>
                <a:pt x="213512" y="1390504"/>
              </a:lnTo>
              <a:lnTo>
                <a:pt x="427025" y="139050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GB" sz="400" kern="1200"/>
        </a:p>
      </dsp:txBody>
      <dsp:txXfrm>
        <a:off x="2170675" y="2440385"/>
        <a:ext cx="72729" cy="72729"/>
      </dsp:txXfrm>
    </dsp:sp>
    <dsp:sp modelId="{6DFABBE1-FA26-47A3-A9C4-61ABBB4626EA}">
      <dsp:nvSpPr>
        <dsp:cNvPr id="0" name=""/>
        <dsp:cNvSpPr/>
      </dsp:nvSpPr>
      <dsp:spPr>
        <a:xfrm>
          <a:off x="1993527" y="1781498"/>
          <a:ext cx="427025" cy="653958"/>
        </a:xfrm>
        <a:custGeom>
          <a:avLst/>
          <a:gdLst/>
          <a:ahLst/>
          <a:cxnLst/>
          <a:rect l="0" t="0" r="0" b="0"/>
          <a:pathLst>
            <a:path>
              <a:moveTo>
                <a:pt x="0" y="0"/>
              </a:moveTo>
              <a:lnTo>
                <a:pt x="213512" y="0"/>
              </a:lnTo>
              <a:lnTo>
                <a:pt x="213512" y="653958"/>
              </a:lnTo>
              <a:lnTo>
                <a:pt x="427025" y="65395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GB" sz="400" kern="1200"/>
        </a:p>
      </dsp:txBody>
      <dsp:txXfrm>
        <a:off x="2187514" y="2088952"/>
        <a:ext cx="39051" cy="39051"/>
      </dsp:txXfrm>
    </dsp:sp>
    <dsp:sp modelId="{855ED809-DFD8-4213-9F40-810393852C4F}">
      <dsp:nvSpPr>
        <dsp:cNvPr id="0" name=""/>
        <dsp:cNvSpPr/>
      </dsp:nvSpPr>
      <dsp:spPr>
        <a:xfrm>
          <a:off x="1993527" y="1653192"/>
          <a:ext cx="427025" cy="91440"/>
        </a:xfrm>
        <a:custGeom>
          <a:avLst/>
          <a:gdLst/>
          <a:ahLst/>
          <a:cxnLst/>
          <a:rect l="0" t="0" r="0" b="0"/>
          <a:pathLst>
            <a:path>
              <a:moveTo>
                <a:pt x="0" y="128306"/>
              </a:moveTo>
              <a:lnTo>
                <a:pt x="213512" y="128306"/>
              </a:lnTo>
              <a:lnTo>
                <a:pt x="213512" y="45720"/>
              </a:lnTo>
              <a:lnTo>
                <a:pt x="427025" y="4572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
            <a:lnSpc>
              <a:spcPct val="90000"/>
            </a:lnSpc>
            <a:spcBef>
              <a:spcPct val="0"/>
            </a:spcBef>
            <a:spcAft>
              <a:spcPct val="35000"/>
            </a:spcAft>
            <a:buNone/>
          </a:pPr>
          <a:endParaRPr lang="en-GB" sz="200" kern="1200"/>
        </a:p>
      </dsp:txBody>
      <dsp:txXfrm>
        <a:off x="2196166" y="1688038"/>
        <a:ext cx="21746" cy="21746"/>
      </dsp:txXfrm>
    </dsp:sp>
    <dsp:sp modelId="{37CCB547-769A-4D9C-BFF2-79D4BB739B3C}">
      <dsp:nvSpPr>
        <dsp:cNvPr id="0" name=""/>
        <dsp:cNvSpPr/>
      </dsp:nvSpPr>
      <dsp:spPr>
        <a:xfrm>
          <a:off x="1993527" y="977244"/>
          <a:ext cx="401920" cy="804253"/>
        </a:xfrm>
        <a:custGeom>
          <a:avLst/>
          <a:gdLst/>
          <a:ahLst/>
          <a:cxnLst/>
          <a:rect l="0" t="0" r="0" b="0"/>
          <a:pathLst>
            <a:path>
              <a:moveTo>
                <a:pt x="0" y="804253"/>
              </a:moveTo>
              <a:lnTo>
                <a:pt x="200960" y="804253"/>
              </a:lnTo>
              <a:lnTo>
                <a:pt x="200960" y="0"/>
              </a:lnTo>
              <a:lnTo>
                <a:pt x="401920" y="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
            <a:lnSpc>
              <a:spcPct val="90000"/>
            </a:lnSpc>
            <a:spcBef>
              <a:spcPct val="0"/>
            </a:spcBef>
            <a:spcAft>
              <a:spcPct val="35000"/>
            </a:spcAft>
            <a:buNone/>
          </a:pPr>
          <a:endParaRPr lang="en-GB" sz="200" kern="1200"/>
        </a:p>
      </dsp:txBody>
      <dsp:txXfrm>
        <a:off x="2172010" y="1356894"/>
        <a:ext cx="44954" cy="44954"/>
      </dsp:txXfrm>
    </dsp:sp>
    <dsp:sp modelId="{5077099B-821B-4A18-92A1-48BAA8FE739D}">
      <dsp:nvSpPr>
        <dsp:cNvPr id="0" name=""/>
        <dsp:cNvSpPr/>
      </dsp:nvSpPr>
      <dsp:spPr>
        <a:xfrm>
          <a:off x="1993527" y="294618"/>
          <a:ext cx="372060" cy="1486880"/>
        </a:xfrm>
        <a:custGeom>
          <a:avLst/>
          <a:gdLst/>
          <a:ahLst/>
          <a:cxnLst/>
          <a:rect l="0" t="0" r="0" b="0"/>
          <a:pathLst>
            <a:path>
              <a:moveTo>
                <a:pt x="0" y="1486880"/>
              </a:moveTo>
              <a:lnTo>
                <a:pt x="186030" y="1486880"/>
              </a:lnTo>
              <a:lnTo>
                <a:pt x="186030" y="0"/>
              </a:lnTo>
              <a:lnTo>
                <a:pt x="372060" y="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
            <a:lnSpc>
              <a:spcPct val="90000"/>
            </a:lnSpc>
            <a:spcBef>
              <a:spcPct val="0"/>
            </a:spcBef>
            <a:spcAft>
              <a:spcPct val="35000"/>
            </a:spcAft>
            <a:buNone/>
          </a:pPr>
          <a:endParaRPr lang="en-GB" sz="200" kern="1200"/>
        </a:p>
      </dsp:txBody>
      <dsp:txXfrm>
        <a:off x="2141239" y="999740"/>
        <a:ext cx="76636" cy="76636"/>
      </dsp:txXfrm>
    </dsp:sp>
    <dsp:sp modelId="{9DBCDCD6-0E85-44FE-85F6-76BCFE347CE1}">
      <dsp:nvSpPr>
        <dsp:cNvPr id="0" name=""/>
        <dsp:cNvSpPr/>
      </dsp:nvSpPr>
      <dsp:spPr>
        <a:xfrm rot="16200000">
          <a:off x="-228771" y="1317542"/>
          <a:ext cx="3516686" cy="927911"/>
        </a:xfrm>
        <a:prstGeom prst="rect">
          <a:avLst/>
        </a:prstGeom>
        <a:solidFill>
          <a:srgbClr val="00206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Data Integrity</a:t>
          </a:r>
        </a:p>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 (Data Availability and Mission Capability performance)</a:t>
          </a:r>
          <a:endParaRPr lang="en-GB" sz="1400" kern="1200" dirty="0"/>
        </a:p>
      </dsp:txBody>
      <dsp:txXfrm>
        <a:off x="-228771" y="1317542"/>
        <a:ext cx="3516686" cy="927911"/>
      </dsp:txXfrm>
    </dsp:sp>
    <dsp:sp modelId="{3EEDFB2B-DFB3-494D-AA61-5FEB3654F3F5}">
      <dsp:nvSpPr>
        <dsp:cNvPr id="0" name=""/>
        <dsp:cNvSpPr/>
      </dsp:nvSpPr>
      <dsp:spPr>
        <a:xfrm>
          <a:off x="2365587" y="0"/>
          <a:ext cx="1932695" cy="58923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Noise &amp;  spike identification</a:t>
          </a:r>
          <a:endParaRPr lang="en-GB" sz="1400" kern="1200" dirty="0"/>
        </a:p>
      </dsp:txBody>
      <dsp:txXfrm>
        <a:off x="2365587" y="0"/>
        <a:ext cx="1932695" cy="589236"/>
      </dsp:txXfrm>
    </dsp:sp>
    <dsp:sp modelId="{DA8DC279-0542-4333-BC8E-282163FEDC29}">
      <dsp:nvSpPr>
        <dsp:cNvPr id="0" name=""/>
        <dsp:cNvSpPr/>
      </dsp:nvSpPr>
      <dsp:spPr>
        <a:xfrm>
          <a:off x="2395447" y="682626"/>
          <a:ext cx="1932695" cy="58923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Instrument Calibration </a:t>
          </a:r>
          <a:endParaRPr lang="en-GB" sz="1400" kern="1200" dirty="0"/>
        </a:p>
      </dsp:txBody>
      <dsp:txXfrm>
        <a:off x="2395447" y="682626"/>
        <a:ext cx="1932695" cy="589236"/>
      </dsp:txXfrm>
    </dsp:sp>
    <dsp:sp modelId="{3EE597C3-85C1-4ABF-ADBB-9A1A6F5131FD}">
      <dsp:nvSpPr>
        <dsp:cNvPr id="0" name=""/>
        <dsp:cNvSpPr/>
      </dsp:nvSpPr>
      <dsp:spPr>
        <a:xfrm>
          <a:off x="2420553" y="1404293"/>
          <a:ext cx="1932695" cy="58923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Gaps &amp; Constant Values</a:t>
          </a:r>
          <a:endParaRPr lang="en-GB" sz="1400" kern="1200" dirty="0"/>
        </a:p>
      </dsp:txBody>
      <dsp:txXfrm>
        <a:off x="2420553" y="1404293"/>
        <a:ext cx="1932695" cy="589236"/>
      </dsp:txXfrm>
    </dsp:sp>
    <dsp:sp modelId="{F30CE11D-FD68-4CC3-8252-F61788701AF5}">
      <dsp:nvSpPr>
        <dsp:cNvPr id="0" name=""/>
        <dsp:cNvSpPr/>
      </dsp:nvSpPr>
      <dsp:spPr>
        <a:xfrm>
          <a:off x="2420553" y="2140839"/>
          <a:ext cx="1932695" cy="58923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panose="020B0604020202020204" pitchFamily="34" charset="0"/>
              <a:cs typeface="Arial" panose="020B0604020202020204" pitchFamily="34" charset="0"/>
            </a:rPr>
            <a:t>Data Consistency &amp; Coherency</a:t>
          </a:r>
          <a:endParaRPr lang="en-GB" sz="1400" kern="1200" dirty="0"/>
        </a:p>
      </dsp:txBody>
      <dsp:txXfrm>
        <a:off x="2420553" y="2140839"/>
        <a:ext cx="1932695" cy="589236"/>
      </dsp:txXfrm>
    </dsp:sp>
    <dsp:sp modelId="{F41AD800-06EF-4FAD-9CFE-254649B6EE8E}">
      <dsp:nvSpPr>
        <dsp:cNvPr id="0" name=""/>
        <dsp:cNvSpPr/>
      </dsp:nvSpPr>
      <dsp:spPr>
        <a:xfrm>
          <a:off x="2420553" y="2877384"/>
          <a:ext cx="1932695" cy="58923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panose="020B0604020202020204" pitchFamily="34" charset="0"/>
              <a:cs typeface="Arial" panose="020B0604020202020204" pitchFamily="34" charset="0"/>
            </a:rPr>
            <a:t>Data Surety</a:t>
          </a:r>
          <a:endParaRPr lang="en-GB" sz="1400" kern="1200" dirty="0"/>
        </a:p>
      </dsp:txBody>
      <dsp:txXfrm>
        <a:off x="2420553" y="2877384"/>
        <a:ext cx="1932695" cy="5892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6B573-8416-4DF8-92F2-11DD70E61ACB}">
      <dsp:nvSpPr>
        <dsp:cNvPr id="0" name=""/>
        <dsp:cNvSpPr/>
      </dsp:nvSpPr>
      <dsp:spPr>
        <a:xfrm>
          <a:off x="1580349" y="674578"/>
          <a:ext cx="857418" cy="741701"/>
        </a:xfrm>
        <a:prstGeom prst="hexagon">
          <a:avLst>
            <a:gd name="adj" fmla="val 28570"/>
            <a:gd name="vf" fmla="val 115470"/>
          </a:avLst>
        </a:prstGeom>
        <a:solidFill>
          <a:srgbClr val="C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dirty="0"/>
            <a:t>Common challenges faced in maintained data quality in OPS Center</a:t>
          </a:r>
          <a:endParaRPr lang="en-GB" sz="700" b="1" kern="1200" dirty="0"/>
        </a:p>
      </dsp:txBody>
      <dsp:txXfrm>
        <a:off x="1722435" y="797488"/>
        <a:ext cx="573246" cy="495881"/>
      </dsp:txXfrm>
    </dsp:sp>
    <dsp:sp modelId="{E35053B1-5C5F-46D0-8845-17A1385BDA8B}">
      <dsp:nvSpPr>
        <dsp:cNvPr id="0" name=""/>
        <dsp:cNvSpPr/>
      </dsp:nvSpPr>
      <dsp:spPr>
        <a:xfrm>
          <a:off x="2117258" y="319724"/>
          <a:ext cx="323501" cy="278739"/>
        </a:xfrm>
        <a:prstGeom prst="hexagon">
          <a:avLst>
            <a:gd name="adj" fmla="val 28900"/>
            <a:gd name="vf" fmla="val 11547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C915E74-FBAB-41E4-BC49-7977C339F1B0}">
      <dsp:nvSpPr>
        <dsp:cNvPr id="0" name=""/>
        <dsp:cNvSpPr/>
      </dsp:nvSpPr>
      <dsp:spPr>
        <a:xfrm>
          <a:off x="1659330" y="0"/>
          <a:ext cx="702648" cy="607873"/>
        </a:xfrm>
        <a:prstGeom prst="hexagon">
          <a:avLst>
            <a:gd name="adj" fmla="val 28570"/>
            <a:gd name="vf" fmla="val 115470"/>
          </a:avLst>
        </a:prstGeom>
        <a:solidFill>
          <a:schemeClr val="accent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Data Accuracy</a:t>
          </a:r>
        </a:p>
      </dsp:txBody>
      <dsp:txXfrm>
        <a:off x="1775774" y="100738"/>
        <a:ext cx="469760" cy="406397"/>
      </dsp:txXfrm>
    </dsp:sp>
    <dsp:sp modelId="{D83E6DC9-6937-4CDE-AC8D-52A2AE8CC2AB}">
      <dsp:nvSpPr>
        <dsp:cNvPr id="0" name=""/>
        <dsp:cNvSpPr/>
      </dsp:nvSpPr>
      <dsp:spPr>
        <a:xfrm>
          <a:off x="2494810" y="840818"/>
          <a:ext cx="323501" cy="278739"/>
        </a:xfrm>
        <a:prstGeom prst="hexagon">
          <a:avLst>
            <a:gd name="adj" fmla="val 28900"/>
            <a:gd name="vf" fmla="val 11547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13964D1-2D8A-4543-8332-71857B17945F}">
      <dsp:nvSpPr>
        <dsp:cNvPr id="0" name=""/>
        <dsp:cNvSpPr/>
      </dsp:nvSpPr>
      <dsp:spPr>
        <a:xfrm>
          <a:off x="2274686" y="358844"/>
          <a:ext cx="835940" cy="607873"/>
        </a:xfrm>
        <a:prstGeom prst="hexagon">
          <a:avLst>
            <a:gd name="adj" fmla="val 28570"/>
            <a:gd name="vf" fmla="val 115470"/>
          </a:avLst>
        </a:prstGeom>
        <a:solidFill>
          <a:schemeClr val="accent6">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Data Integration</a:t>
          </a:r>
        </a:p>
      </dsp:txBody>
      <dsp:txXfrm>
        <a:off x="2402237" y="451596"/>
        <a:ext cx="580838" cy="422369"/>
      </dsp:txXfrm>
    </dsp:sp>
    <dsp:sp modelId="{FD3CFB61-4DE8-486D-AB34-72D0522A05A1}">
      <dsp:nvSpPr>
        <dsp:cNvPr id="0" name=""/>
        <dsp:cNvSpPr/>
      </dsp:nvSpPr>
      <dsp:spPr>
        <a:xfrm>
          <a:off x="2232538" y="1429035"/>
          <a:ext cx="323501" cy="278739"/>
        </a:xfrm>
        <a:prstGeom prst="hexagon">
          <a:avLst>
            <a:gd name="adj" fmla="val 28900"/>
            <a:gd name="vf" fmla="val 11547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5FE000A-8344-44A9-9F80-12EBDAEF083C}">
      <dsp:nvSpPr>
        <dsp:cNvPr id="0" name=""/>
        <dsp:cNvSpPr/>
      </dsp:nvSpPr>
      <dsp:spPr>
        <a:xfrm>
          <a:off x="2319237" y="1093854"/>
          <a:ext cx="791948" cy="607873"/>
        </a:xfrm>
        <a:prstGeom prst="hexagon">
          <a:avLst>
            <a:gd name="adj" fmla="val 28570"/>
            <a:gd name="vf" fmla="val 115470"/>
          </a:avLst>
        </a:prstGeom>
        <a:solidFill>
          <a:schemeClr val="accent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Data Consistency</a:t>
          </a:r>
        </a:p>
      </dsp:txBody>
      <dsp:txXfrm>
        <a:off x="2443122" y="1188944"/>
        <a:ext cx="544178" cy="417693"/>
      </dsp:txXfrm>
    </dsp:sp>
    <dsp:sp modelId="{96B2F50B-0F5C-40F1-8508-0B93969DF96B}">
      <dsp:nvSpPr>
        <dsp:cNvPr id="0" name=""/>
        <dsp:cNvSpPr/>
      </dsp:nvSpPr>
      <dsp:spPr>
        <a:xfrm>
          <a:off x="1581945" y="1490095"/>
          <a:ext cx="323501" cy="278739"/>
        </a:xfrm>
        <a:prstGeom prst="hexagon">
          <a:avLst>
            <a:gd name="adj" fmla="val 28900"/>
            <a:gd name="vf" fmla="val 11547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81EC46D-4E59-43BD-8649-ECB5D696C858}">
      <dsp:nvSpPr>
        <dsp:cNvPr id="0" name=""/>
        <dsp:cNvSpPr/>
      </dsp:nvSpPr>
      <dsp:spPr>
        <a:xfrm>
          <a:off x="1544117" y="1483194"/>
          <a:ext cx="933075" cy="607873"/>
        </a:xfrm>
        <a:prstGeom prst="hexagon">
          <a:avLst>
            <a:gd name="adj" fmla="val 28570"/>
            <a:gd name="vf" fmla="val 115470"/>
          </a:avLst>
        </a:prstGeom>
        <a:solidFill>
          <a:schemeClr val="accent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Data Completeness</a:t>
          </a:r>
        </a:p>
      </dsp:txBody>
      <dsp:txXfrm>
        <a:off x="1679763" y="1571564"/>
        <a:ext cx="661783" cy="431133"/>
      </dsp:txXfrm>
    </dsp:sp>
    <dsp:sp modelId="{5B1C0000-A18D-41F4-B703-2A144FD2619C}">
      <dsp:nvSpPr>
        <dsp:cNvPr id="0" name=""/>
        <dsp:cNvSpPr/>
      </dsp:nvSpPr>
      <dsp:spPr>
        <a:xfrm>
          <a:off x="1198211" y="969210"/>
          <a:ext cx="323501" cy="278739"/>
        </a:xfrm>
        <a:prstGeom prst="hexagon">
          <a:avLst>
            <a:gd name="adj" fmla="val 28900"/>
            <a:gd name="vf" fmla="val 11547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1EA06EF-173E-4C70-B89A-71E7A7351FB6}">
      <dsp:nvSpPr>
        <dsp:cNvPr id="0" name=""/>
        <dsp:cNvSpPr/>
      </dsp:nvSpPr>
      <dsp:spPr>
        <a:xfrm>
          <a:off x="1011928" y="1109311"/>
          <a:ext cx="702648" cy="607873"/>
        </a:xfrm>
        <a:prstGeom prst="hexagon">
          <a:avLst>
            <a:gd name="adj" fmla="val 28570"/>
            <a:gd name="vf" fmla="val 115470"/>
          </a:avLst>
        </a:prstGeom>
        <a:solidFill>
          <a:schemeClr val="accent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Data Timeliness</a:t>
          </a:r>
        </a:p>
      </dsp:txBody>
      <dsp:txXfrm>
        <a:off x="1128372" y="1210049"/>
        <a:ext cx="469760" cy="406397"/>
      </dsp:txXfrm>
    </dsp:sp>
    <dsp:sp modelId="{64973C79-7987-47BE-9209-80779864135A}">
      <dsp:nvSpPr>
        <dsp:cNvPr id="0" name=""/>
        <dsp:cNvSpPr/>
      </dsp:nvSpPr>
      <dsp:spPr>
        <a:xfrm>
          <a:off x="1011928" y="373046"/>
          <a:ext cx="702648" cy="607873"/>
        </a:xfrm>
        <a:prstGeom prst="hexagon">
          <a:avLst>
            <a:gd name="adj" fmla="val 28570"/>
            <a:gd name="vf" fmla="val 115470"/>
          </a:avLst>
        </a:prstGeom>
        <a:solidFill>
          <a:schemeClr val="accent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Data Security and Privacy</a:t>
          </a:r>
        </a:p>
      </dsp:txBody>
      <dsp:txXfrm>
        <a:off x="1128372" y="473784"/>
        <a:ext cx="469760" cy="4063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EE45F-726F-4C8F-B09D-A444C6F6931A}">
      <dsp:nvSpPr>
        <dsp:cNvPr id="0" name=""/>
        <dsp:cNvSpPr/>
      </dsp:nvSpPr>
      <dsp:spPr>
        <a:xfrm>
          <a:off x="0" y="34478"/>
          <a:ext cx="1280602" cy="227253"/>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Alert(s)</a:t>
          </a:r>
          <a:endParaRPr lang="en-GB" sz="1800" kern="1200" dirty="0"/>
        </a:p>
      </dsp:txBody>
      <dsp:txXfrm>
        <a:off x="11094" y="45572"/>
        <a:ext cx="1258414" cy="2050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ED911-22AA-4BF1-AB86-EDDC5444E427}">
      <dsp:nvSpPr>
        <dsp:cNvPr id="0" name=""/>
        <dsp:cNvSpPr/>
      </dsp:nvSpPr>
      <dsp:spPr>
        <a:xfrm>
          <a:off x="0" y="0"/>
          <a:ext cx="1436104" cy="34661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dirty="0"/>
            <a:t>SOH-Grafana</a:t>
          </a:r>
          <a:endParaRPr lang="en-GB" sz="1400" b="0" kern="1200" dirty="0"/>
        </a:p>
      </dsp:txBody>
      <dsp:txXfrm>
        <a:off x="321882" y="0"/>
        <a:ext cx="1114221" cy="346613"/>
      </dsp:txXfrm>
    </dsp:sp>
    <dsp:sp modelId="{CC5F74DC-06F8-4480-8F53-1E2AAA694EC9}">
      <dsp:nvSpPr>
        <dsp:cNvPr id="0" name=""/>
        <dsp:cNvSpPr/>
      </dsp:nvSpPr>
      <dsp:spPr>
        <a:xfrm>
          <a:off x="34661" y="34661"/>
          <a:ext cx="287220" cy="277290"/>
        </a:xfrm>
        <a:prstGeom prst="roundRect">
          <a:avLst>
            <a:gd name="adj" fmla="val 10000"/>
          </a:avLst>
        </a:prstGeom>
        <a:blipFill>
          <a:blip xmlns:r="http://schemas.openxmlformats.org/officeDocument/2006/relationships" r:embed="rId1"/>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8F5354-BFD4-4B0D-9259-29FBEF008769}">
      <dsp:nvSpPr>
        <dsp:cNvPr id="0" name=""/>
        <dsp:cNvSpPr/>
      </dsp:nvSpPr>
      <dsp:spPr>
        <a:xfrm>
          <a:off x="0" y="381274"/>
          <a:ext cx="1436104" cy="34661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err="1"/>
            <a:t>PRTools</a:t>
          </a:r>
          <a:endParaRPr lang="en-GB" sz="1400" kern="1200" dirty="0"/>
        </a:p>
      </dsp:txBody>
      <dsp:txXfrm>
        <a:off x="321882" y="381274"/>
        <a:ext cx="1114221" cy="346613"/>
      </dsp:txXfrm>
    </dsp:sp>
    <dsp:sp modelId="{767540F2-5BFC-40CA-AB47-E75D01E4A5BF}">
      <dsp:nvSpPr>
        <dsp:cNvPr id="0" name=""/>
        <dsp:cNvSpPr/>
      </dsp:nvSpPr>
      <dsp:spPr>
        <a:xfrm>
          <a:off x="34661" y="415935"/>
          <a:ext cx="287220" cy="27729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5000" r="-17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721913-5614-41D5-AE88-DBB05E31400C}">
      <dsp:nvSpPr>
        <dsp:cNvPr id="0" name=""/>
        <dsp:cNvSpPr/>
      </dsp:nvSpPr>
      <dsp:spPr>
        <a:xfrm>
          <a:off x="0" y="762548"/>
          <a:ext cx="1436104" cy="34661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err="1"/>
            <a:t>Geotools</a:t>
          </a:r>
          <a:endParaRPr lang="en-GB" sz="1600" kern="1200" dirty="0"/>
        </a:p>
      </dsp:txBody>
      <dsp:txXfrm>
        <a:off x="321882" y="762548"/>
        <a:ext cx="1114221" cy="346613"/>
      </dsp:txXfrm>
    </dsp:sp>
    <dsp:sp modelId="{B043FAE0-3307-454E-9C70-6057F3151B76}">
      <dsp:nvSpPr>
        <dsp:cNvPr id="0" name=""/>
        <dsp:cNvSpPr/>
      </dsp:nvSpPr>
      <dsp:spPr>
        <a:xfrm>
          <a:off x="34661" y="797210"/>
          <a:ext cx="287220" cy="27729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DDD314-B608-45E9-8579-55283DB25153}">
      <dsp:nvSpPr>
        <dsp:cNvPr id="0" name=""/>
        <dsp:cNvSpPr/>
      </dsp:nvSpPr>
      <dsp:spPr>
        <a:xfrm>
          <a:off x="0" y="1147653"/>
          <a:ext cx="1436104" cy="34661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IDC databases</a:t>
          </a:r>
          <a:endParaRPr lang="en-GB" sz="1200" kern="1200" dirty="0"/>
        </a:p>
      </dsp:txBody>
      <dsp:txXfrm>
        <a:off x="321882" y="1147653"/>
        <a:ext cx="1114221" cy="346613"/>
      </dsp:txXfrm>
    </dsp:sp>
    <dsp:sp modelId="{A355AA62-6EF4-4AD0-882D-C33655CBBD34}">
      <dsp:nvSpPr>
        <dsp:cNvPr id="0" name=""/>
        <dsp:cNvSpPr/>
      </dsp:nvSpPr>
      <dsp:spPr>
        <a:xfrm>
          <a:off x="34661" y="1178484"/>
          <a:ext cx="287220" cy="277290"/>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C9E21E-07E8-434E-8F83-975100D94D71}">
      <dsp:nvSpPr>
        <dsp:cNvPr id="0" name=""/>
        <dsp:cNvSpPr/>
      </dsp:nvSpPr>
      <dsp:spPr>
        <a:xfrm>
          <a:off x="0" y="1525097"/>
          <a:ext cx="1436104" cy="34661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DOTS</a:t>
          </a:r>
          <a:endParaRPr lang="en-GB" sz="1400" kern="1200" dirty="0"/>
        </a:p>
      </dsp:txBody>
      <dsp:txXfrm>
        <a:off x="321882" y="1525097"/>
        <a:ext cx="1114221" cy="346613"/>
      </dsp:txXfrm>
    </dsp:sp>
    <dsp:sp modelId="{42A4AF99-1AD0-4A13-A9FC-0D1F6563F9D4}">
      <dsp:nvSpPr>
        <dsp:cNvPr id="0" name=""/>
        <dsp:cNvSpPr/>
      </dsp:nvSpPr>
      <dsp:spPr>
        <a:xfrm>
          <a:off x="34661" y="1559758"/>
          <a:ext cx="287220" cy="277290"/>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54000" r="-5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3BB18-A37F-49A4-9AC7-8971C72D94EC}">
      <dsp:nvSpPr>
        <dsp:cNvPr id="0" name=""/>
        <dsp:cNvSpPr/>
      </dsp:nvSpPr>
      <dsp:spPr>
        <a:xfrm>
          <a:off x="1403" y="0"/>
          <a:ext cx="1436105" cy="490006"/>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Incident reported by SO/PTS</a:t>
          </a:r>
          <a:endParaRPr lang="en-GB" sz="1200" kern="1200" dirty="0"/>
        </a:p>
      </dsp:txBody>
      <dsp:txXfrm>
        <a:off x="15755" y="14352"/>
        <a:ext cx="1407401" cy="46130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08A79557-AF51-46C7-B8A2-58909D7509C6}" type="datetimeFigureOut">
              <a:rPr lang="en-GB" smtClean="0"/>
              <a:t>11/06/2023</a:t>
            </a:fld>
            <a:endParaRPr lang="en-GB"/>
          </a:p>
        </p:txBody>
      </p:sp>
      <p:sp>
        <p:nvSpPr>
          <p:cNvPr id="4" name="Slide Image Placeholder 3"/>
          <p:cNvSpPr>
            <a:spLocks noGrp="1" noRot="1" noChangeAspect="1"/>
          </p:cNvSpPr>
          <p:nvPr>
            <p:ph type="sldImg" idx="2"/>
          </p:nvPr>
        </p:nvSpPr>
        <p:spPr>
          <a:xfrm>
            <a:off x="436563" y="1233488"/>
            <a:ext cx="5924550"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20"/>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62E7C489-9890-4B42-A426-7E5F3594A3FD}" type="slidenum">
              <a:rPr lang="en-GB" smtClean="0"/>
              <a:t>‹#›</a:t>
            </a:fld>
            <a:endParaRPr lang="en-GB"/>
          </a:p>
        </p:txBody>
      </p:sp>
    </p:spTree>
    <p:extLst>
      <p:ext uri="{BB962C8B-B14F-4D97-AF65-F5344CB8AC3E}">
        <p14:creationId xmlns:p14="http://schemas.microsoft.com/office/powerpoint/2010/main" val="425555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E7C489-9890-4B42-A426-7E5F3594A3FD}" type="slidenum">
              <a:rPr lang="en-GB" smtClean="0"/>
              <a:t>1</a:t>
            </a:fld>
            <a:endParaRPr lang="en-GB"/>
          </a:p>
        </p:txBody>
      </p:sp>
    </p:spTree>
    <p:extLst>
      <p:ext uri="{BB962C8B-B14F-4D97-AF65-F5344CB8AC3E}">
        <p14:creationId xmlns:p14="http://schemas.microsoft.com/office/powerpoint/2010/main" val="1589811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mj-lt"/>
              <a:buNone/>
              <a:tabLst>
                <a:tab pos="4572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Conclusion</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Recap the key points discussed in the presentation.</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Emphasize the value of using interactive station monitoring tools for enhancing data quality control in the OPS centre.</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Encourage further exploration and adoption of these tools.</a:t>
            </a:r>
          </a:p>
          <a:p>
            <a:endParaRPr lang="en-GB" dirty="0"/>
          </a:p>
        </p:txBody>
      </p:sp>
      <p:sp>
        <p:nvSpPr>
          <p:cNvPr id="4" name="Slide Number Placeholder 3"/>
          <p:cNvSpPr>
            <a:spLocks noGrp="1"/>
          </p:cNvSpPr>
          <p:nvPr>
            <p:ph type="sldNum" sz="quarter" idx="5"/>
          </p:nvPr>
        </p:nvSpPr>
        <p:spPr/>
        <p:txBody>
          <a:bodyPr/>
          <a:lstStyle/>
          <a:p>
            <a:fld id="{62E7C489-9890-4B42-A426-7E5F3594A3FD}" type="slidenum">
              <a:rPr lang="en-GB" smtClean="0"/>
              <a:t>10</a:t>
            </a:fld>
            <a:endParaRPr lang="en-GB"/>
          </a:p>
        </p:txBody>
      </p:sp>
    </p:spTree>
    <p:extLst>
      <p:ext uri="{BB962C8B-B14F-4D97-AF65-F5344CB8AC3E}">
        <p14:creationId xmlns:p14="http://schemas.microsoft.com/office/powerpoint/2010/main" val="3616763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E7C489-9890-4B42-A426-7E5F3594A3FD}" type="slidenum">
              <a:rPr lang="en-GB" smtClean="0"/>
              <a:t>11</a:t>
            </a:fld>
            <a:endParaRPr lang="en-GB"/>
          </a:p>
        </p:txBody>
      </p:sp>
    </p:spTree>
    <p:extLst>
      <p:ext uri="{BB962C8B-B14F-4D97-AF65-F5344CB8AC3E}">
        <p14:creationId xmlns:p14="http://schemas.microsoft.com/office/powerpoint/2010/main" val="2839869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ffectLst/>
            </a:endParaRP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Briefly introduce the topic of data quality control in the OPS centre.</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Explain the importance of accurate and reliable data in operational decision-making.</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err="1">
                <a:solidFill>
                  <a:schemeClr val="bg1"/>
                </a:solidFill>
                <a:effectLst/>
                <a:latin typeface="Roboto" panose="02000000000000000000" pitchFamily="2" charset="0"/>
              </a:rPr>
              <a:t>MuTIP</a:t>
            </a:r>
            <a:r>
              <a:rPr lang="en-GB" b="0" i="0" dirty="0">
                <a:solidFill>
                  <a:schemeClr val="bg1"/>
                </a:solidFill>
                <a:effectLst/>
                <a:latin typeface="Roboto" panose="02000000000000000000" pitchFamily="2" charset="0"/>
              </a:rPr>
              <a:t> provides information such as station summary (PSD/PDF, Residual, and Calibration). </a:t>
            </a:r>
            <a:r>
              <a:rPr lang="en-GB" b="0" i="0" dirty="0" err="1">
                <a:solidFill>
                  <a:schemeClr val="bg1"/>
                </a:solidFill>
                <a:effectLst/>
                <a:latin typeface="Roboto" panose="02000000000000000000" pitchFamily="2" charset="0"/>
              </a:rPr>
              <a:t>MuTIP</a:t>
            </a:r>
            <a:r>
              <a:rPr lang="en-GB" b="0" i="0" dirty="0">
                <a:solidFill>
                  <a:schemeClr val="bg1"/>
                </a:solidFill>
                <a:effectLst/>
                <a:latin typeface="Roboto" panose="02000000000000000000" pitchFamily="2" charset="0"/>
              </a:rPr>
              <a:t> has also interfaced with Grafana (SOH), </a:t>
            </a:r>
            <a:r>
              <a:rPr lang="en-GB" b="0" i="0" dirty="0" err="1">
                <a:solidFill>
                  <a:schemeClr val="bg1"/>
                </a:solidFill>
                <a:effectLst/>
                <a:latin typeface="Roboto" panose="02000000000000000000" pitchFamily="2" charset="0"/>
              </a:rPr>
              <a:t>PRTools</a:t>
            </a:r>
            <a:r>
              <a:rPr lang="en-GB" b="0" i="0" dirty="0">
                <a:solidFill>
                  <a:schemeClr val="bg1"/>
                </a:solidFill>
                <a:effectLst/>
                <a:latin typeface="Roboto" panose="02000000000000000000" pitchFamily="2" charset="0"/>
              </a:rPr>
              <a:t>, JIRA instances (IRS, ITS, SHD), CAMT, DOTS, and International Data Centre databases. </a:t>
            </a:r>
            <a:r>
              <a:rPr lang="en-GB" b="0" i="0" dirty="0" err="1">
                <a:solidFill>
                  <a:schemeClr val="bg1"/>
                </a:solidFill>
                <a:effectLst/>
                <a:latin typeface="Roboto" panose="02000000000000000000" pitchFamily="2" charset="0"/>
              </a:rPr>
              <a:t>MuTIP</a:t>
            </a:r>
            <a:r>
              <a:rPr lang="en-GB" b="0" i="0" dirty="0">
                <a:solidFill>
                  <a:schemeClr val="bg1"/>
                </a:solidFill>
                <a:effectLst/>
                <a:latin typeface="Roboto" panose="02000000000000000000" pitchFamily="2" charset="0"/>
              </a:rPr>
              <a:t> provides good support for data quality monitoring in terms of troubleshooting (reliability, efficiency, accuracy, and timeliness) to maintain good station/IMS network performance in daily OPS data monitoring. Ensuring that the station is operating properly, especially in meeting data (availability, surety, and quality) requirements.</a:t>
            </a:r>
            <a:endParaRPr lang="en-GB" dirty="0">
              <a:solidFill>
                <a:schemeClr val="bg1"/>
              </a:solidFill>
            </a:endParaRPr>
          </a:p>
          <a:p>
            <a:endParaRPr lang="en-GB" dirty="0"/>
          </a:p>
        </p:txBody>
      </p:sp>
      <p:sp>
        <p:nvSpPr>
          <p:cNvPr id="4" name="Slide Number Placeholder 3"/>
          <p:cNvSpPr>
            <a:spLocks noGrp="1"/>
          </p:cNvSpPr>
          <p:nvPr>
            <p:ph type="sldNum" sz="quarter" idx="5"/>
          </p:nvPr>
        </p:nvSpPr>
        <p:spPr/>
        <p:txBody>
          <a:bodyPr/>
          <a:lstStyle/>
          <a:p>
            <a:fld id="{62E7C489-9890-4B42-A426-7E5F3594A3FD}" type="slidenum">
              <a:rPr lang="en-GB" smtClean="0"/>
              <a:t>2</a:t>
            </a:fld>
            <a:endParaRPr lang="en-GB"/>
          </a:p>
        </p:txBody>
      </p:sp>
    </p:spTree>
    <p:extLst>
      <p:ext uri="{BB962C8B-B14F-4D97-AF65-F5344CB8AC3E}">
        <p14:creationId xmlns:p14="http://schemas.microsoft.com/office/powerpoint/2010/main" val="2494289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mj-lt"/>
              <a:buNone/>
              <a:tabLst>
                <a:tab pos="4572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Overview of Data Quality Control</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Define data quality control and its significance.</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Discuss common challenges faced in maintaining data quality.</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Highlight the impact of poor data quality on operational efficiency.</a:t>
            </a:r>
          </a:p>
          <a:p>
            <a:pPr marL="457200" lvl="1" indent="0">
              <a:lnSpc>
                <a:spcPct val="107000"/>
              </a:lnSpc>
              <a:spcAft>
                <a:spcPts val="800"/>
              </a:spcAft>
              <a:buSzPts val="1000"/>
              <a:buFont typeface="Symbol" panose="05050102010706020507" pitchFamily="18" charset="2"/>
              <a:buNone/>
              <a:tabLst>
                <a:tab pos="914400" algn="l"/>
              </a:tabLst>
            </a:pP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mj-lt"/>
              <a:buNone/>
              <a:tabLst>
                <a:tab pos="4572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Introduction to Interactive Station Monitoring Tools</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Explain what interactive station monitoring tools are.</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Discuss the benefits of using such tools for data quality control.</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Emphasize the role of interactive station monitoring tools in enhancing operational processes.</a:t>
            </a:r>
          </a:p>
          <a:p>
            <a:endParaRPr lang="en-GB" dirty="0"/>
          </a:p>
        </p:txBody>
      </p:sp>
      <p:sp>
        <p:nvSpPr>
          <p:cNvPr id="4" name="Slide Number Placeholder 3"/>
          <p:cNvSpPr>
            <a:spLocks noGrp="1"/>
          </p:cNvSpPr>
          <p:nvPr>
            <p:ph type="sldNum" sz="quarter" idx="5"/>
          </p:nvPr>
        </p:nvSpPr>
        <p:spPr/>
        <p:txBody>
          <a:bodyPr/>
          <a:lstStyle/>
          <a:p>
            <a:fld id="{62E7C489-9890-4B42-A426-7E5F3594A3FD}" type="slidenum">
              <a:rPr lang="en-GB" smtClean="0"/>
              <a:t>3</a:t>
            </a:fld>
            <a:endParaRPr lang="en-GB"/>
          </a:p>
        </p:txBody>
      </p:sp>
    </p:spTree>
    <p:extLst>
      <p:ext uri="{BB962C8B-B14F-4D97-AF65-F5344CB8AC3E}">
        <p14:creationId xmlns:p14="http://schemas.microsoft.com/office/powerpoint/2010/main" val="3138883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mj-lt"/>
              <a:buAutoNum type="arabicPeriod"/>
              <a:tabLst>
                <a:tab pos="4572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Use Cases and Examples</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Provide specific examples of how interactive station monitoring tools have been used in OPS centres.</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Highlight successful implementations and the resulting improvements in data quality control.</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Showcase before-and-after scenarios to demonstrate the effectiveness of these tools.</a:t>
            </a:r>
          </a:p>
          <a:p>
            <a:pPr marL="342900" lvl="0" indent="-342900">
              <a:lnSpc>
                <a:spcPct val="107000"/>
              </a:lnSpc>
              <a:spcAft>
                <a:spcPts val="800"/>
              </a:spcAft>
              <a:buFont typeface="+mj-lt"/>
              <a:buAutoNum type="arabicPeriod"/>
              <a:tabLst>
                <a:tab pos="4572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Integration and Implementation</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Discuss the process of integrating interactive station monitoring tools into existing OPS centre systems.</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Address potential challenges and considerations during implementation.</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Explain the benefits of integrating these tools with other data management systems.</a:t>
            </a:r>
          </a:p>
          <a:p>
            <a:pPr marL="342900" lvl="0" indent="-342900">
              <a:lnSpc>
                <a:spcPct val="107000"/>
              </a:lnSpc>
              <a:spcAft>
                <a:spcPts val="800"/>
              </a:spcAft>
              <a:buFont typeface="+mj-lt"/>
              <a:buAutoNum type="arabicPeriod"/>
              <a:tabLst>
                <a:tab pos="4572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Best Practices for Data Quality Control</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Share best practices for ensuring data quality control using interactive station monitoring tools.</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Highlight the importance of data validation, data cleansing, and regular monitoring.</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Discuss the role of training and ongoing support for OPS centre staff.</a:t>
            </a:r>
          </a:p>
          <a:p>
            <a:endParaRPr lang="en-GB" dirty="0"/>
          </a:p>
        </p:txBody>
      </p:sp>
      <p:sp>
        <p:nvSpPr>
          <p:cNvPr id="4" name="Slide Number Placeholder 3"/>
          <p:cNvSpPr>
            <a:spLocks noGrp="1"/>
          </p:cNvSpPr>
          <p:nvPr>
            <p:ph type="sldNum" sz="quarter" idx="5"/>
          </p:nvPr>
        </p:nvSpPr>
        <p:spPr/>
        <p:txBody>
          <a:bodyPr/>
          <a:lstStyle/>
          <a:p>
            <a:fld id="{62E7C489-9890-4B42-A426-7E5F3594A3FD}" type="slidenum">
              <a:rPr lang="en-GB" smtClean="0"/>
              <a:t>4</a:t>
            </a:fld>
            <a:endParaRPr lang="en-GB"/>
          </a:p>
        </p:txBody>
      </p:sp>
    </p:spTree>
    <p:extLst>
      <p:ext uri="{BB962C8B-B14F-4D97-AF65-F5344CB8AC3E}">
        <p14:creationId xmlns:p14="http://schemas.microsoft.com/office/powerpoint/2010/main" val="744615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mj-lt"/>
              <a:buAutoNum type="arabicPeriod"/>
              <a:tabLst>
                <a:tab pos="4572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Use Cases and Examples</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Provide specific examples of how interactive station monitoring tools have been used in OPS centres.</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Highlight successful implementations and the resulting improvements in data quality control.</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Showcase before-and-after scenarios to demonstrate the effectiveness of these tools.</a:t>
            </a:r>
          </a:p>
          <a:p>
            <a:pPr marL="342900" lvl="0" indent="-342900">
              <a:lnSpc>
                <a:spcPct val="107000"/>
              </a:lnSpc>
              <a:spcAft>
                <a:spcPts val="800"/>
              </a:spcAft>
              <a:buFont typeface="+mj-lt"/>
              <a:buAutoNum type="arabicPeriod"/>
              <a:tabLst>
                <a:tab pos="4572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Integration and Implementation</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Discuss the process of integrating interactive station monitoring tools into existing OPS centre systems.</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Address potential challenges and considerations during implementation.</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Explain the benefits of integrating these tools with other data management systems.</a:t>
            </a:r>
          </a:p>
          <a:p>
            <a:pPr marL="342900" lvl="0" indent="-342900">
              <a:lnSpc>
                <a:spcPct val="107000"/>
              </a:lnSpc>
              <a:spcAft>
                <a:spcPts val="800"/>
              </a:spcAft>
              <a:buFont typeface="+mj-lt"/>
              <a:buAutoNum type="arabicPeriod"/>
              <a:tabLst>
                <a:tab pos="4572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Best Practices for Data Quality Control</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Share best practices for ensuring data quality control using interactive station monitoring tools.</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Highlight the importance of data validation, data cleansing, and regular monitoring.</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Discuss the role of training and ongoing support for OPS centre staff.</a:t>
            </a:r>
          </a:p>
          <a:p>
            <a:endParaRPr lang="en-GB" dirty="0"/>
          </a:p>
        </p:txBody>
      </p:sp>
      <p:sp>
        <p:nvSpPr>
          <p:cNvPr id="4" name="Slide Number Placeholder 3"/>
          <p:cNvSpPr>
            <a:spLocks noGrp="1"/>
          </p:cNvSpPr>
          <p:nvPr>
            <p:ph type="sldNum" sz="quarter" idx="5"/>
          </p:nvPr>
        </p:nvSpPr>
        <p:spPr/>
        <p:txBody>
          <a:bodyPr/>
          <a:lstStyle/>
          <a:p>
            <a:fld id="{62E7C489-9890-4B42-A426-7E5F3594A3FD}" type="slidenum">
              <a:rPr lang="en-GB" smtClean="0"/>
              <a:t>5</a:t>
            </a:fld>
            <a:endParaRPr lang="en-GB"/>
          </a:p>
        </p:txBody>
      </p:sp>
    </p:spTree>
    <p:extLst>
      <p:ext uri="{BB962C8B-B14F-4D97-AF65-F5344CB8AC3E}">
        <p14:creationId xmlns:p14="http://schemas.microsoft.com/office/powerpoint/2010/main" val="739900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mj-lt"/>
              <a:buAutoNum type="arabicPeriod"/>
              <a:tabLst>
                <a:tab pos="4572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Use Cases and Examples</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Provide specific examples of how interactive station monitoring tools have been used in OPS centres.</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Highlight successful implementations and the resulting improvements in data quality control.</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Showcase before-and-after scenarios to demonstrate the effectiveness of these tools.</a:t>
            </a:r>
          </a:p>
          <a:p>
            <a:pPr marL="342900" lvl="0" indent="-342900">
              <a:lnSpc>
                <a:spcPct val="107000"/>
              </a:lnSpc>
              <a:spcAft>
                <a:spcPts val="800"/>
              </a:spcAft>
              <a:buFont typeface="+mj-lt"/>
              <a:buAutoNum type="arabicPeriod"/>
              <a:tabLst>
                <a:tab pos="4572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Integration and Implementation</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Discuss the process of integrating interactive station monitoring tools into existing OPS centre systems.</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Address potential challenges and considerations during implementation.</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Explain the benefits of integrating these tools with other data management systems.</a:t>
            </a:r>
          </a:p>
          <a:p>
            <a:pPr marL="342900" lvl="0" indent="-342900">
              <a:lnSpc>
                <a:spcPct val="107000"/>
              </a:lnSpc>
              <a:spcAft>
                <a:spcPts val="800"/>
              </a:spcAft>
              <a:buFont typeface="+mj-lt"/>
              <a:buAutoNum type="arabicPeriod"/>
              <a:tabLst>
                <a:tab pos="4572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Best Practices for Data Quality Control</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Share best practices for ensuring data quality control using interactive station monitoring tools.</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Highlight the importance of data validation, data cleansing, and regular monitoring.</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Discuss the role of training and ongoing support for OPS centre staff.</a:t>
            </a:r>
          </a:p>
          <a:p>
            <a:endParaRPr lang="en-GB" dirty="0"/>
          </a:p>
        </p:txBody>
      </p:sp>
      <p:sp>
        <p:nvSpPr>
          <p:cNvPr id="4" name="Slide Number Placeholder 3"/>
          <p:cNvSpPr>
            <a:spLocks noGrp="1"/>
          </p:cNvSpPr>
          <p:nvPr>
            <p:ph type="sldNum" sz="quarter" idx="5"/>
          </p:nvPr>
        </p:nvSpPr>
        <p:spPr/>
        <p:txBody>
          <a:bodyPr/>
          <a:lstStyle/>
          <a:p>
            <a:fld id="{62E7C489-9890-4B42-A426-7E5F3594A3FD}" type="slidenum">
              <a:rPr lang="en-GB" smtClean="0"/>
              <a:t>6</a:t>
            </a:fld>
            <a:endParaRPr lang="en-GB"/>
          </a:p>
        </p:txBody>
      </p:sp>
    </p:spTree>
    <p:extLst>
      <p:ext uri="{BB962C8B-B14F-4D97-AF65-F5344CB8AC3E}">
        <p14:creationId xmlns:p14="http://schemas.microsoft.com/office/powerpoint/2010/main" val="1505688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mj-lt"/>
              <a:buAutoNum type="arabicPeriod"/>
              <a:tabLst>
                <a:tab pos="4572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Use Cases and Examples</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Provide specific examples of how interactive station monitoring tools have been used in OPS centres.</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Highlight successful implementations and the resulting improvements in data quality control.</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Showcase before-and-after scenarios to demonstrate the effectiveness of these tools.</a:t>
            </a:r>
          </a:p>
          <a:p>
            <a:pPr marL="342900" lvl="0" indent="-342900">
              <a:lnSpc>
                <a:spcPct val="107000"/>
              </a:lnSpc>
              <a:spcAft>
                <a:spcPts val="800"/>
              </a:spcAft>
              <a:buFont typeface="+mj-lt"/>
              <a:buAutoNum type="arabicPeriod"/>
              <a:tabLst>
                <a:tab pos="4572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Integration and Implementation</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Discuss the process of integrating interactive station monitoring tools into existing OPS centre systems.</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Address potential challenges and considerations during implementation.</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Explain the benefits of integrating these tools with other data management systems.</a:t>
            </a:r>
          </a:p>
          <a:p>
            <a:pPr marL="342900" lvl="0" indent="-342900">
              <a:lnSpc>
                <a:spcPct val="107000"/>
              </a:lnSpc>
              <a:spcAft>
                <a:spcPts val="800"/>
              </a:spcAft>
              <a:buFont typeface="+mj-lt"/>
              <a:buAutoNum type="arabicPeriod"/>
              <a:tabLst>
                <a:tab pos="4572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Best Practices for Data Quality Control</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Share best practices for ensuring data quality control using interactive station monitoring tools.</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Highlight the importance of data validation, data cleansing, and regular monitoring.</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Discuss the role of training and ongoing support for OPS centre staff.</a:t>
            </a:r>
          </a:p>
          <a:p>
            <a:endParaRPr lang="en-GB" dirty="0"/>
          </a:p>
        </p:txBody>
      </p:sp>
      <p:sp>
        <p:nvSpPr>
          <p:cNvPr id="4" name="Slide Number Placeholder 3"/>
          <p:cNvSpPr>
            <a:spLocks noGrp="1"/>
          </p:cNvSpPr>
          <p:nvPr>
            <p:ph type="sldNum" sz="quarter" idx="5"/>
          </p:nvPr>
        </p:nvSpPr>
        <p:spPr/>
        <p:txBody>
          <a:bodyPr/>
          <a:lstStyle/>
          <a:p>
            <a:fld id="{62E7C489-9890-4B42-A426-7E5F3594A3FD}" type="slidenum">
              <a:rPr lang="en-GB" smtClean="0"/>
              <a:t>7</a:t>
            </a:fld>
            <a:endParaRPr lang="en-GB"/>
          </a:p>
        </p:txBody>
      </p:sp>
    </p:spTree>
    <p:extLst>
      <p:ext uri="{BB962C8B-B14F-4D97-AF65-F5344CB8AC3E}">
        <p14:creationId xmlns:p14="http://schemas.microsoft.com/office/powerpoint/2010/main" val="3459867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mj-lt"/>
              <a:buAutoNum type="arabicPeriod"/>
              <a:tabLst>
                <a:tab pos="4572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Use Cases and Examples</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Provide specific examples of how interactive station monitoring tools have been used in OPS centres.</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Highlight successful implementations and the resulting improvements in data quality control.</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Showcase before-and-after scenarios to demonstrate the effectiveness of these tools.</a:t>
            </a:r>
          </a:p>
          <a:p>
            <a:pPr marL="342900" lvl="0" indent="-342900">
              <a:lnSpc>
                <a:spcPct val="107000"/>
              </a:lnSpc>
              <a:spcAft>
                <a:spcPts val="800"/>
              </a:spcAft>
              <a:buFont typeface="+mj-lt"/>
              <a:buAutoNum type="arabicPeriod"/>
              <a:tabLst>
                <a:tab pos="4572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Integration and Implementation</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Discuss the process of integrating interactive station monitoring tools into existing OPS centre systems.</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Address potential challenges and considerations during implementation.</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Explain the benefits of integrating these tools with other data management systems.</a:t>
            </a:r>
          </a:p>
          <a:p>
            <a:pPr marL="342900" lvl="0" indent="-342900">
              <a:lnSpc>
                <a:spcPct val="107000"/>
              </a:lnSpc>
              <a:spcAft>
                <a:spcPts val="800"/>
              </a:spcAft>
              <a:buFont typeface="+mj-lt"/>
              <a:buAutoNum type="arabicPeriod"/>
              <a:tabLst>
                <a:tab pos="4572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Best Practices for Data Quality Control</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Share best practices for ensuring data quality control using interactive station monitoring tools.</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Highlight the importance of data validation, data cleansing, and regular monitoring.</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Discuss the role of training and ongoing support for OPS centre staff.</a:t>
            </a:r>
          </a:p>
          <a:p>
            <a:endParaRPr lang="en-GB" dirty="0"/>
          </a:p>
        </p:txBody>
      </p:sp>
      <p:sp>
        <p:nvSpPr>
          <p:cNvPr id="4" name="Slide Number Placeholder 3"/>
          <p:cNvSpPr>
            <a:spLocks noGrp="1"/>
          </p:cNvSpPr>
          <p:nvPr>
            <p:ph type="sldNum" sz="quarter" idx="5"/>
          </p:nvPr>
        </p:nvSpPr>
        <p:spPr/>
        <p:txBody>
          <a:bodyPr/>
          <a:lstStyle/>
          <a:p>
            <a:fld id="{62E7C489-9890-4B42-A426-7E5F3594A3FD}" type="slidenum">
              <a:rPr lang="en-GB" smtClean="0"/>
              <a:t>8</a:t>
            </a:fld>
            <a:endParaRPr lang="en-GB"/>
          </a:p>
        </p:txBody>
      </p:sp>
    </p:spTree>
    <p:extLst>
      <p:ext uri="{BB962C8B-B14F-4D97-AF65-F5344CB8AC3E}">
        <p14:creationId xmlns:p14="http://schemas.microsoft.com/office/powerpoint/2010/main" val="995582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mj-lt"/>
              <a:buNone/>
              <a:tabLst>
                <a:tab pos="4572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Conclusion</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Recap the key points discussed in the presentation.</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Emphasize the value of using interactive station monitoring tools for enhancing data quality control in the OPS centre.</a:t>
            </a:r>
          </a:p>
          <a:p>
            <a:pPr marL="742950" lvl="1" indent="-285750">
              <a:lnSpc>
                <a:spcPct val="107000"/>
              </a:lnSpc>
              <a:spcAft>
                <a:spcPts val="800"/>
              </a:spcAft>
              <a:buSzPts val="1000"/>
              <a:buFont typeface="Symbol" panose="05050102010706020507" pitchFamily="18" charset="2"/>
              <a:buChar char=""/>
              <a:tabLst>
                <a:tab pos="914400" algn="l"/>
              </a:tabLs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Encourage further exploration and adoption of these tools.</a:t>
            </a:r>
          </a:p>
          <a:p>
            <a:endParaRPr lang="en-GB" dirty="0"/>
          </a:p>
        </p:txBody>
      </p:sp>
      <p:sp>
        <p:nvSpPr>
          <p:cNvPr id="4" name="Slide Number Placeholder 3"/>
          <p:cNvSpPr>
            <a:spLocks noGrp="1"/>
          </p:cNvSpPr>
          <p:nvPr>
            <p:ph type="sldNum" sz="quarter" idx="5"/>
          </p:nvPr>
        </p:nvSpPr>
        <p:spPr/>
        <p:txBody>
          <a:bodyPr/>
          <a:lstStyle/>
          <a:p>
            <a:fld id="{62E7C489-9890-4B42-A426-7E5F3594A3FD}" type="slidenum">
              <a:rPr lang="en-GB" smtClean="0"/>
              <a:t>9</a:t>
            </a:fld>
            <a:endParaRPr lang="en-GB"/>
          </a:p>
        </p:txBody>
      </p:sp>
    </p:spTree>
    <p:extLst>
      <p:ext uri="{BB962C8B-B14F-4D97-AF65-F5344CB8AC3E}">
        <p14:creationId xmlns:p14="http://schemas.microsoft.com/office/powerpoint/2010/main" val="1964646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8.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7.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image" Target="../media/image6.emf"/><Relationship Id="rId5" Type="http://schemas.openxmlformats.org/officeDocument/2006/relationships/slide" Target="../slides/slide2.xml"/><Relationship Id="rId10" Type="http://schemas.openxmlformats.org/officeDocument/2006/relationships/slide" Target="../slides/slide9.xml"/><Relationship Id="rId4" Type="http://schemas.openxmlformats.org/officeDocument/2006/relationships/image" Target="../media/image2.emf"/><Relationship Id="rId9" Type="http://schemas.openxmlformats.org/officeDocument/2006/relationships/image" Target="../media/image5.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9.jpg"/><Relationship Id="rId18" Type="http://schemas.openxmlformats.org/officeDocument/2006/relationships/image" Target="../media/image13.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image" Target="../media/image17.emf"/><Relationship Id="rId2" Type="http://schemas.openxmlformats.org/officeDocument/2006/relationships/slideLayout" Target="../slideLayouts/slideLayout3.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 Target="../slides/slide9.xml"/><Relationship Id="rId5" Type="http://schemas.openxmlformats.org/officeDocument/2006/relationships/slideLayout" Target="../slideLayouts/slideLayout6.xml"/><Relationship Id="rId15" Type="http://schemas.openxmlformats.org/officeDocument/2006/relationships/image" Target="../media/image11.emf"/><Relationship Id="rId23" Type="http://schemas.openxmlformats.org/officeDocument/2006/relationships/image" Target="../media/image16.emf"/><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0.emf"/><Relationship Id="rId22" Type="http://schemas.openxmlformats.org/officeDocument/2006/relationships/image" Target="../media/image1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412865" y="417022"/>
            <a:ext cx="2039389" cy="1019695"/>
          </a:xfrm>
          <a:prstGeom prst="rect">
            <a:avLst/>
          </a:prstGeom>
        </p:spPr>
      </p:pic>
      <p:pic>
        <p:nvPicPr>
          <p:cNvPr id="6" name="Picture 5">
            <a:hlinkClick r:id="rId5" action="ppaction://hlinksldjump"/>
            <a:extLst>
              <a:ext uri="{FF2B5EF4-FFF2-40B4-BE49-F238E27FC236}">
                <a16:creationId xmlns:a16="http://schemas.microsoft.com/office/drawing/2014/main" id="{8BC49E13-9373-7E25-7A82-5501F9C45AF9}"/>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1" name="Picture 10">
            <a:hlinkClick r:id="rId7" action="ppaction://hlinksldjump"/>
            <a:extLst>
              <a:ext uri="{FF2B5EF4-FFF2-40B4-BE49-F238E27FC236}">
                <a16:creationId xmlns:a16="http://schemas.microsoft.com/office/drawing/2014/main" id="{E520BC94-DAA1-3C12-B78D-ACC3EA140CD8}"/>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2" name="Picture 11">
            <a:hlinkClick r:id="rId7" action="ppaction://hlinksldjump"/>
            <a:extLst>
              <a:ext uri="{FF2B5EF4-FFF2-40B4-BE49-F238E27FC236}">
                <a16:creationId xmlns:a16="http://schemas.microsoft.com/office/drawing/2014/main" id="{D83BF20F-F646-193B-3BC0-898F421E4875}"/>
              </a:ext>
            </a:extLst>
          </p:cNvPr>
          <p:cNvPicPr>
            <a:picLocks noChangeAspect="1"/>
          </p:cNvPicPr>
          <p:nvPr userDrawn="1"/>
        </p:nvPicPr>
        <p:blipFill>
          <a:blip r:embed="rId9"/>
          <a:stretch>
            <a:fillRect/>
          </a:stretch>
        </p:blipFill>
        <p:spPr>
          <a:xfrm>
            <a:off x="7569433" y="1927567"/>
            <a:ext cx="1803400" cy="723900"/>
          </a:xfrm>
          <a:prstGeom prst="rect">
            <a:avLst/>
          </a:prstGeom>
        </p:spPr>
      </p:pic>
      <p:pic>
        <p:nvPicPr>
          <p:cNvPr id="13" name="Picture 12">
            <a:hlinkClick r:id="rId10" action="ppaction://hlinksldjump"/>
            <a:extLst>
              <a:ext uri="{FF2B5EF4-FFF2-40B4-BE49-F238E27FC236}">
                <a16:creationId xmlns:a16="http://schemas.microsoft.com/office/drawing/2014/main" id="{43478213-3BF1-9CA4-8B3A-EC39F4D5610E}"/>
              </a:ext>
            </a:extLst>
          </p:cNvPr>
          <p:cNvPicPr>
            <a:picLocks noChangeAspect="1"/>
          </p:cNvPicPr>
          <p:nvPr userDrawn="1"/>
        </p:nvPicPr>
        <p:blipFill>
          <a:blip r:embed="rId11"/>
          <a:stretch>
            <a:fillRect/>
          </a:stretch>
        </p:blipFill>
        <p:spPr>
          <a:xfrm>
            <a:off x="10073482" y="1927567"/>
            <a:ext cx="1803400" cy="723900"/>
          </a:xfrm>
          <a:prstGeom prst="rect">
            <a:avLst/>
          </a:prstGeom>
        </p:spPr>
      </p:pic>
      <p:pic>
        <p:nvPicPr>
          <p:cNvPr id="17" name="Picture 16">
            <a:hlinkClick r:id="rId5" action="ppaction://hlinksldjump"/>
            <a:extLst>
              <a:ext uri="{FF2B5EF4-FFF2-40B4-BE49-F238E27FC236}">
                <a16:creationId xmlns:a16="http://schemas.microsoft.com/office/drawing/2014/main" id="{F7D80D41-50BF-9B4F-A6B8-DAD1E33FA3D9}"/>
              </a:ext>
            </a:extLst>
          </p:cNvPr>
          <p:cNvPicPr>
            <a:picLocks noChangeAspect="1"/>
          </p:cNvPicPr>
          <p:nvPr userDrawn="1"/>
        </p:nvPicPr>
        <p:blipFill>
          <a:blip r:embed="rId12"/>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F48B4E6-3862-04FB-E59C-372A3FB5203D}"/>
              </a:ext>
            </a:extLst>
          </p:cNvPr>
          <p:cNvPicPr>
            <a:picLocks noChangeAspect="1"/>
          </p:cNvPicPr>
          <p:nvPr userDrawn="1"/>
        </p:nvPicPr>
        <p:blipFill>
          <a:blip r:embed="rId13"/>
          <a:stretch>
            <a:fillRect/>
          </a:stretch>
        </p:blipFill>
        <p:spPr>
          <a:xfrm>
            <a:off x="10213182" y="482369"/>
            <a:ext cx="1663700" cy="444500"/>
          </a:xfrm>
          <a:prstGeom prst="rect">
            <a:avLst/>
          </a:prstGeom>
        </p:spPr>
      </p:pic>
      <p:grpSp>
        <p:nvGrpSpPr>
          <p:cNvPr id="20" name="Group 4">
            <a:extLst>
              <a:ext uri="{FF2B5EF4-FFF2-40B4-BE49-F238E27FC236}">
                <a16:creationId xmlns:a16="http://schemas.microsoft.com/office/drawing/2014/main" id="{5CA43021-5A5E-82FA-11C7-118F25FEBBB4}"/>
              </a:ext>
            </a:extLst>
          </p:cNvPr>
          <p:cNvGrpSpPr>
            <a:grpSpLocks noChangeAspect="1"/>
          </p:cNvGrpSpPr>
          <p:nvPr userDrawn="1"/>
        </p:nvGrpSpPr>
        <p:grpSpPr bwMode="auto">
          <a:xfrm>
            <a:off x="5162550" y="4986338"/>
            <a:ext cx="1866900" cy="1625600"/>
            <a:chOff x="3252" y="3141"/>
            <a:chExt cx="1176" cy="1024"/>
          </a:xfrm>
        </p:grpSpPr>
        <p:sp>
          <p:nvSpPr>
            <p:cNvPr id="21" name="AutoShape 3">
              <a:extLst>
                <a:ext uri="{FF2B5EF4-FFF2-40B4-BE49-F238E27FC236}">
                  <a16:creationId xmlns:a16="http://schemas.microsoft.com/office/drawing/2014/main" id="{B39CE593-5638-7F5D-D25B-0C76348DBD7A}"/>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a16="http://schemas.microsoft.com/office/drawing/2014/main" id="{40759B8B-E5CE-8FFF-886D-4BBFC6AEFFDD}"/>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9726D5E0-D392-09DC-E516-0D2BC1F031A5}"/>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 name="Group 11">
            <a:extLst>
              <a:ext uri="{FF2B5EF4-FFF2-40B4-BE49-F238E27FC236}">
                <a16:creationId xmlns:a16="http://schemas.microsoft.com/office/drawing/2014/main" id="{3AAFC273-1B5A-3B58-FB48-D585707DA8B8}"/>
              </a:ext>
            </a:extLst>
          </p:cNvPr>
          <p:cNvGrpSpPr>
            <a:grpSpLocks noChangeAspect="1"/>
          </p:cNvGrpSpPr>
          <p:nvPr userDrawn="1"/>
        </p:nvGrpSpPr>
        <p:grpSpPr bwMode="auto">
          <a:xfrm>
            <a:off x="2640003" y="2912198"/>
            <a:ext cx="2161727" cy="2160000"/>
            <a:chOff x="1720" y="1835"/>
            <a:chExt cx="1253" cy="1252"/>
          </a:xfrm>
        </p:grpSpPr>
        <p:sp>
          <p:nvSpPr>
            <p:cNvPr id="4" name="AutoShape 10">
              <a:extLst>
                <a:ext uri="{FF2B5EF4-FFF2-40B4-BE49-F238E27FC236}">
                  <a16:creationId xmlns:a16="http://schemas.microsoft.com/office/drawing/2014/main" id="{4734267F-2DB7-AAFB-CD08-813E85D60455}"/>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12">
              <a:extLst>
                <a:ext uri="{FF2B5EF4-FFF2-40B4-BE49-F238E27FC236}">
                  <a16:creationId xmlns:a16="http://schemas.microsoft.com/office/drawing/2014/main" id="{33C009A7-0DB9-8941-4E4D-BF698078008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13">
              <a:extLst>
                <a:ext uri="{FF2B5EF4-FFF2-40B4-BE49-F238E27FC236}">
                  <a16:creationId xmlns:a16="http://schemas.microsoft.com/office/drawing/2014/main" id="{3FFC1457-41BC-DC7B-419E-6A30CA8A8142}"/>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 name="Group 11">
            <a:extLst>
              <a:ext uri="{FF2B5EF4-FFF2-40B4-BE49-F238E27FC236}">
                <a16:creationId xmlns:a16="http://schemas.microsoft.com/office/drawing/2014/main" id="{E7CF2B9E-3B29-CD06-625C-4FB3E8D4EE2D}"/>
              </a:ext>
            </a:extLst>
          </p:cNvPr>
          <p:cNvGrpSpPr>
            <a:grpSpLocks noChangeAspect="1"/>
          </p:cNvGrpSpPr>
          <p:nvPr userDrawn="1"/>
        </p:nvGrpSpPr>
        <p:grpSpPr bwMode="auto">
          <a:xfrm>
            <a:off x="7390269" y="2932111"/>
            <a:ext cx="2161727" cy="2160000"/>
            <a:chOff x="1720" y="1835"/>
            <a:chExt cx="1253" cy="1252"/>
          </a:xfrm>
        </p:grpSpPr>
        <p:sp>
          <p:nvSpPr>
            <p:cNvPr id="10" name="AutoShape 10">
              <a:extLst>
                <a:ext uri="{FF2B5EF4-FFF2-40B4-BE49-F238E27FC236}">
                  <a16:creationId xmlns:a16="http://schemas.microsoft.com/office/drawing/2014/main" id="{217EDBB3-0502-D5B9-5094-6D567F751FCB}"/>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a16="http://schemas.microsoft.com/office/drawing/2014/main" id="{F48E243C-B999-56CD-706E-328A85A68133}"/>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3">
              <a:extLst>
                <a:ext uri="{FF2B5EF4-FFF2-40B4-BE49-F238E27FC236}">
                  <a16:creationId xmlns:a16="http://schemas.microsoft.com/office/drawing/2014/main" id="{62BE03B0-15D2-0C85-518B-5F78DF9CBD87}"/>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6" name="Group 11">
            <a:extLst>
              <a:ext uri="{FF2B5EF4-FFF2-40B4-BE49-F238E27FC236}">
                <a16:creationId xmlns:a16="http://schemas.microsoft.com/office/drawing/2014/main" id="{3EDF83F3-65BA-A072-0E3D-618F410B4FC2}"/>
              </a:ext>
            </a:extLst>
          </p:cNvPr>
          <p:cNvGrpSpPr>
            <a:grpSpLocks noChangeAspect="1"/>
          </p:cNvGrpSpPr>
          <p:nvPr userDrawn="1"/>
        </p:nvGrpSpPr>
        <p:grpSpPr bwMode="auto">
          <a:xfrm>
            <a:off x="9894318" y="2912198"/>
            <a:ext cx="2161727" cy="2160000"/>
            <a:chOff x="1720" y="1835"/>
            <a:chExt cx="1253" cy="1252"/>
          </a:xfrm>
        </p:grpSpPr>
        <p:sp>
          <p:nvSpPr>
            <p:cNvPr id="18" name="AutoShape 10">
              <a:extLst>
                <a:ext uri="{FF2B5EF4-FFF2-40B4-BE49-F238E27FC236}">
                  <a16:creationId xmlns:a16="http://schemas.microsoft.com/office/drawing/2014/main" id="{93F0D2C1-DC2A-84A3-7CB8-156C91EF7C2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2">
              <a:extLst>
                <a:ext uri="{FF2B5EF4-FFF2-40B4-BE49-F238E27FC236}">
                  <a16:creationId xmlns:a16="http://schemas.microsoft.com/office/drawing/2014/main" id="{E6C54FC1-A3D7-02C6-5A2E-C114A1E6F3EC}"/>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3">
              <a:extLst>
                <a:ext uri="{FF2B5EF4-FFF2-40B4-BE49-F238E27FC236}">
                  <a16:creationId xmlns:a16="http://schemas.microsoft.com/office/drawing/2014/main" id="{8C33B87C-2582-9415-904B-33B9F20B8D68}"/>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 name="Group 11">
            <a:extLst>
              <a:ext uri="{FF2B5EF4-FFF2-40B4-BE49-F238E27FC236}">
                <a16:creationId xmlns:a16="http://schemas.microsoft.com/office/drawing/2014/main" id="{1353B012-D620-E7CF-B95E-5495D8234379}"/>
              </a:ext>
            </a:extLst>
          </p:cNvPr>
          <p:cNvGrpSpPr>
            <a:grpSpLocks noChangeAspect="1"/>
          </p:cNvGrpSpPr>
          <p:nvPr userDrawn="1"/>
        </p:nvGrpSpPr>
        <p:grpSpPr bwMode="auto">
          <a:xfrm>
            <a:off x="135955" y="2932111"/>
            <a:ext cx="2161727" cy="2160000"/>
            <a:chOff x="1720" y="1835"/>
            <a:chExt cx="1253" cy="1252"/>
          </a:xfrm>
        </p:grpSpPr>
        <p:sp>
          <p:nvSpPr>
            <p:cNvPr id="45" name="AutoShape 10">
              <a:extLst>
                <a:ext uri="{FF2B5EF4-FFF2-40B4-BE49-F238E27FC236}">
                  <a16:creationId xmlns:a16="http://schemas.microsoft.com/office/drawing/2014/main" id="{C6E8EEB9-51E3-895F-F19F-98CD5706B11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2">
              <a:extLst>
                <a:ext uri="{FF2B5EF4-FFF2-40B4-BE49-F238E27FC236}">
                  <a16:creationId xmlns:a16="http://schemas.microsoft.com/office/drawing/2014/main" id="{D9E9F518-F141-1242-551A-636B41DA449E}"/>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3">
              <a:extLst>
                <a:ext uri="{FF2B5EF4-FFF2-40B4-BE49-F238E27FC236}">
                  <a16:creationId xmlns:a16="http://schemas.microsoft.com/office/drawing/2014/main" id="{C5BA2F52-7CA9-750F-786A-09E8C9F085C6}"/>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9" name="TextBox 48">
            <a:extLst>
              <a:ext uri="{FF2B5EF4-FFF2-40B4-BE49-F238E27FC236}">
                <a16:creationId xmlns:a16="http://schemas.microsoft.com/office/drawing/2014/main" id="{18088BC6-9363-E519-FB46-461FD6E7554F}"/>
              </a:ext>
            </a:extLst>
          </p:cNvPr>
          <p:cNvSpPr txBox="1"/>
          <p:nvPr userDrawn="1"/>
        </p:nvSpPr>
        <p:spPr>
          <a:xfrm>
            <a:off x="3224164" y="6662186"/>
            <a:ext cx="5757959" cy="195814"/>
          </a:xfrm>
          <a:prstGeom prst="rect">
            <a:avLst/>
          </a:prstGeom>
          <a:noFill/>
        </p:spPr>
        <p:txBody>
          <a:bodyPr wrap="square" lIns="36000" tIns="36000" rIns="36000" bIns="36000">
            <a:spAutoFit/>
          </a:bodyPr>
          <a:lstStyle/>
          <a:p>
            <a:r>
              <a:rPr lang="en-US"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dirty="0">
              <a:solidFill>
                <a:schemeClr val="bg1"/>
              </a:solidFill>
              <a:latin typeface="Arial" panose="020B0604020202020204" pitchFamily="34" charset="0"/>
              <a:cs typeface="Arial" panose="020B0604020202020204" pitchFamily="34" charset="0"/>
            </a:endParaRPr>
          </a:p>
        </p:txBody>
      </p:sp>
      <p:sp>
        <p:nvSpPr>
          <p:cNvPr id="26" name="Freeform 8">
            <a:extLst>
              <a:ext uri="{FF2B5EF4-FFF2-40B4-BE49-F238E27FC236}">
                <a16:creationId xmlns:a16="http://schemas.microsoft.com/office/drawing/2014/main" id="{883D3C1E-9BDA-0294-DA65-22636A8B4A69}"/>
              </a:ext>
            </a:extLst>
          </p:cNvPr>
          <p:cNvSpPr>
            <a:spLocks noEditPoints="1"/>
          </p:cNvSpPr>
          <p:nvPr userDrawn="1"/>
        </p:nvSpPr>
        <p:spPr bwMode="auto">
          <a:xfrm>
            <a:off x="11101393" y="5397505"/>
            <a:ext cx="844550" cy="841375"/>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pic>
        <p:nvPicPr>
          <p:cNvPr id="7" name="Picture 6">
            <a:hlinkClick r:id="rId17" action="ppaction://hlinksldjump"/>
            <a:extLst>
              <a:ext uri="{FF2B5EF4-FFF2-40B4-BE49-F238E27FC236}">
                <a16:creationId xmlns:a16="http://schemas.microsoft.com/office/drawing/2014/main" id="{190FEE5B-F547-2812-14DD-60991F7145A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14" name="Picture 13">
            <a:hlinkClick r:id="rId19" action="ppaction://hlinksldjump"/>
            <a:extLst>
              <a:ext uri="{FF2B5EF4-FFF2-40B4-BE49-F238E27FC236}">
                <a16:creationId xmlns:a16="http://schemas.microsoft.com/office/drawing/2014/main" id="{C6614BEE-8298-81AD-5FC7-9A1D55CBFFD4}"/>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0A87332A-61E9-1C89-2491-277B41F89431}"/>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1" action="ppaction://hlinksldjump"/>
            <a:extLst>
              <a:ext uri="{FF2B5EF4-FFF2-40B4-BE49-F238E27FC236}">
                <a16:creationId xmlns:a16="http://schemas.microsoft.com/office/drawing/2014/main" id="{67A99071-839F-930B-4D41-6C7DA07AA659}"/>
              </a:ext>
            </a:extLst>
          </p:cNvPr>
          <p:cNvPicPr>
            <a:picLocks noChangeAspect="1"/>
          </p:cNvPicPr>
          <p:nvPr userDrawn="1"/>
        </p:nvPicPr>
        <p:blipFill>
          <a:blip r:embed="rId23"/>
          <a:stretch>
            <a:fillRect/>
          </a:stretch>
        </p:blipFill>
        <p:spPr>
          <a:xfrm>
            <a:off x="11060217" y="3568486"/>
            <a:ext cx="933450" cy="184150"/>
          </a:xfrm>
          <a:prstGeom prst="rect">
            <a:avLst/>
          </a:prstGeom>
        </p:spPr>
      </p:pic>
      <p:pic>
        <p:nvPicPr>
          <p:cNvPr id="20" name="Picture 19">
            <a:hlinkClick r:id="rId24" action="ppaction://hlinksldjump"/>
            <a:extLst>
              <a:ext uri="{FF2B5EF4-FFF2-40B4-BE49-F238E27FC236}">
                <a16:creationId xmlns:a16="http://schemas.microsoft.com/office/drawing/2014/main" id="{25AFC338-2E6E-576E-B989-8F443AA7401A}"/>
              </a:ext>
            </a:extLst>
          </p:cNvPr>
          <p:cNvPicPr>
            <a:picLocks noChangeAspect="1"/>
          </p:cNvPicPr>
          <p:nvPr userDrawn="1"/>
        </p:nvPicPr>
        <p:blipFill>
          <a:blip r:embed="rId25"/>
          <a:stretch>
            <a:fillRect/>
          </a:stretch>
        </p:blipFill>
        <p:spPr>
          <a:xfrm>
            <a:off x="11060217" y="3872988"/>
            <a:ext cx="933450" cy="184150"/>
          </a:xfrm>
          <a:prstGeom prst="rect">
            <a:avLst/>
          </a:prstGeom>
        </p:spPr>
      </p:pic>
      <p:grpSp>
        <p:nvGrpSpPr>
          <p:cNvPr id="21" name="Group 4">
            <a:extLst>
              <a:ext uri="{FF2B5EF4-FFF2-40B4-BE49-F238E27FC236}">
                <a16:creationId xmlns:a16="http://schemas.microsoft.com/office/drawing/2014/main" id="{E8BB9A54-2C49-086A-1FBE-62AF14345E0D}"/>
              </a:ext>
            </a:extLst>
          </p:cNvPr>
          <p:cNvGrpSpPr>
            <a:grpSpLocks noChangeAspect="1"/>
          </p:cNvGrpSpPr>
          <p:nvPr userDrawn="1"/>
        </p:nvGrpSpPr>
        <p:grpSpPr bwMode="auto">
          <a:xfrm>
            <a:off x="11020430" y="5043492"/>
            <a:ext cx="1008063" cy="1573213"/>
            <a:chOff x="6942" y="3177"/>
            <a:chExt cx="635" cy="991"/>
          </a:xfrm>
        </p:grpSpPr>
        <p:sp>
          <p:nvSpPr>
            <p:cNvPr id="22" name="AutoShape 3">
              <a:extLst>
                <a:ext uri="{FF2B5EF4-FFF2-40B4-BE49-F238E27FC236}">
                  <a16:creationId xmlns:a16="http://schemas.microsoft.com/office/drawing/2014/main" id="{2EC0B854-9D2B-206A-3BE4-03D117A90266}"/>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5">
              <a:extLst>
                <a:ext uri="{FF2B5EF4-FFF2-40B4-BE49-F238E27FC236}">
                  <a16:creationId xmlns:a16="http://schemas.microsoft.com/office/drawing/2014/main" id="{8F8B166F-95C5-45EE-9219-630C6E42BF37}"/>
                </a:ext>
              </a:extLst>
            </p:cNvPr>
            <p:cNvSpPr>
              <a:spLocks/>
            </p:cNvSpPr>
            <p:nvPr userDrawn="1"/>
          </p:nvSpPr>
          <p:spPr bwMode="auto">
            <a:xfrm>
              <a:off x="6949" y="3190"/>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6">
              <a:extLst>
                <a:ext uri="{FF2B5EF4-FFF2-40B4-BE49-F238E27FC236}">
                  <a16:creationId xmlns:a16="http://schemas.microsoft.com/office/drawing/2014/main" id="{D065D14B-194E-525F-A5C1-7C13617C9524}"/>
                </a:ext>
              </a:extLst>
            </p:cNvPr>
            <p:cNvSpPr>
              <a:spLocks noEditPoints="1"/>
            </p:cNvSpPr>
            <p:nvPr userDrawn="1"/>
          </p:nvSpPr>
          <p:spPr bwMode="auto">
            <a:xfrm>
              <a:off x="6942" y="3177"/>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7">
              <a:extLst>
                <a:ext uri="{FF2B5EF4-FFF2-40B4-BE49-F238E27FC236}">
                  <a16:creationId xmlns:a16="http://schemas.microsoft.com/office/drawing/2014/main" id="{BF2F0827-B1E1-0E36-9730-7935CAC7FBAB}"/>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8">
              <a:extLst>
                <a:ext uri="{FF2B5EF4-FFF2-40B4-BE49-F238E27FC236}">
                  <a16:creationId xmlns:a16="http://schemas.microsoft.com/office/drawing/2014/main" id="{805504F1-AF67-986F-A22B-7C381A156EAC}"/>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cid:image002.png@01D99C8E.6EC00F70"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diagramData" Target="../diagrams/data5.xml"/><Relationship Id="rId3" Type="http://schemas.openxmlformats.org/officeDocument/2006/relationships/diagramData" Target="../diagrams/data2.xml"/><Relationship Id="rId21" Type="http://schemas.openxmlformats.org/officeDocument/2006/relationships/diagramColors" Target="../diagrams/colors5.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3.xml"/><Relationship Id="rId16" Type="http://schemas.openxmlformats.org/officeDocument/2006/relationships/diagramColors" Target="../diagrams/colors4.xml"/><Relationship Id="rId20" Type="http://schemas.openxmlformats.org/officeDocument/2006/relationships/diagramQuickStyle" Target="../diagrams/quickStyle5.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23" Type="http://schemas.openxmlformats.org/officeDocument/2006/relationships/image" Target="../media/image24.png"/><Relationship Id="rId10" Type="http://schemas.openxmlformats.org/officeDocument/2006/relationships/diagramQuickStyle" Target="../diagrams/quickStyle3.xml"/><Relationship Id="rId19" Type="http://schemas.openxmlformats.org/officeDocument/2006/relationships/diagramLayout" Target="../diagrams/layout5.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352C0B-9695-D3E6-C984-2A4ACAA780C2}"/>
              </a:ext>
            </a:extLst>
          </p:cNvPr>
          <p:cNvSpPr txBox="1"/>
          <p:nvPr/>
        </p:nvSpPr>
        <p:spPr>
          <a:xfrm>
            <a:off x="2491897" y="278271"/>
            <a:ext cx="7602597" cy="1200329"/>
          </a:xfrm>
          <a:prstGeom prst="rect">
            <a:avLst/>
          </a:prstGeom>
          <a:noFill/>
        </p:spPr>
        <p:txBody>
          <a:bodyPr wrap="square" rtlCol="0">
            <a:spAutoFit/>
          </a:bodyPr>
          <a:lstStyle/>
          <a:p>
            <a:pPr algn="ctr"/>
            <a:r>
              <a:rPr lang="en-GB" sz="2000" b="1" i="0" dirty="0">
                <a:solidFill>
                  <a:schemeClr val="bg1"/>
                </a:solidFill>
                <a:effectLst/>
                <a:latin typeface="Arial" panose="020B0604020202020204" pitchFamily="34" charset="0"/>
                <a:cs typeface="Arial" panose="020B0604020202020204" pitchFamily="34" charset="0"/>
              </a:rPr>
              <a:t>Enhance data quality control with interactive station monitoring tools in the OPS centre.</a:t>
            </a:r>
          </a:p>
          <a:p>
            <a:pPr algn="ctr"/>
            <a:r>
              <a:rPr lang="en-US" dirty="0">
                <a:solidFill>
                  <a:schemeClr val="bg1"/>
                </a:solidFill>
                <a:latin typeface="Arial" panose="020B0604020202020204" pitchFamily="34" charset="0"/>
                <a:cs typeface="Arial" panose="020B0604020202020204" pitchFamily="34" charset="0"/>
              </a:rPr>
              <a:t>Parithusta., R.A, Ketata., I, and IDC OPS-MFO</a:t>
            </a:r>
            <a:endParaRPr lang="en-AT" dirty="0">
              <a:solidFill>
                <a:schemeClr val="bg1"/>
              </a:solidFill>
              <a:latin typeface="Arial" panose="020B0604020202020204" pitchFamily="34" charset="0"/>
              <a:cs typeface="Arial" panose="020B0604020202020204" pitchFamily="34" charset="0"/>
            </a:endParaRPr>
          </a:p>
          <a:p>
            <a:pPr algn="ctr"/>
            <a:r>
              <a:rPr lang="en-GB" sz="1400" dirty="0">
                <a:solidFill>
                  <a:schemeClr val="bg1"/>
                </a:solidFill>
                <a:latin typeface="Arial" panose="020B0604020202020204" pitchFamily="34" charset="0"/>
                <a:cs typeface="Arial" panose="020B0604020202020204" pitchFamily="34" charset="0"/>
              </a:rPr>
              <a:t> CTBTO Preparatory Commission</a:t>
            </a:r>
            <a:endParaRPr lang="en-AT" sz="14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5C892C65-B28E-B36F-7A44-E4E303D43C8D}"/>
              </a:ext>
            </a:extLst>
          </p:cNvPr>
          <p:cNvSpPr txBox="1">
            <a:spLocks/>
          </p:cNvSpPr>
          <p:nvPr/>
        </p:nvSpPr>
        <p:spPr>
          <a:xfrm>
            <a:off x="185980" y="2958859"/>
            <a:ext cx="2069023" cy="206259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850" i="0" dirty="0">
                <a:effectLst/>
                <a:latin typeface="Arial" panose="020B0604020202020204" pitchFamily="34" charset="0"/>
                <a:ea typeface="Roboto" panose="02000000000000000000" pitchFamily="2" charset="0"/>
                <a:cs typeface="Arial" panose="020B0604020202020204" pitchFamily="34" charset="0"/>
              </a:rPr>
              <a:t>The requirement for data availability emphasizes the significance of data quality monitoring.  In conjunction with other PTS monitoring tools, the Multi-Technology Integration Portal was developed to support PTS monitor data quality at the station and network levels in a more systematic, timely, reliable, and accurate approach. As well as supporting other technical routine activities to ensure station performance meets the IMS Operational Manual requirements. This assists the OPS Centre, especially when dealing with incidents, in monitoring data quality at the station and network levels.</a:t>
            </a:r>
            <a:r>
              <a:rPr lang="en-GB" sz="850" dirty="0">
                <a:latin typeface="Arial" panose="020B0604020202020204" pitchFamily="34" charset="0"/>
                <a:ea typeface="Roboto" panose="02000000000000000000" pitchFamily="2" charset="0"/>
                <a:cs typeface="Arial" panose="020B0604020202020204" pitchFamily="34" charset="0"/>
              </a:rPr>
              <a:t>.</a:t>
            </a:r>
            <a:endParaRPr lang="en-GB" sz="800" dirty="0"/>
          </a:p>
        </p:txBody>
      </p:sp>
      <p:sp>
        <p:nvSpPr>
          <p:cNvPr id="5" name="Title 1">
            <a:extLst>
              <a:ext uri="{FF2B5EF4-FFF2-40B4-BE49-F238E27FC236}">
                <a16:creationId xmlns:a16="http://schemas.microsoft.com/office/drawing/2014/main" id="{24894D3B-D127-933B-1EE2-E80787995396}"/>
              </a:ext>
            </a:extLst>
          </p:cNvPr>
          <p:cNvSpPr txBox="1">
            <a:spLocks/>
          </p:cNvSpPr>
          <p:nvPr/>
        </p:nvSpPr>
        <p:spPr>
          <a:xfrm>
            <a:off x="5330282" y="6369803"/>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P4.1-670</a:t>
            </a:r>
            <a:endParaRPr lang="en-AT" sz="12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32FF323-5060-8E5F-FDA9-49201E496DCB}"/>
              </a:ext>
            </a:extLst>
          </p:cNvPr>
          <p:cNvSpPr txBox="1">
            <a:spLocks/>
          </p:cNvSpPr>
          <p:nvPr/>
        </p:nvSpPr>
        <p:spPr>
          <a:xfrm>
            <a:off x="2696705" y="2958860"/>
            <a:ext cx="2069023" cy="2062590"/>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algn="l">
              <a:lnSpc>
                <a:spcPct val="107000"/>
              </a:lnSpc>
              <a:spcBef>
                <a:spcPts val="0"/>
              </a:spcBef>
              <a:spcAft>
                <a:spcPts val="800"/>
              </a:spcAft>
            </a:pPr>
            <a:r>
              <a:rPr lang="en-GB" sz="850" dirty="0">
                <a:latin typeface="Arial" panose="020B0604020202020204" pitchFamily="34" charset="0"/>
                <a:ea typeface="Calibri" panose="020F0502020204030204" pitchFamily="34" charset="0"/>
                <a:cs typeface="Arial" panose="020B0604020202020204" pitchFamily="34" charset="0"/>
              </a:rPr>
              <a:t>The </a:t>
            </a:r>
            <a:r>
              <a:rPr lang="en-GB" sz="850" dirty="0">
                <a:effectLst/>
                <a:latin typeface="Arial" panose="020B0604020202020204" pitchFamily="34" charset="0"/>
                <a:ea typeface="Calibri" panose="020F0502020204030204" pitchFamily="34" charset="0"/>
                <a:cs typeface="Arial" panose="020B0604020202020204" pitchFamily="34" charset="0"/>
              </a:rPr>
              <a:t>method entails integrating/aggregating existing PTS monitoring tools and displaying them on a single portal. The Multi-Technology </a:t>
            </a:r>
            <a:r>
              <a:rPr lang="en-GB" sz="850" dirty="0">
                <a:latin typeface="Arial" panose="020B0604020202020204" pitchFamily="34" charset="0"/>
                <a:ea typeface="Calibri" panose="020F0502020204030204" pitchFamily="34" charset="0"/>
                <a:cs typeface="Arial" panose="020B0604020202020204" pitchFamily="34" charset="0"/>
              </a:rPr>
              <a:t>I</a:t>
            </a:r>
            <a:r>
              <a:rPr lang="en-GB" sz="850" dirty="0">
                <a:effectLst/>
                <a:latin typeface="Arial" panose="020B0604020202020204" pitchFamily="34" charset="0"/>
                <a:ea typeface="Calibri" panose="020F0502020204030204" pitchFamily="34" charset="0"/>
                <a:cs typeface="Arial" panose="020B0604020202020204" pitchFamily="34" charset="0"/>
              </a:rPr>
              <a:t>ntegration portal has been developed to provide an informative view of data quality that allows the user to obtain a concise summary of the station status. Data is gathered from the station Information (DOTS), SOH-Grafana, </a:t>
            </a:r>
            <a:r>
              <a:rPr lang="en-GB" sz="850" dirty="0" err="1">
                <a:effectLst/>
                <a:latin typeface="Arial" panose="020B0604020202020204" pitchFamily="34" charset="0"/>
                <a:ea typeface="Calibri" panose="020F0502020204030204" pitchFamily="34" charset="0"/>
                <a:cs typeface="Arial" panose="020B0604020202020204" pitchFamily="34" charset="0"/>
              </a:rPr>
              <a:t>PRTools</a:t>
            </a:r>
            <a:r>
              <a:rPr lang="en-GB" sz="850" dirty="0">
                <a:effectLst/>
                <a:latin typeface="Arial" panose="020B0604020202020204" pitchFamily="34" charset="0"/>
                <a:ea typeface="Calibri" panose="020F0502020204030204" pitchFamily="34" charset="0"/>
                <a:cs typeface="Arial" panose="020B0604020202020204" pitchFamily="34" charset="0"/>
              </a:rPr>
              <a:t>, IRS-ITS reporting system, PSD/PDF, residual, calibration (CAMT- </a:t>
            </a:r>
            <a:r>
              <a:rPr lang="en-GB" sz="850" dirty="0" err="1">
                <a:effectLst/>
                <a:latin typeface="Arial" panose="020B0604020202020204" pitchFamily="34" charset="0"/>
                <a:ea typeface="Calibri" panose="020F0502020204030204" pitchFamily="34" charset="0"/>
                <a:cs typeface="Arial" panose="020B0604020202020204" pitchFamily="34" charset="0"/>
              </a:rPr>
              <a:t>CalxPy</a:t>
            </a:r>
            <a:r>
              <a:rPr lang="en-GB" sz="850" dirty="0">
                <a:effectLst/>
                <a:latin typeface="Arial" panose="020B0604020202020204" pitchFamily="34" charset="0"/>
                <a:ea typeface="Calibri" panose="020F0502020204030204" pitchFamily="34" charset="0"/>
                <a:cs typeface="Arial" panose="020B0604020202020204" pitchFamily="34" charset="0"/>
              </a:rPr>
              <a:t>), station configuration, and other sources.</a:t>
            </a:r>
            <a:endParaRPr lang="en-GB" sz="8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65A4DCB9-5623-A451-6FBB-D9D405171FBA}"/>
              </a:ext>
            </a:extLst>
          </p:cNvPr>
          <p:cNvSpPr txBox="1">
            <a:spLocks/>
          </p:cNvSpPr>
          <p:nvPr/>
        </p:nvSpPr>
        <p:spPr>
          <a:xfrm>
            <a:off x="7426275" y="2958859"/>
            <a:ext cx="2069020" cy="2062590"/>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850" dirty="0">
                <a:latin typeface="Arial" panose="020B0604020202020204" pitchFamily="34" charset="0"/>
                <a:cs typeface="Arial" panose="020B0604020202020204" pitchFamily="34" charset="0"/>
              </a:rPr>
              <a:t>The results show that using these methods led to a significant improvement in data quality monitoring in the OPS Centre. </a:t>
            </a:r>
          </a:p>
          <a:p>
            <a:pPr algn="l"/>
            <a:r>
              <a:rPr lang="en-GB" sz="850" dirty="0">
                <a:latin typeface="Arial" panose="020B0604020202020204" pitchFamily="34" charset="0"/>
                <a:cs typeface="Arial" panose="020B0604020202020204" pitchFamily="34" charset="0"/>
              </a:rPr>
              <a:t>This enhances data accuracy and identifies incident sources, allowing more reliable troubleshooting.</a:t>
            </a:r>
          </a:p>
          <a:p>
            <a:pPr algn="l"/>
            <a:r>
              <a:rPr lang="en-GB" sz="850" dirty="0">
                <a:latin typeface="Arial" panose="020B0604020202020204" pitchFamily="34" charset="0"/>
                <a:cs typeface="Arial" panose="020B0604020202020204" pitchFamily="34" charset="0"/>
              </a:rPr>
              <a:t>This approach supports identifying and informing OPS of potential incidents at an early stage by continuously monitoring station data quality. </a:t>
            </a:r>
          </a:p>
          <a:p>
            <a:pPr algn="l"/>
            <a:r>
              <a:rPr lang="en-GB" sz="850" dirty="0">
                <a:latin typeface="Arial" panose="020B0604020202020204" pitchFamily="34" charset="0"/>
                <a:cs typeface="Arial" panose="020B0604020202020204" pitchFamily="34" charset="0"/>
              </a:rPr>
              <a:t>Efficient in terms of time and operational efficiency when dealing with incidents. </a:t>
            </a:r>
          </a:p>
          <a:p>
            <a:pPr algn="l"/>
            <a:r>
              <a:rPr lang="en-GB" sz="850" dirty="0">
                <a:latin typeface="Arial" panose="020B0604020202020204" pitchFamily="34" charset="0"/>
                <a:cs typeface="Arial" panose="020B0604020202020204" pitchFamily="34" charset="0"/>
              </a:rPr>
              <a:t>Maintain the IMS network's high performance. </a:t>
            </a:r>
            <a:endParaRPr lang="en-US" sz="850"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92C041E-6720-E9ED-7E7F-7703E6A69903}"/>
              </a:ext>
            </a:extLst>
          </p:cNvPr>
          <p:cNvSpPr txBox="1">
            <a:spLocks/>
          </p:cNvSpPr>
          <p:nvPr/>
        </p:nvSpPr>
        <p:spPr>
          <a:xfrm>
            <a:off x="9937000" y="2958859"/>
            <a:ext cx="2069020" cy="2062590"/>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50" dirty="0">
                <a:latin typeface="Arial" panose="020B0604020202020204" pitchFamily="34" charset="0"/>
                <a:cs typeface="Arial" panose="020B0604020202020204" pitchFamily="34" charset="0"/>
              </a:rPr>
              <a:t>In dealing with station incidents and monitoring IMS networks, the use of Multi-Technology Integration Portal along with other PTS monitoring tools has resulted in significant enhancements in OPS data quality monitoring.</a:t>
            </a:r>
          </a:p>
          <a:p>
            <a:pPr algn="l"/>
            <a:r>
              <a:rPr lang="en-GB" sz="1050" dirty="0">
                <a:latin typeface="Arial" panose="020B0604020202020204" pitchFamily="34" charset="0"/>
                <a:cs typeface="Arial" panose="020B0604020202020204" pitchFamily="34" charset="0"/>
              </a:rPr>
              <a:t>These benefits contribute to the overall reliability of IMS network performance. </a:t>
            </a:r>
          </a:p>
        </p:txBody>
      </p:sp>
      <p:sp>
        <p:nvSpPr>
          <p:cNvPr id="9" name="Title 1">
            <a:extLst>
              <a:ext uri="{FF2B5EF4-FFF2-40B4-BE49-F238E27FC236}">
                <a16:creationId xmlns:a16="http://schemas.microsoft.com/office/drawing/2014/main" id="{53834E41-9248-5BD2-FD87-1509DDF3ED9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716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DE5F83-69D0-A1F2-B6CA-29BCE0C3D25B}"/>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err="1">
                <a:solidFill>
                  <a:schemeClr val="bg1"/>
                </a:solidFill>
                <a:latin typeface="Arial" panose="020B0604020202020204" pitchFamily="34" charset="0"/>
                <a:cs typeface="Arial" panose="020B0604020202020204" pitchFamily="34" charset="0"/>
              </a:rPr>
              <a:t>Px.x</a:t>
            </a:r>
            <a:r>
              <a:rPr lang="en-US" sz="1000" b="1" dirty="0">
                <a:solidFill>
                  <a:schemeClr val="bg1"/>
                </a:solidFill>
                <a:latin typeface="Arial" panose="020B0604020202020204" pitchFamily="34" charset="0"/>
                <a:cs typeface="Arial" panose="020B0604020202020204" pitchFamily="34" charset="0"/>
              </a:rPr>
              <a:t>-xxx</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EADB5CB1-A60B-FFC8-EDB0-EDCB7BEFA8A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9F3B46D-5FE5-D804-6A7E-27FCBED5F350}"/>
              </a:ext>
            </a:extLst>
          </p:cNvPr>
          <p:cNvSpPr txBox="1"/>
          <p:nvPr/>
        </p:nvSpPr>
        <p:spPr>
          <a:xfrm>
            <a:off x="1576137" y="1626398"/>
            <a:ext cx="7676147" cy="707886"/>
          </a:xfrm>
          <a:prstGeom prst="rect">
            <a:avLst/>
          </a:prstGeom>
          <a:solidFill>
            <a:schemeClr val="accent1">
              <a:lumMod val="50000"/>
            </a:schemeClr>
          </a:solidFill>
          <a:scene3d>
            <a:camera prst="orthographicFront"/>
            <a:lightRig rig="threePt" dir="t"/>
          </a:scene3d>
          <a:sp3d>
            <a:bevelT/>
          </a:sp3d>
        </p:spPr>
        <p:txBody>
          <a:bodyPr wrap="square">
            <a:spAutoFit/>
          </a:bodyPr>
          <a:lstStyle/>
          <a:p>
            <a:pPr algn="ctr"/>
            <a:r>
              <a:rPr lang="en-GB" sz="2000" dirty="0">
                <a:solidFill>
                  <a:schemeClr val="bg1"/>
                </a:solidFill>
              </a:rPr>
              <a:t>Please visit other interesting posters for other tools that are integrated </a:t>
            </a:r>
          </a:p>
          <a:p>
            <a:pPr algn="ctr"/>
            <a:r>
              <a:rPr lang="en-GB" sz="2000" dirty="0">
                <a:solidFill>
                  <a:schemeClr val="bg1"/>
                </a:solidFill>
              </a:rPr>
              <a:t>in the Multi-Technology Integration Portal </a:t>
            </a:r>
            <a:r>
              <a:rPr lang="en-GB" sz="2000">
                <a:solidFill>
                  <a:schemeClr val="bg1"/>
                </a:solidFill>
              </a:rPr>
              <a:t>and future </a:t>
            </a:r>
            <a:r>
              <a:rPr lang="en-GB" sz="2000" dirty="0">
                <a:solidFill>
                  <a:schemeClr val="bg1"/>
                </a:solidFill>
              </a:rPr>
              <a:t>development.</a:t>
            </a:r>
          </a:p>
        </p:txBody>
      </p:sp>
      <p:sp>
        <p:nvSpPr>
          <p:cNvPr id="8" name="Rectangle 2">
            <a:extLst>
              <a:ext uri="{FF2B5EF4-FFF2-40B4-BE49-F238E27FC236}">
                <a16:creationId xmlns:a16="http://schemas.microsoft.com/office/drawing/2014/main" id="{5A69EEDB-79E0-B5B8-4A15-4C699C50F133}"/>
              </a:ext>
            </a:extLst>
          </p:cNvPr>
          <p:cNvSpPr>
            <a:spLocks noChangeArrowheads="1"/>
          </p:cNvSpPr>
          <p:nvPr/>
        </p:nvSpPr>
        <p:spPr bwMode="auto">
          <a:xfrm>
            <a:off x="834081" y="197708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3">
            <a:extLst>
              <a:ext uri="{FF2B5EF4-FFF2-40B4-BE49-F238E27FC236}">
                <a16:creationId xmlns:a16="http://schemas.microsoft.com/office/drawing/2014/main" id="{EB7A4FB2-309A-2093-E216-8F48599750CF}"/>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986924" y="2568283"/>
            <a:ext cx="1589957" cy="59868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A4AA6C7-12A7-F88C-9E45-1587F0CE577D}"/>
              </a:ext>
            </a:extLst>
          </p:cNvPr>
          <p:cNvSpPr txBox="1"/>
          <p:nvPr/>
        </p:nvSpPr>
        <p:spPr>
          <a:xfrm>
            <a:off x="1606216" y="4179664"/>
            <a:ext cx="8039374" cy="1015663"/>
          </a:xfrm>
          <a:prstGeom prst="rect">
            <a:avLst/>
          </a:prstGeom>
          <a:solidFill>
            <a:srgbClr val="0070C0"/>
          </a:solidFill>
          <a:scene3d>
            <a:camera prst="orthographicFront"/>
            <a:lightRig rig="threePt" dir="t"/>
          </a:scene3d>
          <a:sp3d>
            <a:bevelT/>
          </a:sp3d>
        </p:spPr>
        <p:txBody>
          <a:bodyPr wrap="square">
            <a:spAutoFit/>
          </a:bodyPr>
          <a:lstStyle/>
          <a:p>
            <a:pPr algn="ctr"/>
            <a:r>
              <a:rPr lang="en-GB" sz="2000" i="0" dirty="0">
                <a:solidFill>
                  <a:schemeClr val="bg1"/>
                </a:solidFill>
                <a:effectLst/>
              </a:rPr>
              <a:t>Evaluation of the International Monitoring System Seismic, Hydroacoustic and Infrasound Network Performance with </a:t>
            </a:r>
            <a:r>
              <a:rPr lang="en-GB" sz="2000" i="0" dirty="0" err="1">
                <a:solidFill>
                  <a:schemeClr val="bg1"/>
                </a:solidFill>
                <a:effectLst/>
              </a:rPr>
              <a:t>NetMOD</a:t>
            </a:r>
            <a:r>
              <a:rPr lang="en-GB" sz="2000" i="0" dirty="0">
                <a:solidFill>
                  <a:schemeClr val="bg1"/>
                </a:solidFill>
                <a:effectLst/>
              </a:rPr>
              <a:t> </a:t>
            </a:r>
          </a:p>
          <a:p>
            <a:pPr algn="ctr"/>
            <a:r>
              <a:rPr lang="en-GB" sz="2000" b="1" i="0" dirty="0">
                <a:solidFill>
                  <a:srgbClr val="FFC000"/>
                </a:solidFill>
                <a:effectLst/>
              </a:rPr>
              <a:t>P4.1-469</a:t>
            </a:r>
            <a:endParaRPr lang="en-GB" sz="2000" b="1" dirty="0">
              <a:solidFill>
                <a:srgbClr val="FFC000"/>
              </a:solidFill>
            </a:endParaRPr>
          </a:p>
        </p:txBody>
      </p:sp>
      <p:sp>
        <p:nvSpPr>
          <p:cNvPr id="14" name="TextBox 13">
            <a:extLst>
              <a:ext uri="{FF2B5EF4-FFF2-40B4-BE49-F238E27FC236}">
                <a16:creationId xmlns:a16="http://schemas.microsoft.com/office/drawing/2014/main" id="{A2A37D91-5B29-D8FE-3EC5-18AAC074E103}"/>
              </a:ext>
            </a:extLst>
          </p:cNvPr>
          <p:cNvSpPr txBox="1"/>
          <p:nvPr/>
        </p:nvSpPr>
        <p:spPr>
          <a:xfrm>
            <a:off x="2623615" y="3156947"/>
            <a:ext cx="6183501" cy="707886"/>
          </a:xfrm>
          <a:prstGeom prst="rect">
            <a:avLst/>
          </a:prstGeom>
          <a:solidFill>
            <a:srgbClr val="0070C0"/>
          </a:solidFill>
          <a:scene3d>
            <a:camera prst="orthographicFront"/>
            <a:lightRig rig="threePt" dir="t"/>
          </a:scene3d>
          <a:sp3d>
            <a:bevelT/>
          </a:sp3d>
        </p:spPr>
        <p:txBody>
          <a:bodyPr wrap="square">
            <a:spAutoFit/>
          </a:bodyPr>
          <a:lstStyle/>
          <a:p>
            <a:pPr algn="ctr"/>
            <a:r>
              <a:rPr lang="en-GB" sz="2000" i="0" dirty="0" err="1">
                <a:solidFill>
                  <a:schemeClr val="bg1"/>
                </a:solidFill>
                <a:effectLst/>
              </a:rPr>
              <a:t>CalxPy</a:t>
            </a:r>
            <a:r>
              <a:rPr lang="en-GB" sz="2000" i="0" dirty="0">
                <a:solidFill>
                  <a:schemeClr val="bg1"/>
                </a:solidFill>
                <a:effectLst/>
              </a:rPr>
              <a:t>: A Software for Calibration Against a Reference  </a:t>
            </a:r>
          </a:p>
          <a:p>
            <a:pPr algn="ctr"/>
            <a:r>
              <a:rPr lang="en-GB" sz="2000" i="0" dirty="0">
                <a:solidFill>
                  <a:schemeClr val="bg1"/>
                </a:solidFill>
                <a:effectLst/>
              </a:rPr>
              <a:t>  </a:t>
            </a:r>
            <a:r>
              <a:rPr lang="en-US" sz="2000" b="1" dirty="0">
                <a:solidFill>
                  <a:srgbClr val="FFC000"/>
                </a:solidFill>
                <a:effectLst/>
                <a:ea typeface="Times New Roman" panose="02020603050405020304" pitchFamily="18" charset="0"/>
              </a:rPr>
              <a:t>P3.1-578</a:t>
            </a:r>
            <a:endParaRPr lang="en-GB" sz="2000" b="1" dirty="0">
              <a:solidFill>
                <a:srgbClr val="FFC000"/>
              </a:solidFill>
            </a:endParaRPr>
          </a:p>
        </p:txBody>
      </p:sp>
    </p:spTree>
    <p:extLst>
      <p:ext uri="{BB962C8B-B14F-4D97-AF65-F5344CB8AC3E}">
        <p14:creationId xmlns:p14="http://schemas.microsoft.com/office/powerpoint/2010/main" val="3810994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References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B1F0D235-E73A-31A0-926C-3F17564FB8DC}"/>
              </a:ext>
            </a:extLst>
          </p:cNvPr>
          <p:cNvSpPr txBox="1">
            <a:spLocks/>
          </p:cNvSpPr>
          <p:nvPr/>
        </p:nvSpPr>
        <p:spPr>
          <a:xfrm>
            <a:off x="11125514" y="5044699"/>
            <a:ext cx="817758" cy="234130"/>
          </a:xfrm>
          <a:prstGeom prst="rect">
            <a:avLst/>
          </a:prstGeom>
        </p:spPr>
        <p:txBody>
          <a:bodyPr anchor="ctr" anchorCtr="0">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P4.1-670</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3B04CCB8-44D4-3C65-4ECB-3604610A50A2}"/>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883B171-53B3-5824-F7DF-D7CF6B6FA018}"/>
              </a:ext>
            </a:extLst>
          </p:cNvPr>
          <p:cNvSpPr txBox="1"/>
          <p:nvPr/>
        </p:nvSpPr>
        <p:spPr>
          <a:xfrm>
            <a:off x="914180" y="2571451"/>
            <a:ext cx="9114142" cy="1938992"/>
          </a:xfrm>
          <a:prstGeom prst="rect">
            <a:avLst/>
          </a:prstGeom>
          <a:solidFill>
            <a:schemeClr val="tx2">
              <a:lumMod val="75000"/>
            </a:schemeClr>
          </a:solidFill>
          <a:scene3d>
            <a:camera prst="orthographicFront"/>
            <a:lightRig rig="threePt" dir="t"/>
          </a:scene3d>
          <a:sp3d>
            <a:bevelT/>
          </a:sp3d>
        </p:spPr>
        <p:txBody>
          <a:bodyPr wrap="square">
            <a:spAutoFit/>
          </a:bodyPr>
          <a:lstStyle/>
          <a:p>
            <a:pPr marL="342900" indent="-3429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IMS Reporting System (https://irs.ctbto.org/)</a:t>
            </a:r>
          </a:p>
          <a:p>
            <a:pPr marL="342900" indent="-3429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SOH-Grafana (https:// soh.ops.ctbto.org) </a:t>
            </a:r>
          </a:p>
          <a:p>
            <a:pPr marL="342900" indent="-342900">
              <a:buFont typeface="Arial" panose="020B0604020202020204" pitchFamily="34" charset="0"/>
              <a:buChar char="•"/>
            </a:pPr>
            <a:r>
              <a:rPr lang="en-GB" sz="2000" dirty="0" err="1">
                <a:solidFill>
                  <a:schemeClr val="bg1"/>
                </a:solidFill>
                <a:latin typeface="Arial" panose="020B0604020202020204" pitchFamily="34" charset="0"/>
                <a:cs typeface="Arial" panose="020B0604020202020204" pitchFamily="34" charset="0"/>
              </a:rPr>
              <a:t>PRTools</a:t>
            </a:r>
            <a:r>
              <a:rPr lang="en-GB" sz="2000" dirty="0">
                <a:solidFill>
                  <a:schemeClr val="bg1"/>
                </a:solidFill>
                <a:latin typeface="Arial" panose="020B0604020202020204" pitchFamily="34" charset="0"/>
                <a:cs typeface="Arial" panose="020B0604020202020204" pitchFamily="34" charset="0"/>
              </a:rPr>
              <a:t> (https://prtx.ctbto.org/)</a:t>
            </a:r>
          </a:p>
          <a:p>
            <a:pPr marL="342900" indent="-342900">
              <a:buFont typeface="Arial" panose="020B0604020202020204" pitchFamily="34" charset="0"/>
              <a:buChar char="•"/>
            </a:pPr>
            <a:r>
              <a:rPr lang="en-GB" sz="2000" dirty="0" err="1">
                <a:solidFill>
                  <a:schemeClr val="bg1"/>
                </a:solidFill>
                <a:latin typeface="Arial" panose="020B0604020202020204" pitchFamily="34" charset="0"/>
                <a:cs typeface="Arial" panose="020B0604020202020204" pitchFamily="34" charset="0"/>
              </a:rPr>
              <a:t>Geotools</a:t>
            </a:r>
            <a:endParaRPr lang="en-GB"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Draft Operational Manual for SHI monitoring (</a:t>
            </a:r>
            <a:r>
              <a:rPr lang="en-GB" sz="2000" dirty="0">
                <a:solidFill>
                  <a:schemeClr val="bg1"/>
                </a:solidFill>
              </a:rPr>
              <a:t>CTBT/WGB/TL-11,17/15/Rev.7</a:t>
            </a:r>
            <a:r>
              <a:rPr lang="en-GB" sz="2000" dirty="0">
                <a:solidFill>
                  <a:schemeClr val="bg1"/>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Internal documentation </a:t>
            </a:r>
          </a:p>
        </p:txBody>
      </p:sp>
    </p:spTree>
    <p:extLst>
      <p:ext uri="{BB962C8B-B14F-4D97-AF65-F5344CB8AC3E}">
        <p14:creationId xmlns:p14="http://schemas.microsoft.com/office/powerpoint/2010/main" val="1143651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Introduction</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ED5FDC18-A1B7-DD10-65F6-776832984909}"/>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P4.1-670</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6C1E16F8-D61D-8D0B-1F23-4375AB5172A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AE18DFE-53E8-DD41-A541-CCCA01C2C733}"/>
              </a:ext>
            </a:extLst>
          </p:cNvPr>
          <p:cNvSpPr txBox="1"/>
          <p:nvPr/>
        </p:nvSpPr>
        <p:spPr>
          <a:xfrm>
            <a:off x="336430" y="1199218"/>
            <a:ext cx="4912074" cy="2031325"/>
          </a:xfrm>
          <a:prstGeom prst="rect">
            <a:avLst/>
          </a:prstGeom>
          <a:solidFill>
            <a:schemeClr val="tx2">
              <a:lumMod val="75000"/>
            </a:schemeClr>
          </a:solidFill>
          <a:ln>
            <a:solidFill>
              <a:schemeClr val="accent1"/>
            </a:solidFill>
          </a:ln>
          <a:scene3d>
            <a:camera prst="orthographicFront"/>
            <a:lightRig rig="threePt" dir="t"/>
          </a:scene3d>
          <a:sp3d>
            <a:bevelT/>
          </a:sp3d>
        </p:spPr>
        <p:txBody>
          <a:bodyPr wrap="square">
            <a:spAutoFit/>
          </a:bodyPr>
          <a:lstStyle/>
          <a:p>
            <a:pPr algn="just"/>
            <a:r>
              <a:rPr lang="en-GB" sz="1400" i="0" dirty="0">
                <a:solidFill>
                  <a:schemeClr val="bg1"/>
                </a:solidFill>
                <a:effectLst/>
                <a:latin typeface="Arial" panose="020B0604020202020204" pitchFamily="34" charset="0"/>
                <a:ea typeface="Roboto" panose="02000000000000000000" pitchFamily="2" charset="0"/>
                <a:cs typeface="Arial" panose="020B0604020202020204" pitchFamily="34" charset="0"/>
              </a:rPr>
              <a:t>The International Monitoring System (IMS) is a globally distributed network of monitoring facilities using sensors from seismic, hydroacoustic, infrasound, and radionuclide technologies</a:t>
            </a:r>
            <a:r>
              <a:rPr lang="en-GB" sz="1400" i="0" dirty="0">
                <a:solidFill>
                  <a:srgbClr val="FFC000"/>
                </a:solidFill>
                <a:effectLst/>
                <a:latin typeface="Arial" panose="020B0604020202020204" pitchFamily="34" charset="0"/>
                <a:ea typeface="Roboto" panose="02000000000000000000" pitchFamily="2" charset="0"/>
                <a:cs typeface="Arial" panose="020B0604020202020204" pitchFamily="34" charset="0"/>
              </a:rPr>
              <a:t>. The need for data availability increased the significance of data quality monitoring.</a:t>
            </a:r>
            <a:r>
              <a:rPr lang="en-GB" sz="1400" i="0" dirty="0">
                <a:solidFill>
                  <a:schemeClr val="bg1"/>
                </a:solidFill>
                <a:effectLst/>
                <a:latin typeface="Arial" panose="020B0604020202020204" pitchFamily="34" charset="0"/>
                <a:ea typeface="Roboto" panose="02000000000000000000" pitchFamily="2" charset="0"/>
                <a:cs typeface="Arial" panose="020B0604020202020204" pitchFamily="34" charset="0"/>
              </a:rPr>
              <a:t> This task is addressed through the creation of a platform for </a:t>
            </a:r>
            <a:r>
              <a:rPr lang="en-GB" sz="1400" i="0" dirty="0">
                <a:solidFill>
                  <a:srgbClr val="FFC000"/>
                </a:solidFill>
                <a:effectLst/>
                <a:latin typeface="Arial" panose="020B0604020202020204" pitchFamily="34" charset="0"/>
                <a:ea typeface="Roboto" panose="02000000000000000000" pitchFamily="2" charset="0"/>
                <a:cs typeface="Arial" panose="020B0604020202020204" pitchFamily="34" charset="0"/>
              </a:rPr>
              <a:t>the fast and easy identification of data acquisition problems, as well as regular activities to ensure that station characteristics meet the requirements of the IMS draft Operational Manuals. </a:t>
            </a:r>
          </a:p>
        </p:txBody>
      </p:sp>
      <p:sp>
        <p:nvSpPr>
          <p:cNvPr id="8" name="TextBox 7">
            <a:extLst>
              <a:ext uri="{FF2B5EF4-FFF2-40B4-BE49-F238E27FC236}">
                <a16:creationId xmlns:a16="http://schemas.microsoft.com/office/drawing/2014/main" id="{E4450158-FA11-C13C-0C3B-DE17A9E922A1}"/>
              </a:ext>
            </a:extLst>
          </p:cNvPr>
          <p:cNvSpPr txBox="1"/>
          <p:nvPr/>
        </p:nvSpPr>
        <p:spPr>
          <a:xfrm>
            <a:off x="312367" y="3293819"/>
            <a:ext cx="4912074" cy="1169551"/>
          </a:xfrm>
          <a:prstGeom prst="rect">
            <a:avLst/>
          </a:prstGeom>
          <a:solidFill>
            <a:schemeClr val="tx2">
              <a:lumMod val="75000"/>
            </a:schemeClr>
          </a:solidFill>
          <a:scene3d>
            <a:camera prst="orthographicFront"/>
            <a:lightRig rig="threePt" dir="t"/>
          </a:scene3d>
          <a:sp3d>
            <a:bevelT/>
          </a:sp3d>
        </p:spPr>
        <p:txBody>
          <a:bodyPr wrap="square">
            <a:spAutoFit/>
          </a:bodyPr>
          <a:lstStyle/>
          <a:p>
            <a:pPr algn="just"/>
            <a:r>
              <a:rPr lang="en-GB" sz="1400" i="0" dirty="0">
                <a:solidFill>
                  <a:schemeClr val="bg1"/>
                </a:solidFill>
                <a:effectLst/>
                <a:latin typeface="Arial" panose="020B0604020202020204" pitchFamily="34" charset="0"/>
                <a:ea typeface="Roboto" panose="02000000000000000000" pitchFamily="2" charset="0"/>
                <a:cs typeface="Arial" panose="020B0604020202020204" pitchFamily="34" charset="0"/>
              </a:rPr>
              <a:t>The Provisional Technical Secretariat (PTS) has developed </a:t>
            </a:r>
            <a:r>
              <a:rPr lang="en-GB" sz="1400" i="0" dirty="0">
                <a:solidFill>
                  <a:srgbClr val="FFC000"/>
                </a:solidFill>
                <a:effectLst/>
                <a:latin typeface="Arial" panose="020B0604020202020204" pitchFamily="34" charset="0"/>
                <a:ea typeface="Roboto" panose="02000000000000000000" pitchFamily="2" charset="0"/>
                <a:cs typeface="Arial" panose="020B0604020202020204" pitchFamily="34" charset="0"/>
              </a:rPr>
              <a:t>a </a:t>
            </a:r>
            <a:r>
              <a:rPr lang="en-GB" sz="1400" b="1" i="0" dirty="0">
                <a:solidFill>
                  <a:schemeClr val="bg1"/>
                </a:solidFill>
                <a:effectLst/>
                <a:latin typeface="Arial" panose="020B0604020202020204" pitchFamily="34" charset="0"/>
                <a:ea typeface="Roboto" panose="02000000000000000000" pitchFamily="2" charset="0"/>
                <a:cs typeface="Arial" panose="020B0604020202020204" pitchFamily="34" charset="0"/>
              </a:rPr>
              <a:t>Multi-Technology Integration Portal </a:t>
            </a:r>
            <a:r>
              <a:rPr lang="en-GB" sz="1400" i="0" dirty="0">
                <a:solidFill>
                  <a:srgbClr val="FFC000"/>
                </a:solidFill>
                <a:effectLst/>
                <a:latin typeface="Arial" panose="020B0604020202020204" pitchFamily="34" charset="0"/>
                <a:ea typeface="Roboto" panose="02000000000000000000" pitchFamily="2" charset="0"/>
                <a:cs typeface="Arial" panose="020B0604020202020204" pitchFamily="34" charset="0"/>
              </a:rPr>
              <a:t>internal platform with a variety of monitoring tools to facilitate data quality monitoring. </a:t>
            </a:r>
            <a:r>
              <a:rPr lang="en-GB" sz="1400" i="0" dirty="0">
                <a:solidFill>
                  <a:schemeClr val="bg1"/>
                </a:solidFill>
                <a:effectLst/>
                <a:latin typeface="Arial" panose="020B0604020202020204" pitchFamily="34" charset="0"/>
                <a:ea typeface="Roboto" panose="02000000000000000000" pitchFamily="2" charset="0"/>
                <a:cs typeface="Arial" panose="020B0604020202020204" pitchFamily="34" charset="0"/>
              </a:rPr>
              <a:t>This portal has been developed to support </a:t>
            </a:r>
            <a:r>
              <a:rPr lang="en-GB" sz="1400" b="1" u="sng" dirty="0">
                <a:solidFill>
                  <a:schemeClr val="accent1">
                    <a:lumMod val="40000"/>
                    <a:lumOff val="60000"/>
                  </a:schemeClr>
                </a:solidFill>
                <a:latin typeface="Arial" panose="020B0604020202020204" pitchFamily="34" charset="0"/>
                <a:ea typeface="Roboto" panose="02000000000000000000" pitchFamily="2" charset="0"/>
                <a:cs typeface="Arial" panose="020B0604020202020204" pitchFamily="34" charset="0"/>
              </a:rPr>
              <a:t>I</a:t>
            </a:r>
            <a:r>
              <a:rPr lang="en-GB" sz="1400" b="1" i="0" u="sng" dirty="0">
                <a:solidFill>
                  <a:schemeClr val="accent1">
                    <a:lumMod val="40000"/>
                    <a:lumOff val="60000"/>
                  </a:schemeClr>
                </a:solidFill>
                <a:effectLst/>
                <a:latin typeface="Arial" panose="020B0604020202020204" pitchFamily="34" charset="0"/>
                <a:ea typeface="Roboto" panose="02000000000000000000" pitchFamily="2" charset="0"/>
                <a:cs typeface="Arial" panose="020B0604020202020204" pitchFamily="34" charset="0"/>
              </a:rPr>
              <a:t>nternal/PTS</a:t>
            </a:r>
            <a:r>
              <a:rPr lang="en-GB" sz="1400" i="0" dirty="0">
                <a:solidFill>
                  <a:schemeClr val="bg1"/>
                </a:solidFill>
                <a:effectLst/>
                <a:latin typeface="Arial" panose="020B0604020202020204" pitchFamily="34" charset="0"/>
                <a:ea typeface="Roboto" panose="02000000000000000000" pitchFamily="2" charset="0"/>
                <a:cs typeface="Arial" panose="020B0604020202020204" pitchFamily="34" charset="0"/>
              </a:rPr>
              <a:t> on the daily</a:t>
            </a:r>
            <a:r>
              <a:rPr lang="en-GB" sz="1400" dirty="0">
                <a:solidFill>
                  <a:schemeClr val="bg1"/>
                </a:solidFill>
                <a:latin typeface="Arial" panose="020B0604020202020204" pitchFamily="34" charset="0"/>
                <a:ea typeface="Roboto" panose="02000000000000000000" pitchFamily="2" charset="0"/>
                <a:cs typeface="Arial" panose="020B0604020202020204" pitchFamily="34" charset="0"/>
              </a:rPr>
              <a:t> IMS station – network </a:t>
            </a:r>
            <a:r>
              <a:rPr lang="en-GB" sz="1400" i="0" dirty="0">
                <a:solidFill>
                  <a:schemeClr val="bg1"/>
                </a:solidFill>
                <a:effectLst/>
                <a:latin typeface="Arial" panose="020B0604020202020204" pitchFamily="34" charset="0"/>
                <a:ea typeface="Roboto" panose="02000000000000000000" pitchFamily="2" charset="0"/>
                <a:cs typeface="Arial" panose="020B0604020202020204" pitchFamily="34" charset="0"/>
              </a:rPr>
              <a:t>monitoring</a:t>
            </a:r>
            <a:r>
              <a:rPr lang="en-GB" sz="1400" i="0" dirty="0">
                <a:solidFill>
                  <a:srgbClr val="FFC000"/>
                </a:solidFill>
                <a:effectLst/>
                <a:latin typeface="Arial" panose="020B0604020202020204" pitchFamily="34" charset="0"/>
                <a:ea typeface="Roboto" panose="02000000000000000000" pitchFamily="2" charset="0"/>
                <a:cs typeface="Arial" panose="020B0604020202020204" pitchFamily="34" charset="0"/>
              </a:rPr>
              <a:t>. </a:t>
            </a:r>
          </a:p>
        </p:txBody>
      </p:sp>
      <p:sp>
        <p:nvSpPr>
          <p:cNvPr id="9" name="TextBox 8">
            <a:extLst>
              <a:ext uri="{FF2B5EF4-FFF2-40B4-BE49-F238E27FC236}">
                <a16:creationId xmlns:a16="http://schemas.microsoft.com/office/drawing/2014/main" id="{A7A8E4E1-DE12-E49B-2171-FBE8525A0DE0}"/>
              </a:ext>
            </a:extLst>
          </p:cNvPr>
          <p:cNvSpPr txBox="1"/>
          <p:nvPr/>
        </p:nvSpPr>
        <p:spPr>
          <a:xfrm>
            <a:off x="312367" y="4570539"/>
            <a:ext cx="4960201" cy="2031325"/>
          </a:xfrm>
          <a:prstGeom prst="rect">
            <a:avLst/>
          </a:prstGeom>
          <a:solidFill>
            <a:schemeClr val="tx2">
              <a:lumMod val="75000"/>
            </a:schemeClr>
          </a:solidFill>
          <a:ln>
            <a:solidFill>
              <a:schemeClr val="accent1"/>
            </a:solidFill>
          </a:ln>
          <a:scene3d>
            <a:camera prst="orthographicFront"/>
            <a:lightRig rig="threePt" dir="t"/>
          </a:scene3d>
          <a:sp3d>
            <a:bevelT/>
          </a:sp3d>
        </p:spPr>
        <p:txBody>
          <a:bodyPr wrap="square">
            <a:spAutoFit/>
          </a:bodyPr>
          <a:lstStyle/>
          <a:p>
            <a:r>
              <a:rPr lang="en-GB" sz="1400" kern="100" dirty="0">
                <a:solidFill>
                  <a:schemeClr val="bg1"/>
                </a:solidFill>
                <a:effectLst/>
                <a:latin typeface="Arial" panose="020B0604020202020204" pitchFamily="34" charset="0"/>
                <a:ea typeface="Roboto" panose="02000000000000000000" pitchFamily="2" charset="0"/>
                <a:cs typeface="Arial" panose="020B0604020202020204" pitchFamily="34" charset="0"/>
              </a:rPr>
              <a:t>The </a:t>
            </a:r>
            <a:r>
              <a:rPr lang="en-GB" sz="1400" dirty="0">
                <a:solidFill>
                  <a:srgbClr val="FFC000"/>
                </a:solidFill>
                <a:latin typeface="Arial" panose="020B0604020202020204" pitchFamily="34" charset="0"/>
                <a:ea typeface="Roboto" panose="02000000000000000000" pitchFamily="2" charset="0"/>
                <a:cs typeface="Arial" panose="020B0604020202020204" pitchFamily="34" charset="0"/>
              </a:rPr>
              <a:t>accurate and reliable data </a:t>
            </a:r>
            <a:r>
              <a:rPr lang="en-GB" sz="1400" dirty="0">
                <a:solidFill>
                  <a:schemeClr val="bg1"/>
                </a:solidFill>
                <a:latin typeface="Arial" panose="020B0604020202020204" pitchFamily="34" charset="0"/>
                <a:ea typeface="Roboto" panose="02000000000000000000" pitchFamily="2" charset="0"/>
                <a:cs typeface="Arial" panose="020B0604020202020204" pitchFamily="34" charset="0"/>
              </a:rPr>
              <a:t>in PTS context is facilitates efficient troubleshooting at any level, enables informed decision-making in any type of incidents, supports predictive analysis, and drives continuous improvement on the </a:t>
            </a:r>
            <a:r>
              <a:rPr lang="en-GB" sz="1400" dirty="0">
                <a:solidFill>
                  <a:srgbClr val="FFC000"/>
                </a:solidFill>
                <a:latin typeface="Arial" panose="020B0604020202020204" pitchFamily="34" charset="0"/>
                <a:ea typeface="Roboto" panose="02000000000000000000" pitchFamily="2" charset="0"/>
                <a:cs typeface="Arial" panose="020B0604020202020204" pitchFamily="34" charset="0"/>
              </a:rPr>
              <a:t>station performance</a:t>
            </a:r>
            <a:r>
              <a:rPr lang="en-GB" sz="1400" dirty="0">
                <a:solidFill>
                  <a:schemeClr val="bg1"/>
                </a:solidFill>
                <a:latin typeface="Arial" panose="020B0604020202020204" pitchFamily="34" charset="0"/>
                <a:ea typeface="Roboto" panose="02000000000000000000" pitchFamily="2" charset="0"/>
                <a:cs typeface="Arial" panose="020B0604020202020204" pitchFamily="34" charset="0"/>
              </a:rPr>
              <a:t>. It provides the necessary </a:t>
            </a:r>
            <a:r>
              <a:rPr lang="en-GB" sz="1400" dirty="0">
                <a:solidFill>
                  <a:srgbClr val="FFC000"/>
                </a:solidFill>
                <a:latin typeface="Arial" panose="020B0604020202020204" pitchFamily="34" charset="0"/>
                <a:ea typeface="Roboto" panose="02000000000000000000" pitchFamily="2" charset="0"/>
                <a:cs typeface="Arial" panose="020B0604020202020204" pitchFamily="34" charset="0"/>
              </a:rPr>
              <a:t>foundation</a:t>
            </a:r>
            <a:r>
              <a:rPr lang="en-GB" sz="1400" dirty="0">
                <a:solidFill>
                  <a:schemeClr val="bg1"/>
                </a:solidFill>
                <a:latin typeface="Arial" panose="020B0604020202020204" pitchFamily="34" charset="0"/>
                <a:ea typeface="Roboto" panose="02000000000000000000" pitchFamily="2" charset="0"/>
                <a:cs typeface="Arial" panose="020B0604020202020204" pitchFamily="34" charset="0"/>
              </a:rPr>
              <a:t> for Station Operator and PTS to </a:t>
            </a:r>
            <a:r>
              <a:rPr lang="en-GB" sz="1400" dirty="0">
                <a:solidFill>
                  <a:srgbClr val="FFC000"/>
                </a:solidFill>
                <a:latin typeface="Arial" panose="020B0604020202020204" pitchFamily="34" charset="0"/>
                <a:ea typeface="Roboto" panose="02000000000000000000" pitchFamily="2" charset="0"/>
                <a:cs typeface="Arial" panose="020B0604020202020204" pitchFamily="34" charset="0"/>
              </a:rPr>
              <a:t>optimize their operations, improve data transmission quality</a:t>
            </a:r>
            <a:r>
              <a:rPr lang="en-GB" sz="1400" dirty="0">
                <a:solidFill>
                  <a:schemeClr val="bg1"/>
                </a:solidFill>
                <a:latin typeface="Arial" panose="020B0604020202020204" pitchFamily="34" charset="0"/>
                <a:ea typeface="Roboto" panose="02000000000000000000" pitchFamily="2" charset="0"/>
                <a:cs typeface="Arial" panose="020B0604020202020204" pitchFamily="34" charset="0"/>
              </a:rPr>
              <a:t>, and </a:t>
            </a:r>
            <a:r>
              <a:rPr lang="en-GB" sz="1400" dirty="0">
                <a:solidFill>
                  <a:srgbClr val="FFC000"/>
                </a:solidFill>
                <a:latin typeface="Arial" panose="020B0604020202020204" pitchFamily="34" charset="0"/>
                <a:ea typeface="Roboto" panose="02000000000000000000" pitchFamily="2" charset="0"/>
                <a:cs typeface="Arial" panose="020B0604020202020204" pitchFamily="34" charset="0"/>
              </a:rPr>
              <a:t>achieve desired outcomes that meet the requirement. </a:t>
            </a:r>
            <a:r>
              <a:rPr lang="en-GB" sz="1400" dirty="0">
                <a:solidFill>
                  <a:schemeClr val="bg1"/>
                </a:solidFill>
                <a:latin typeface="Arial" panose="020B0604020202020204" pitchFamily="34" charset="0"/>
                <a:ea typeface="Roboto" panose="02000000000000000000" pitchFamily="2" charset="0"/>
                <a:cs typeface="Arial" panose="020B0604020202020204" pitchFamily="34" charset="0"/>
              </a:rPr>
              <a:t>(Data Availability and Mission Capability performance). </a:t>
            </a:r>
          </a:p>
        </p:txBody>
      </p:sp>
      <p:sp>
        <p:nvSpPr>
          <p:cNvPr id="34" name="TextBox 33">
            <a:extLst>
              <a:ext uri="{FF2B5EF4-FFF2-40B4-BE49-F238E27FC236}">
                <a16:creationId xmlns:a16="http://schemas.microsoft.com/office/drawing/2014/main" id="{E8807CFF-6047-D1FF-B2E7-D33396E624A0}"/>
              </a:ext>
            </a:extLst>
          </p:cNvPr>
          <p:cNvSpPr txBox="1"/>
          <p:nvPr/>
        </p:nvSpPr>
        <p:spPr>
          <a:xfrm>
            <a:off x="5684921" y="1331187"/>
            <a:ext cx="4692315" cy="338554"/>
          </a:xfrm>
          <a:prstGeom prst="rect">
            <a:avLst/>
          </a:prstGeom>
          <a:solidFill>
            <a:schemeClr val="tx2">
              <a:lumMod val="75000"/>
            </a:schemeClr>
          </a:solidFill>
          <a:ln>
            <a:noFill/>
          </a:ln>
          <a:scene3d>
            <a:camera prst="orthographicFront"/>
            <a:lightRig rig="threePt" dir="t"/>
          </a:scene3d>
          <a:sp3d>
            <a:bevelT/>
          </a:sp3d>
        </p:spPr>
        <p:txBody>
          <a:bodyPr wrap="square">
            <a:spAutoFit/>
          </a:bodyPr>
          <a:lstStyle/>
          <a:p>
            <a:r>
              <a:rPr lang="en-GB" sz="1600" dirty="0">
                <a:solidFill>
                  <a:schemeClr val="bg1"/>
                </a:solidFill>
                <a:latin typeface="Arial" panose="020B0604020202020204" pitchFamily="34" charset="0"/>
                <a:cs typeface="Arial" panose="020B0604020202020204" pitchFamily="34" charset="0"/>
              </a:rPr>
              <a:t>In terms of data quality, what does OPS monitor?</a:t>
            </a:r>
            <a:endParaRPr lang="en-US" sz="1600" dirty="0">
              <a:solidFill>
                <a:schemeClr val="bg1"/>
              </a:solidFill>
              <a:latin typeface="Arial" panose="020B0604020202020204" pitchFamily="34" charset="0"/>
              <a:cs typeface="Arial" panose="020B0604020202020204" pitchFamily="34" charset="0"/>
            </a:endParaRPr>
          </a:p>
        </p:txBody>
      </p:sp>
      <p:sp>
        <p:nvSpPr>
          <p:cNvPr id="47" name="Rectangle: Rounded Corners 46">
            <a:extLst>
              <a:ext uri="{FF2B5EF4-FFF2-40B4-BE49-F238E27FC236}">
                <a16:creationId xmlns:a16="http://schemas.microsoft.com/office/drawing/2014/main" id="{78D6D8CA-FD93-8951-E3E3-F080C406991D}"/>
              </a:ext>
            </a:extLst>
          </p:cNvPr>
          <p:cNvSpPr/>
          <p:nvPr/>
        </p:nvSpPr>
        <p:spPr>
          <a:xfrm>
            <a:off x="5447027" y="5654842"/>
            <a:ext cx="5351223" cy="865624"/>
          </a:xfrm>
          <a:prstGeom prst="roundRect">
            <a:avLst/>
          </a:prstGeom>
          <a:solidFill>
            <a:schemeClr val="tx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Compliance with Standards </a:t>
            </a:r>
            <a:r>
              <a:rPr lang="en-US" sz="1400" dirty="0" err="1">
                <a:solidFill>
                  <a:schemeClr val="bg1"/>
                </a:solidFill>
                <a:latin typeface="Arial" panose="020B0604020202020204" pitchFamily="34" charset="0"/>
                <a:cs typeface="Arial" panose="020B0604020202020204" pitchFamily="34" charset="0"/>
              </a:rPr>
              <a:t>i</a:t>
            </a:r>
            <a:r>
              <a:rPr lang="en-GB"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 involves verifying that the acquired data meets the specified requirements, such as </a:t>
            </a:r>
            <a:r>
              <a:rPr lang="en-GB" sz="1400" dirty="0">
                <a:solidFill>
                  <a:srgbClr val="FFC000"/>
                </a:solidFill>
                <a:effectLst/>
                <a:latin typeface="Arial" panose="020B0604020202020204" pitchFamily="34" charset="0"/>
                <a:ea typeface="Times New Roman" panose="02020603050405020304" pitchFamily="18" charset="0"/>
                <a:cs typeface="Arial" panose="020B0604020202020204" pitchFamily="34" charset="0"/>
              </a:rPr>
              <a:t>sampling rate, amplitude range, frequency response, and other relevant parameters.</a:t>
            </a:r>
            <a:endParaRPr lang="en-US" sz="1400" dirty="0">
              <a:solidFill>
                <a:srgbClr val="FFC000"/>
              </a:solidFill>
            </a:endParaRPr>
          </a:p>
        </p:txBody>
      </p:sp>
      <p:graphicFrame>
        <p:nvGraphicFramePr>
          <p:cNvPr id="48" name="Diagram 47">
            <a:extLst>
              <a:ext uri="{FF2B5EF4-FFF2-40B4-BE49-F238E27FC236}">
                <a16:creationId xmlns:a16="http://schemas.microsoft.com/office/drawing/2014/main" id="{8F55245E-005B-6C97-19EA-B456EE871B84}"/>
              </a:ext>
            </a:extLst>
          </p:cNvPr>
          <p:cNvGraphicFramePr/>
          <p:nvPr>
            <p:extLst>
              <p:ext uri="{D42A27DB-BD31-4B8C-83A1-F6EECF244321}">
                <p14:modId xmlns:p14="http://schemas.microsoft.com/office/powerpoint/2010/main" val="1268249311"/>
              </p:ext>
            </p:extLst>
          </p:nvPr>
        </p:nvGraphicFramePr>
        <p:xfrm>
          <a:off x="5164937" y="1800038"/>
          <a:ext cx="6070624" cy="3539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68175E61-D58C-C3F5-8467-8FABD15DF49A}"/>
              </a:ext>
            </a:extLst>
          </p:cNvPr>
          <p:cNvCxnSpPr>
            <a:cxnSpLocks/>
            <a:stCxn id="37" idx="6"/>
          </p:cNvCxnSpPr>
          <p:nvPr/>
        </p:nvCxnSpPr>
        <p:spPr>
          <a:xfrm>
            <a:off x="7840587" y="3546764"/>
            <a:ext cx="257829" cy="30498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dirty="0">
                <a:solidFill>
                  <a:schemeClr val="bg1"/>
                </a:solidFill>
                <a:latin typeface="Arial" panose="020B0604020202020204" pitchFamily="34" charset="0"/>
                <a:cs typeface="Arial" panose="020B0604020202020204" pitchFamily="34" charset="0"/>
              </a:rPr>
              <a:t>How OPS improves data quality monitoring ?</a:t>
            </a:r>
            <a:endParaRPr lang="en-AT" sz="48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BD3FC44E-84F0-1278-0842-BEFB164B44CA}"/>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P4.1-670</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3611FA12-3B7A-3B74-F184-1483644353B0}"/>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76CC62DC-109E-8BE5-1B94-2294CB966FE0}"/>
              </a:ext>
            </a:extLst>
          </p:cNvPr>
          <p:cNvSpPr txBox="1"/>
          <p:nvPr/>
        </p:nvSpPr>
        <p:spPr>
          <a:xfrm>
            <a:off x="1435863" y="6071802"/>
            <a:ext cx="9196171" cy="646331"/>
          </a:xfrm>
          <a:prstGeom prst="rect">
            <a:avLst/>
          </a:prstGeom>
          <a:solidFill>
            <a:schemeClr val="tx2">
              <a:lumMod val="75000"/>
            </a:schemeClr>
          </a:solidFill>
          <a:scene3d>
            <a:camera prst="orthographicFront"/>
            <a:lightRig rig="threePt" dir="t"/>
          </a:scene3d>
          <a:sp3d>
            <a:bevelT/>
          </a:sp3d>
        </p:spPr>
        <p:txBody>
          <a:bodyPr wrap="square">
            <a:spAutoFit/>
          </a:bodyPr>
          <a:lstStyle/>
          <a:p>
            <a:pPr marL="285750" indent="-285750">
              <a:buFont typeface="Arial" panose="020B0604020202020204" pitchFamily="34" charset="0"/>
              <a:buChar char="•"/>
            </a:pPr>
            <a:r>
              <a:rPr lang="en-GB" sz="1200" b="1" u="sng" dirty="0">
                <a:solidFill>
                  <a:schemeClr val="accent5">
                    <a:lumMod val="40000"/>
                    <a:lumOff val="60000"/>
                  </a:schemeClr>
                </a:solidFill>
                <a:latin typeface="Arial" panose="020B0604020202020204" pitchFamily="34" charset="0"/>
                <a:cs typeface="Arial" panose="020B0604020202020204" pitchFamily="34" charset="0"/>
              </a:rPr>
              <a:t>The dedicated portal</a:t>
            </a:r>
            <a:r>
              <a:rPr lang="en-GB" sz="1200" dirty="0">
                <a:solidFill>
                  <a:schemeClr val="bg1"/>
                </a:solidFill>
                <a:latin typeface="Arial" panose="020B0604020202020204" pitchFamily="34" charset="0"/>
                <a:cs typeface="Arial" panose="020B0604020202020204" pitchFamily="34" charset="0"/>
              </a:rPr>
              <a:t> </a:t>
            </a:r>
            <a:r>
              <a:rPr lang="en-GB" sz="1200" dirty="0">
                <a:solidFill>
                  <a:srgbClr val="FFC000"/>
                </a:solidFill>
                <a:latin typeface="Arial" panose="020B0604020202020204" pitchFamily="34" charset="0"/>
                <a:cs typeface="Arial" panose="020B0604020202020204" pitchFamily="34" charset="0"/>
              </a:rPr>
              <a:t>gathered</a:t>
            </a:r>
            <a:r>
              <a:rPr lang="en-GB" sz="1200" dirty="0">
                <a:solidFill>
                  <a:schemeClr val="bg1"/>
                </a:solidFill>
                <a:latin typeface="Arial" panose="020B0604020202020204" pitchFamily="34" charset="0"/>
                <a:cs typeface="Arial" panose="020B0604020202020204" pitchFamily="34" charset="0"/>
              </a:rPr>
              <a:t> information from various OPS tools and database(s) and visualized station data/information on a dedicated page for preliminary/summary/detail analysis.</a:t>
            </a:r>
          </a:p>
          <a:p>
            <a:pPr marL="285750" indent="-2857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Using the </a:t>
            </a:r>
            <a:r>
              <a:rPr lang="en-GB" sz="1200" dirty="0">
                <a:solidFill>
                  <a:srgbClr val="FFC000"/>
                </a:solidFill>
                <a:latin typeface="Arial" panose="020B0604020202020204" pitchFamily="34" charset="0"/>
                <a:cs typeface="Arial" panose="020B0604020202020204" pitchFamily="34" charset="0"/>
              </a:rPr>
              <a:t>provided indicator</a:t>
            </a:r>
            <a:r>
              <a:rPr lang="en-GB" sz="1200" dirty="0">
                <a:solidFill>
                  <a:schemeClr val="bg1"/>
                </a:solidFill>
                <a:latin typeface="Arial" panose="020B0604020202020204" pitchFamily="34" charset="0"/>
                <a:cs typeface="Arial" panose="020B0604020202020204" pitchFamily="34" charset="0"/>
              </a:rPr>
              <a:t>, this tool can detect anomalies, outliers, and inconsistencies in data. </a:t>
            </a:r>
          </a:p>
        </p:txBody>
      </p:sp>
      <p:grpSp>
        <p:nvGrpSpPr>
          <p:cNvPr id="48" name="Group 47">
            <a:extLst>
              <a:ext uri="{FF2B5EF4-FFF2-40B4-BE49-F238E27FC236}">
                <a16:creationId xmlns:a16="http://schemas.microsoft.com/office/drawing/2014/main" id="{2C058CD5-2074-A01A-6B64-53344E7B574C}"/>
              </a:ext>
            </a:extLst>
          </p:cNvPr>
          <p:cNvGrpSpPr/>
          <p:nvPr/>
        </p:nvGrpSpPr>
        <p:grpSpPr>
          <a:xfrm>
            <a:off x="4075120" y="1300632"/>
            <a:ext cx="6537715" cy="4397201"/>
            <a:chOff x="-663807" y="1148486"/>
            <a:chExt cx="6237874" cy="4498904"/>
          </a:xfrm>
        </p:grpSpPr>
        <p:sp>
          <p:nvSpPr>
            <p:cNvPr id="37" name="Arrow: Up-Down 36">
              <a:extLst>
                <a:ext uri="{FF2B5EF4-FFF2-40B4-BE49-F238E27FC236}">
                  <a16:creationId xmlns:a16="http://schemas.microsoft.com/office/drawing/2014/main" id="{8BC266AF-EE95-B65A-F7CD-D5A13AF94B54}"/>
                </a:ext>
              </a:extLst>
            </p:cNvPr>
            <p:cNvSpPr/>
            <p:nvPr/>
          </p:nvSpPr>
          <p:spPr>
            <a:xfrm rot="3098683">
              <a:off x="2719831" y="2550083"/>
              <a:ext cx="324400" cy="1665778"/>
            </a:xfrm>
            <a:prstGeom prst="upDownArrow">
              <a:avLst/>
            </a:prstGeom>
            <a:solidFill>
              <a:schemeClr val="accent1">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47" name="Rectangle: Rounded Corners 46">
              <a:extLst>
                <a:ext uri="{FF2B5EF4-FFF2-40B4-BE49-F238E27FC236}">
                  <a16:creationId xmlns:a16="http://schemas.microsoft.com/office/drawing/2014/main" id="{3F12CB1C-4D1B-0B50-3DAE-7975A61A9D4B}"/>
                </a:ext>
              </a:extLst>
            </p:cNvPr>
            <p:cNvSpPr/>
            <p:nvPr/>
          </p:nvSpPr>
          <p:spPr>
            <a:xfrm>
              <a:off x="3598518" y="1148486"/>
              <a:ext cx="1733702" cy="2100465"/>
            </a:xfrm>
            <a:prstGeom prst="roundRect">
              <a:avLst/>
            </a:prstGeom>
            <a:solidFill>
              <a:schemeClr val="accent2">
                <a:lumMod val="60000"/>
                <a:lumOff val="40000"/>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aphicFrame>
          <p:nvGraphicFramePr>
            <p:cNvPr id="4" name="Diagram 3">
              <a:extLst>
                <a:ext uri="{FF2B5EF4-FFF2-40B4-BE49-F238E27FC236}">
                  <a16:creationId xmlns:a16="http://schemas.microsoft.com/office/drawing/2014/main" id="{60FD1A0F-45C0-9FF8-6635-E47F0780BDF3}"/>
                </a:ext>
              </a:extLst>
            </p:cNvPr>
            <p:cNvGraphicFramePr/>
            <p:nvPr>
              <p:extLst>
                <p:ext uri="{D42A27DB-BD31-4B8C-83A1-F6EECF244321}">
                  <p14:modId xmlns:p14="http://schemas.microsoft.com/office/powerpoint/2010/main" val="1445947258"/>
                </p:ext>
              </p:extLst>
            </p:nvPr>
          </p:nvGraphicFramePr>
          <p:xfrm>
            <a:off x="-663807" y="3507958"/>
            <a:ext cx="3897614" cy="2139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5" name="Diagram 24">
              <a:extLst>
                <a:ext uri="{FF2B5EF4-FFF2-40B4-BE49-F238E27FC236}">
                  <a16:creationId xmlns:a16="http://schemas.microsoft.com/office/drawing/2014/main" id="{0F0F4EEB-A13D-7045-EB3B-BB73F44B06B6}"/>
                </a:ext>
              </a:extLst>
            </p:cNvPr>
            <p:cNvGraphicFramePr/>
            <p:nvPr>
              <p:extLst>
                <p:ext uri="{D42A27DB-BD31-4B8C-83A1-F6EECF244321}">
                  <p14:modId xmlns:p14="http://schemas.microsoft.com/office/powerpoint/2010/main" val="2462834067"/>
                </p:ext>
              </p:extLst>
            </p:nvPr>
          </p:nvGraphicFramePr>
          <p:xfrm>
            <a:off x="184667" y="1297349"/>
            <a:ext cx="1458738" cy="5499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7" name="Diagram 26">
              <a:extLst>
                <a:ext uri="{FF2B5EF4-FFF2-40B4-BE49-F238E27FC236}">
                  <a16:creationId xmlns:a16="http://schemas.microsoft.com/office/drawing/2014/main" id="{71F8091C-502A-D2C9-8676-BCD51FA6ECFA}"/>
                </a:ext>
              </a:extLst>
            </p:cNvPr>
            <p:cNvGraphicFramePr/>
            <p:nvPr>
              <p:extLst>
                <p:ext uri="{D42A27DB-BD31-4B8C-83A1-F6EECF244321}">
                  <p14:modId xmlns:p14="http://schemas.microsoft.com/office/powerpoint/2010/main" val="3957322690"/>
                </p:ext>
              </p:extLst>
            </p:nvPr>
          </p:nvGraphicFramePr>
          <p:xfrm>
            <a:off x="3739471" y="1210609"/>
            <a:ext cx="1370240" cy="191631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9" name="Diagram 28">
              <a:extLst>
                <a:ext uri="{FF2B5EF4-FFF2-40B4-BE49-F238E27FC236}">
                  <a16:creationId xmlns:a16="http://schemas.microsoft.com/office/drawing/2014/main" id="{5ABAAE1A-C8B9-5602-910E-88531BD08152}"/>
                </a:ext>
              </a:extLst>
            </p:cNvPr>
            <p:cNvGraphicFramePr/>
            <p:nvPr>
              <p:extLst>
                <p:ext uri="{D42A27DB-BD31-4B8C-83A1-F6EECF244321}">
                  <p14:modId xmlns:p14="http://schemas.microsoft.com/office/powerpoint/2010/main" val="1638618674"/>
                </p:ext>
              </p:extLst>
            </p:nvPr>
          </p:nvGraphicFramePr>
          <p:xfrm>
            <a:off x="154100" y="1707716"/>
            <a:ext cx="1371580" cy="501339"/>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nvGrpSpPr>
            <p:cNvPr id="33" name="Group 32">
              <a:extLst>
                <a:ext uri="{FF2B5EF4-FFF2-40B4-BE49-F238E27FC236}">
                  <a16:creationId xmlns:a16="http://schemas.microsoft.com/office/drawing/2014/main" id="{2C0324CE-A335-C46F-3FB6-6B4C398ACD5D}"/>
                </a:ext>
              </a:extLst>
            </p:cNvPr>
            <p:cNvGrpSpPr/>
            <p:nvPr/>
          </p:nvGrpSpPr>
          <p:grpSpPr>
            <a:xfrm>
              <a:off x="155440" y="2368753"/>
              <a:ext cx="1370240" cy="411979"/>
              <a:chOff x="765" y="0"/>
              <a:chExt cx="1565520" cy="587870"/>
            </a:xfrm>
            <a:solidFill>
              <a:schemeClr val="accent1">
                <a:lumMod val="75000"/>
              </a:schemeClr>
            </a:solidFill>
            <a:scene3d>
              <a:camera prst="orthographicFront"/>
              <a:lightRig rig="threePt" dir="t"/>
            </a:scene3d>
          </p:grpSpPr>
          <p:sp>
            <p:nvSpPr>
              <p:cNvPr id="34" name="Rectangle: Rounded Corners 33">
                <a:extLst>
                  <a:ext uri="{FF2B5EF4-FFF2-40B4-BE49-F238E27FC236}">
                    <a16:creationId xmlns:a16="http://schemas.microsoft.com/office/drawing/2014/main" id="{5AD92DC5-9997-C592-B415-499C30D27C83}"/>
                  </a:ext>
                </a:extLst>
              </p:cNvPr>
              <p:cNvSpPr/>
              <p:nvPr/>
            </p:nvSpPr>
            <p:spPr>
              <a:xfrm>
                <a:off x="765" y="0"/>
                <a:ext cx="1565520" cy="587870"/>
              </a:xfrm>
              <a:prstGeom prst="roundRect">
                <a:avLst>
                  <a:gd name="adj" fmla="val 10000"/>
                </a:avLst>
              </a:prstGeom>
              <a:grpFill/>
              <a:ln>
                <a:noFill/>
              </a:ln>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Rectangle: Rounded Corners 4">
                <a:extLst>
                  <a:ext uri="{FF2B5EF4-FFF2-40B4-BE49-F238E27FC236}">
                    <a16:creationId xmlns:a16="http://schemas.microsoft.com/office/drawing/2014/main" id="{3335EC98-C8FA-B99C-1C4F-A2859E864261}"/>
                  </a:ext>
                </a:extLst>
              </p:cNvPr>
              <p:cNvSpPr txBox="1"/>
              <p:nvPr/>
            </p:nvSpPr>
            <p:spPr>
              <a:xfrm>
                <a:off x="17983" y="17219"/>
                <a:ext cx="1531085" cy="553434"/>
              </a:xfrm>
              <a:prstGeom prst="rect">
                <a:avLst/>
              </a:prstGeom>
              <a:grpFill/>
              <a:ln>
                <a:noFill/>
              </a:ln>
              <a:sp3d>
                <a:bevelT/>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Monthly Report</a:t>
                </a:r>
                <a:endParaRPr lang="en-GB" sz="1400" kern="1200" dirty="0">
                  <a:latin typeface="Arial" panose="020B0604020202020204" pitchFamily="34" charset="0"/>
                  <a:cs typeface="Arial" panose="020B0604020202020204" pitchFamily="34" charset="0"/>
                </a:endParaRPr>
              </a:p>
            </p:txBody>
          </p:sp>
        </p:grpSp>
        <p:sp>
          <p:nvSpPr>
            <p:cNvPr id="38" name="Rectangle: Rounded Corners 37">
              <a:extLst>
                <a:ext uri="{FF2B5EF4-FFF2-40B4-BE49-F238E27FC236}">
                  <a16:creationId xmlns:a16="http://schemas.microsoft.com/office/drawing/2014/main" id="{9A9ABC29-2C2B-3D6D-F845-D3EAACC497C5}"/>
                </a:ext>
              </a:extLst>
            </p:cNvPr>
            <p:cNvSpPr/>
            <p:nvPr/>
          </p:nvSpPr>
          <p:spPr>
            <a:xfrm>
              <a:off x="3174967" y="3702129"/>
              <a:ext cx="2399100" cy="282169"/>
            </a:xfrm>
            <a:prstGeom prst="roundRect">
              <a:avLst/>
            </a:prstGeom>
            <a:solidFill>
              <a:srgbClr val="002060"/>
            </a:solidFill>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a:solidFill>
                    <a:schemeClr val="accent5">
                      <a:lumMod val="40000"/>
                      <a:lumOff val="60000"/>
                    </a:schemeClr>
                  </a:solidFill>
                  <a:latin typeface="Arial" panose="020B0604020202020204" pitchFamily="34" charset="0"/>
                  <a:cs typeface="Arial" panose="020B0604020202020204" pitchFamily="34" charset="0"/>
                </a:rPr>
                <a:t>Multi-Technology Integration Portal</a:t>
              </a:r>
              <a:endParaRPr lang="en-GB" sz="1100" dirty="0">
                <a:solidFill>
                  <a:schemeClr val="accent5">
                    <a:lumMod val="40000"/>
                    <a:lumOff val="60000"/>
                  </a:schemeClr>
                </a:solidFill>
                <a:latin typeface="Arial" panose="020B0604020202020204" pitchFamily="34" charset="0"/>
                <a:cs typeface="Arial" panose="020B0604020202020204" pitchFamily="34" charset="0"/>
              </a:endParaRPr>
            </a:p>
          </p:txBody>
        </p:sp>
        <p:sp>
          <p:nvSpPr>
            <p:cNvPr id="41" name="Arrow: Up-Down 40">
              <a:extLst>
                <a:ext uri="{FF2B5EF4-FFF2-40B4-BE49-F238E27FC236}">
                  <a16:creationId xmlns:a16="http://schemas.microsoft.com/office/drawing/2014/main" id="{0E03A4F7-9E85-8F8A-DB4A-8AA5E5BABD1B}"/>
                </a:ext>
              </a:extLst>
            </p:cNvPr>
            <p:cNvSpPr/>
            <p:nvPr/>
          </p:nvSpPr>
          <p:spPr>
            <a:xfrm rot="5400000">
              <a:off x="2483356" y="1133485"/>
              <a:ext cx="324400" cy="1900448"/>
            </a:xfrm>
            <a:prstGeom prst="upDownArrow">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770D51E-6936-3D7A-0653-7E68B6876EAF}"/>
                </a:ext>
              </a:extLst>
            </p:cNvPr>
            <p:cNvSpPr txBox="1"/>
            <p:nvPr/>
          </p:nvSpPr>
          <p:spPr>
            <a:xfrm>
              <a:off x="2122945" y="1707716"/>
              <a:ext cx="901536" cy="751989"/>
            </a:xfrm>
            <a:prstGeom prst="roundRect">
              <a:avLst/>
            </a:prstGeom>
            <a:solidFill>
              <a:srgbClr val="00B050"/>
            </a:solidFill>
            <a:scene3d>
              <a:camera prst="orthographicFron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200" dirty="0">
                  <a:latin typeface="Arial" panose="020B0604020202020204" pitchFamily="34" charset="0"/>
                  <a:cs typeface="Arial" panose="020B0604020202020204" pitchFamily="34" charset="0"/>
                </a:rPr>
                <a:t>IRS-ITS ticketing system</a:t>
              </a:r>
              <a:endParaRPr lang="en-GB" sz="1200" dirty="0">
                <a:latin typeface="Arial" panose="020B0604020202020204" pitchFamily="34" charset="0"/>
                <a:cs typeface="Arial" panose="020B0604020202020204" pitchFamily="34" charset="0"/>
              </a:endParaRPr>
            </a:p>
          </p:txBody>
        </p:sp>
      </p:grpSp>
      <p:sp>
        <p:nvSpPr>
          <p:cNvPr id="9" name="TextBox 8">
            <a:extLst>
              <a:ext uri="{FF2B5EF4-FFF2-40B4-BE49-F238E27FC236}">
                <a16:creationId xmlns:a16="http://schemas.microsoft.com/office/drawing/2014/main" id="{79988433-E47F-3A1E-9A76-38D8E87C61B2}"/>
              </a:ext>
            </a:extLst>
          </p:cNvPr>
          <p:cNvSpPr txBox="1"/>
          <p:nvPr/>
        </p:nvSpPr>
        <p:spPr>
          <a:xfrm>
            <a:off x="227610" y="1226294"/>
            <a:ext cx="4582700" cy="4516621"/>
          </a:xfrm>
          <a:prstGeom prst="rect">
            <a:avLst/>
          </a:prstGeom>
          <a:solidFill>
            <a:schemeClr val="tx2">
              <a:lumMod val="75000"/>
            </a:schemeClr>
          </a:solidFill>
          <a:scene3d>
            <a:camera prst="orthographicFront"/>
            <a:lightRig rig="threePt" dir="t"/>
          </a:scene3d>
          <a:sp3d>
            <a:bevelT/>
          </a:sp3d>
        </p:spPr>
        <p:txBody>
          <a:bodyPr wrap="square">
            <a:spAutoFit/>
          </a:bodyPr>
          <a:lstStyle/>
          <a:p>
            <a:r>
              <a:rPr lang="en-GB" sz="1250" dirty="0">
                <a:solidFill>
                  <a:schemeClr val="bg1"/>
                </a:solidFill>
                <a:latin typeface="Arial" panose="020B0604020202020204" pitchFamily="34" charset="0"/>
                <a:cs typeface="Arial" panose="020B0604020202020204" pitchFamily="34" charset="0"/>
              </a:rPr>
              <a:t>OPS's approaches to handling incidents and improving data quality monitoring are as follows: </a:t>
            </a:r>
          </a:p>
          <a:p>
            <a:endParaRPr lang="en-GB" sz="1250" dirty="0">
              <a:solidFill>
                <a:schemeClr val="bg1"/>
              </a:solidFill>
              <a:latin typeface="Arial" panose="020B0604020202020204" pitchFamily="34" charset="0"/>
              <a:cs typeface="Arial" panose="020B0604020202020204" pitchFamily="34" charset="0"/>
            </a:endParaRPr>
          </a:p>
          <a:p>
            <a:pPr marL="342900" indent="-342900">
              <a:buAutoNum type="arabicPeriod"/>
            </a:pPr>
            <a:r>
              <a:rPr lang="en-GB" sz="1250" dirty="0">
                <a:solidFill>
                  <a:schemeClr val="bg1"/>
                </a:solidFill>
                <a:latin typeface="Arial" panose="020B0604020202020204" pitchFamily="34" charset="0"/>
                <a:cs typeface="Arial" panose="020B0604020202020204" pitchFamily="34" charset="0"/>
              </a:rPr>
              <a:t>OPS is primarily based on </a:t>
            </a:r>
            <a:r>
              <a:rPr lang="en-GB" sz="1250" dirty="0">
                <a:solidFill>
                  <a:srgbClr val="FFC000"/>
                </a:solidFill>
                <a:latin typeface="Arial" panose="020B0604020202020204" pitchFamily="34" charset="0"/>
                <a:cs typeface="Arial" panose="020B0604020202020204" pitchFamily="34" charset="0"/>
              </a:rPr>
              <a:t>real-time monitoring </a:t>
            </a:r>
            <a:r>
              <a:rPr lang="en-GB" sz="1250" dirty="0">
                <a:solidFill>
                  <a:schemeClr val="bg1"/>
                </a:solidFill>
                <a:latin typeface="Arial" panose="020B0604020202020204" pitchFamily="34" charset="0"/>
                <a:cs typeface="Arial" panose="020B0604020202020204" pitchFamily="34" charset="0"/>
              </a:rPr>
              <a:t>and </a:t>
            </a:r>
            <a:r>
              <a:rPr lang="en-GB" sz="1250" dirty="0">
                <a:solidFill>
                  <a:srgbClr val="FFC000"/>
                </a:solidFill>
                <a:latin typeface="Arial" panose="020B0604020202020204" pitchFamily="34" charset="0"/>
                <a:cs typeface="Arial" panose="020B0604020202020204" pitchFamily="34" charset="0"/>
              </a:rPr>
              <a:t>alerts</a:t>
            </a:r>
            <a:r>
              <a:rPr lang="en-GB" sz="1250" dirty="0">
                <a:solidFill>
                  <a:schemeClr val="bg1"/>
                </a:solidFill>
                <a:latin typeface="Arial" panose="020B0604020202020204" pitchFamily="34" charset="0"/>
                <a:cs typeface="Arial" panose="020B0604020202020204" pitchFamily="34" charset="0"/>
              </a:rPr>
              <a:t> for incident management. </a:t>
            </a:r>
          </a:p>
          <a:p>
            <a:pPr marL="342900" indent="-342900">
              <a:buAutoNum type="arabicPeriod"/>
            </a:pPr>
            <a:endParaRPr lang="en-GB" sz="1250" dirty="0">
              <a:solidFill>
                <a:schemeClr val="bg1"/>
              </a:solidFill>
              <a:latin typeface="Arial" panose="020B0604020202020204" pitchFamily="34" charset="0"/>
              <a:cs typeface="Arial" panose="020B0604020202020204" pitchFamily="34" charset="0"/>
            </a:endParaRPr>
          </a:p>
          <a:p>
            <a:pPr marL="342900" indent="-342900">
              <a:buAutoNum type="arabicPeriod"/>
            </a:pPr>
            <a:r>
              <a:rPr lang="en-GB" sz="1250" dirty="0">
                <a:solidFill>
                  <a:schemeClr val="bg1"/>
                </a:solidFill>
                <a:latin typeface="Arial" panose="020B0604020202020204" pitchFamily="34" charset="0"/>
                <a:cs typeface="Arial" panose="020B0604020202020204" pitchFamily="34" charset="0"/>
              </a:rPr>
              <a:t>OPS </a:t>
            </a:r>
            <a:r>
              <a:rPr lang="en-GB" sz="1250" dirty="0">
                <a:solidFill>
                  <a:srgbClr val="FFC000"/>
                </a:solidFill>
                <a:latin typeface="Arial" panose="020B0604020202020204" pitchFamily="34" charset="0"/>
                <a:cs typeface="Arial" panose="020B0604020202020204" pitchFamily="34" charset="0"/>
              </a:rPr>
              <a:t>validates</a:t>
            </a:r>
            <a:r>
              <a:rPr lang="en-GB" sz="1250" dirty="0">
                <a:solidFill>
                  <a:schemeClr val="bg1"/>
                </a:solidFill>
                <a:latin typeface="Arial" panose="020B0604020202020204" pitchFamily="34" charset="0"/>
                <a:cs typeface="Arial" panose="020B0604020202020204" pitchFamily="34" charset="0"/>
              </a:rPr>
              <a:t> and </a:t>
            </a:r>
            <a:r>
              <a:rPr lang="en-GB" sz="1250" dirty="0">
                <a:solidFill>
                  <a:srgbClr val="FFC000"/>
                </a:solidFill>
                <a:latin typeface="Arial" panose="020B0604020202020204" pitchFamily="34" charset="0"/>
                <a:cs typeface="Arial" panose="020B0604020202020204" pitchFamily="34" charset="0"/>
              </a:rPr>
              <a:t>verifies</a:t>
            </a:r>
            <a:r>
              <a:rPr lang="en-GB" sz="1250" dirty="0">
                <a:solidFill>
                  <a:schemeClr val="bg1"/>
                </a:solidFill>
                <a:latin typeface="Arial" panose="020B0604020202020204" pitchFamily="34" charset="0"/>
                <a:cs typeface="Arial" panose="020B0604020202020204" pitchFamily="34" charset="0"/>
              </a:rPr>
              <a:t> data by utilizing OPS Tools (SOH, </a:t>
            </a:r>
            <a:r>
              <a:rPr lang="en-GB" sz="1250" dirty="0" err="1">
                <a:solidFill>
                  <a:schemeClr val="bg1"/>
                </a:solidFill>
                <a:latin typeface="Arial" panose="020B0604020202020204" pitchFamily="34" charset="0"/>
                <a:cs typeface="Arial" panose="020B0604020202020204" pitchFamily="34" charset="0"/>
              </a:rPr>
              <a:t>PRTools</a:t>
            </a:r>
            <a:r>
              <a:rPr lang="en-GB" sz="1250" dirty="0">
                <a:solidFill>
                  <a:schemeClr val="bg1"/>
                </a:solidFill>
                <a:latin typeface="Arial" panose="020B0604020202020204" pitchFamily="34" charset="0"/>
                <a:cs typeface="Arial" panose="020B0604020202020204" pitchFamily="34" charset="0"/>
              </a:rPr>
              <a:t>, </a:t>
            </a:r>
            <a:r>
              <a:rPr lang="en-GB" sz="1250" dirty="0" err="1">
                <a:solidFill>
                  <a:schemeClr val="bg1"/>
                </a:solidFill>
                <a:latin typeface="Arial" panose="020B0604020202020204" pitchFamily="34" charset="0"/>
                <a:cs typeface="Arial" panose="020B0604020202020204" pitchFamily="34" charset="0"/>
              </a:rPr>
              <a:t>Geootools</a:t>
            </a:r>
            <a:r>
              <a:rPr lang="en-GB" sz="1250" dirty="0">
                <a:solidFill>
                  <a:schemeClr val="bg1"/>
                </a:solidFill>
                <a:latin typeface="Arial" panose="020B0604020202020204" pitchFamily="34" charset="0"/>
                <a:cs typeface="Arial" panose="020B0604020202020204" pitchFamily="34" charset="0"/>
              </a:rPr>
              <a:t>, and others) as well as existing databases.</a:t>
            </a:r>
          </a:p>
          <a:p>
            <a:pPr marL="342900" indent="-342900">
              <a:buAutoNum type="arabicPeriod"/>
            </a:pPr>
            <a:endParaRPr lang="en-GB" sz="1250" dirty="0">
              <a:solidFill>
                <a:schemeClr val="bg1"/>
              </a:solidFill>
              <a:latin typeface="Arial" panose="020B0604020202020204" pitchFamily="34" charset="0"/>
              <a:cs typeface="Arial" panose="020B0604020202020204" pitchFamily="34" charset="0"/>
            </a:endParaRPr>
          </a:p>
          <a:p>
            <a:pPr marL="342900" indent="-342900">
              <a:buAutoNum type="arabicPeriod"/>
            </a:pPr>
            <a:r>
              <a:rPr lang="en-GB" sz="1250" dirty="0">
                <a:solidFill>
                  <a:srgbClr val="FFC000"/>
                </a:solidFill>
                <a:latin typeface="Arial" panose="020B0604020202020204" pitchFamily="34" charset="0"/>
                <a:cs typeface="Arial" panose="020B0604020202020204" pitchFamily="34" charset="0"/>
              </a:rPr>
              <a:t>Data quality control</a:t>
            </a:r>
            <a:r>
              <a:rPr lang="en-GB" sz="1250" dirty="0">
                <a:solidFill>
                  <a:schemeClr val="bg1"/>
                </a:solidFill>
                <a:latin typeface="Arial" panose="020B0604020202020204" pitchFamily="34" charset="0"/>
                <a:cs typeface="Arial" panose="020B0604020202020204" pitchFamily="34" charset="0"/>
              </a:rPr>
              <a:t> evaluated the overall quality of monitored station data using defined Data Quality Metrics and Indicators as specified in the Station O&amp;M. Multi-Technology Integration Portal </a:t>
            </a:r>
            <a:r>
              <a:rPr lang="en-GB" sz="1250" dirty="0">
                <a:solidFill>
                  <a:srgbClr val="FFC000"/>
                </a:solidFill>
                <a:latin typeface="Arial" panose="020B0604020202020204" pitchFamily="34" charset="0"/>
                <a:cs typeface="Arial" panose="020B0604020202020204" pitchFamily="34" charset="0"/>
              </a:rPr>
              <a:t>is particularly supported at this stage to ensure OPS can have more reliable data quality monitoring. </a:t>
            </a:r>
          </a:p>
          <a:p>
            <a:pPr marL="342900" indent="-342900">
              <a:buAutoNum type="arabicPeriod"/>
            </a:pPr>
            <a:endParaRPr lang="en-GB" sz="1250" dirty="0">
              <a:solidFill>
                <a:srgbClr val="FFC000"/>
              </a:solidFill>
              <a:latin typeface="Arial" panose="020B0604020202020204" pitchFamily="34" charset="0"/>
              <a:cs typeface="Arial" panose="020B0604020202020204" pitchFamily="34" charset="0"/>
            </a:endParaRPr>
          </a:p>
          <a:p>
            <a:pPr marL="342900" indent="-342900">
              <a:buAutoNum type="arabicPeriod"/>
            </a:pPr>
            <a:r>
              <a:rPr lang="en-GB" sz="1250" dirty="0">
                <a:solidFill>
                  <a:schemeClr val="bg1"/>
                </a:solidFill>
                <a:latin typeface="Arial" panose="020B0604020202020204" pitchFamily="34" charset="0"/>
                <a:cs typeface="Arial" panose="020B0604020202020204" pitchFamily="34" charset="0"/>
              </a:rPr>
              <a:t>Continuously </a:t>
            </a:r>
            <a:r>
              <a:rPr lang="en-GB" sz="1250" dirty="0">
                <a:solidFill>
                  <a:srgbClr val="FFC000"/>
                </a:solidFill>
                <a:latin typeface="Arial" panose="020B0604020202020204" pitchFamily="34" charset="0"/>
                <a:cs typeface="Arial" panose="020B0604020202020204" pitchFamily="34" charset="0"/>
              </a:rPr>
              <a:t>evaluate</a:t>
            </a:r>
            <a:r>
              <a:rPr lang="en-GB" sz="1250" dirty="0">
                <a:solidFill>
                  <a:schemeClr val="bg1"/>
                </a:solidFill>
                <a:latin typeface="Arial" panose="020B0604020202020204" pitchFamily="34" charset="0"/>
                <a:cs typeface="Arial" panose="020B0604020202020204" pitchFamily="34" charset="0"/>
              </a:rPr>
              <a:t> and </a:t>
            </a:r>
            <a:r>
              <a:rPr lang="en-GB" sz="1250" dirty="0">
                <a:solidFill>
                  <a:srgbClr val="FFC000"/>
                </a:solidFill>
                <a:latin typeface="Arial" panose="020B0604020202020204" pitchFamily="34" charset="0"/>
                <a:cs typeface="Arial" panose="020B0604020202020204" pitchFamily="34" charset="0"/>
              </a:rPr>
              <a:t>improve</a:t>
            </a:r>
            <a:r>
              <a:rPr lang="en-GB" sz="1250" dirty="0">
                <a:solidFill>
                  <a:schemeClr val="bg1"/>
                </a:solidFill>
                <a:latin typeface="Arial" panose="020B0604020202020204" pitchFamily="34" charset="0"/>
                <a:cs typeface="Arial" panose="020B0604020202020204" pitchFamily="34" charset="0"/>
              </a:rPr>
              <a:t> on data quality based on the feedback, analysing data quality reports and process. </a:t>
            </a:r>
          </a:p>
          <a:p>
            <a:endParaRPr lang="en-GB" sz="1250" dirty="0">
              <a:solidFill>
                <a:schemeClr val="bg1"/>
              </a:solidFill>
              <a:latin typeface="Arial" panose="020B0604020202020204" pitchFamily="34" charset="0"/>
              <a:cs typeface="Arial" panose="020B0604020202020204" pitchFamily="34" charset="0"/>
            </a:endParaRPr>
          </a:p>
          <a:p>
            <a:r>
              <a:rPr lang="en-GB" sz="1250" dirty="0">
                <a:solidFill>
                  <a:schemeClr val="bg1"/>
                </a:solidFill>
                <a:latin typeface="Arial" panose="020B0604020202020204" pitchFamily="34" charset="0"/>
                <a:cs typeface="Arial" panose="020B0604020202020204" pitchFamily="34" charset="0"/>
              </a:rPr>
              <a:t>This approaches is also used to review Station Performance on a monthly (</a:t>
            </a:r>
            <a:r>
              <a:rPr lang="en-GB" sz="1250" dirty="0">
                <a:solidFill>
                  <a:srgbClr val="FFC000"/>
                </a:solidFill>
                <a:latin typeface="Arial" panose="020B0604020202020204" pitchFamily="34" charset="0"/>
                <a:cs typeface="Arial" panose="020B0604020202020204" pitchFamily="34" charset="0"/>
              </a:rPr>
              <a:t>Monthly Report</a:t>
            </a:r>
            <a:r>
              <a:rPr lang="en-GB" sz="1250" dirty="0">
                <a:solidFill>
                  <a:schemeClr val="bg1"/>
                </a:solidFill>
                <a:latin typeface="Arial" panose="020B0604020202020204" pitchFamily="34" charset="0"/>
                <a:cs typeface="Arial" panose="020B0604020202020204" pitchFamily="34" charset="0"/>
              </a:rPr>
              <a:t>) or yearly (</a:t>
            </a:r>
            <a:r>
              <a:rPr lang="en-GB" sz="1250" dirty="0">
                <a:solidFill>
                  <a:srgbClr val="FFC000"/>
                </a:solidFill>
                <a:latin typeface="Arial" panose="020B0604020202020204" pitchFamily="34" charset="0"/>
                <a:cs typeface="Arial" panose="020B0604020202020204" pitchFamily="34" charset="0"/>
              </a:rPr>
              <a:t>SSR's</a:t>
            </a:r>
            <a:r>
              <a:rPr lang="en-GB" sz="1250" dirty="0">
                <a:solidFill>
                  <a:schemeClr val="bg1"/>
                </a:solidFill>
                <a:latin typeface="Arial" panose="020B0604020202020204" pitchFamily="34" charset="0"/>
                <a:cs typeface="Arial" panose="020B0604020202020204" pitchFamily="34" charset="0"/>
              </a:rPr>
              <a:t>) basis. </a:t>
            </a:r>
          </a:p>
        </p:txBody>
      </p:sp>
      <p:cxnSp>
        <p:nvCxnSpPr>
          <p:cNvPr id="10" name="Straight Arrow Connector 9">
            <a:extLst>
              <a:ext uri="{FF2B5EF4-FFF2-40B4-BE49-F238E27FC236}">
                <a16:creationId xmlns:a16="http://schemas.microsoft.com/office/drawing/2014/main" id="{1794F625-F55C-F83E-84D2-2F718AE6F276}"/>
              </a:ext>
            </a:extLst>
          </p:cNvPr>
          <p:cNvCxnSpPr>
            <a:cxnSpLocks/>
          </p:cNvCxnSpPr>
          <p:nvPr/>
        </p:nvCxnSpPr>
        <p:spPr>
          <a:xfrm>
            <a:off x="8688991" y="5559517"/>
            <a:ext cx="0" cy="52845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Right Brace 16">
            <a:extLst>
              <a:ext uri="{FF2B5EF4-FFF2-40B4-BE49-F238E27FC236}">
                <a16:creationId xmlns:a16="http://schemas.microsoft.com/office/drawing/2014/main" id="{40B13DFE-ABC3-6132-2734-F17999D9B066}"/>
              </a:ext>
            </a:extLst>
          </p:cNvPr>
          <p:cNvSpPr/>
          <p:nvPr/>
        </p:nvSpPr>
        <p:spPr>
          <a:xfrm>
            <a:off x="6385740" y="1600200"/>
            <a:ext cx="177808" cy="1246564"/>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7" name="Picture 6">
            <a:extLst>
              <a:ext uri="{FF2B5EF4-FFF2-40B4-BE49-F238E27FC236}">
                <a16:creationId xmlns:a16="http://schemas.microsoft.com/office/drawing/2014/main" id="{19529AA7-15E1-A1DF-944F-AA4B7FEA5710}"/>
              </a:ext>
            </a:extLst>
          </p:cNvPr>
          <p:cNvPicPr>
            <a:picLocks noChangeAspect="1"/>
          </p:cNvPicPr>
          <p:nvPr/>
        </p:nvPicPr>
        <p:blipFill>
          <a:blip r:embed="rId23"/>
          <a:stretch>
            <a:fillRect/>
          </a:stretch>
        </p:blipFill>
        <p:spPr>
          <a:xfrm>
            <a:off x="7331195" y="4077982"/>
            <a:ext cx="2966844" cy="1518811"/>
          </a:xfrm>
          <a:prstGeom prst="rect">
            <a:avLst/>
          </a:prstGeom>
        </p:spPr>
      </p:pic>
    </p:spTree>
    <p:extLst>
      <p:ext uri="{BB962C8B-B14F-4D97-AF65-F5344CB8AC3E}">
        <p14:creationId xmlns:p14="http://schemas.microsoft.com/office/powerpoint/2010/main" val="132560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085246" y="196906"/>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Use Case(s) in the PTS - OPS Center </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P4.1-670</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34" name="Picture 33">
            <a:extLst>
              <a:ext uri="{FF2B5EF4-FFF2-40B4-BE49-F238E27FC236}">
                <a16:creationId xmlns:a16="http://schemas.microsoft.com/office/drawing/2014/main" id="{32390EA1-F4FC-4FE4-AC0E-B307CFDA866A}"/>
              </a:ext>
            </a:extLst>
          </p:cNvPr>
          <p:cNvPicPr>
            <a:picLocks noChangeAspect="1"/>
          </p:cNvPicPr>
          <p:nvPr/>
        </p:nvPicPr>
        <p:blipFill>
          <a:blip r:embed="rId3"/>
          <a:stretch>
            <a:fillRect/>
          </a:stretch>
        </p:blipFill>
        <p:spPr>
          <a:xfrm>
            <a:off x="246547" y="3575844"/>
            <a:ext cx="3547849" cy="1885375"/>
          </a:xfrm>
          <a:prstGeom prst="rect">
            <a:avLst/>
          </a:prstGeom>
        </p:spPr>
      </p:pic>
      <p:pic>
        <p:nvPicPr>
          <p:cNvPr id="17" name="Picture 16">
            <a:extLst>
              <a:ext uri="{FF2B5EF4-FFF2-40B4-BE49-F238E27FC236}">
                <a16:creationId xmlns:a16="http://schemas.microsoft.com/office/drawing/2014/main" id="{92D0FE39-469F-525B-ECA8-C0F68F4E8800}"/>
              </a:ext>
            </a:extLst>
          </p:cNvPr>
          <p:cNvPicPr>
            <a:picLocks noChangeAspect="1"/>
          </p:cNvPicPr>
          <p:nvPr/>
        </p:nvPicPr>
        <p:blipFill rotWithShape="1">
          <a:blip r:embed="rId4"/>
          <a:srcRect b="75691"/>
          <a:stretch/>
        </p:blipFill>
        <p:spPr>
          <a:xfrm>
            <a:off x="224664" y="1584422"/>
            <a:ext cx="3833494" cy="239374"/>
          </a:xfrm>
          <a:prstGeom prst="rect">
            <a:avLst/>
          </a:prstGeom>
        </p:spPr>
      </p:pic>
      <p:pic>
        <p:nvPicPr>
          <p:cNvPr id="18" name="Picture 17">
            <a:extLst>
              <a:ext uri="{FF2B5EF4-FFF2-40B4-BE49-F238E27FC236}">
                <a16:creationId xmlns:a16="http://schemas.microsoft.com/office/drawing/2014/main" id="{59FE2AC5-7976-6778-1AF3-B2F97D187875}"/>
              </a:ext>
            </a:extLst>
          </p:cNvPr>
          <p:cNvPicPr>
            <a:picLocks noChangeAspect="1"/>
          </p:cNvPicPr>
          <p:nvPr/>
        </p:nvPicPr>
        <p:blipFill>
          <a:blip r:embed="rId5"/>
          <a:stretch>
            <a:fillRect/>
          </a:stretch>
        </p:blipFill>
        <p:spPr>
          <a:xfrm>
            <a:off x="4166946" y="1553989"/>
            <a:ext cx="3998145" cy="2208071"/>
          </a:xfrm>
          <a:prstGeom prst="rect">
            <a:avLst/>
          </a:prstGeom>
        </p:spPr>
      </p:pic>
      <p:pic>
        <p:nvPicPr>
          <p:cNvPr id="20" name="Picture 19">
            <a:extLst>
              <a:ext uri="{FF2B5EF4-FFF2-40B4-BE49-F238E27FC236}">
                <a16:creationId xmlns:a16="http://schemas.microsoft.com/office/drawing/2014/main" id="{750A169F-677E-B48C-63F2-1AA5DC8A727E}"/>
              </a:ext>
            </a:extLst>
          </p:cNvPr>
          <p:cNvPicPr>
            <a:picLocks noChangeAspect="1"/>
          </p:cNvPicPr>
          <p:nvPr/>
        </p:nvPicPr>
        <p:blipFill>
          <a:blip r:embed="rId6"/>
          <a:stretch>
            <a:fillRect/>
          </a:stretch>
        </p:blipFill>
        <p:spPr>
          <a:xfrm>
            <a:off x="246547" y="1944092"/>
            <a:ext cx="3196440" cy="1620450"/>
          </a:xfrm>
          <a:prstGeom prst="rect">
            <a:avLst/>
          </a:prstGeom>
        </p:spPr>
      </p:pic>
      <p:pic>
        <p:nvPicPr>
          <p:cNvPr id="23" name="Picture 22">
            <a:extLst>
              <a:ext uri="{FF2B5EF4-FFF2-40B4-BE49-F238E27FC236}">
                <a16:creationId xmlns:a16="http://schemas.microsoft.com/office/drawing/2014/main" id="{06F1059B-26E4-D802-852B-81C1E9D200A3}"/>
              </a:ext>
            </a:extLst>
          </p:cNvPr>
          <p:cNvPicPr>
            <a:picLocks noChangeAspect="1"/>
          </p:cNvPicPr>
          <p:nvPr/>
        </p:nvPicPr>
        <p:blipFill rotWithShape="1">
          <a:blip r:embed="rId7"/>
          <a:srcRect l="2798" t="17544" r="9398" b="19115"/>
          <a:stretch/>
        </p:blipFill>
        <p:spPr>
          <a:xfrm>
            <a:off x="3738542" y="2551907"/>
            <a:ext cx="2424505" cy="827311"/>
          </a:xfrm>
          <a:prstGeom prst="rect">
            <a:avLst/>
          </a:prstGeom>
        </p:spPr>
      </p:pic>
      <p:pic>
        <p:nvPicPr>
          <p:cNvPr id="24" name="Picture 23">
            <a:extLst>
              <a:ext uri="{FF2B5EF4-FFF2-40B4-BE49-F238E27FC236}">
                <a16:creationId xmlns:a16="http://schemas.microsoft.com/office/drawing/2014/main" id="{DEBD3C74-3581-3D11-E370-C551E4DE6B87}"/>
              </a:ext>
            </a:extLst>
          </p:cNvPr>
          <p:cNvPicPr>
            <a:picLocks noChangeAspect="1"/>
          </p:cNvPicPr>
          <p:nvPr/>
        </p:nvPicPr>
        <p:blipFill>
          <a:blip r:embed="rId8"/>
          <a:stretch>
            <a:fillRect/>
          </a:stretch>
        </p:blipFill>
        <p:spPr>
          <a:xfrm>
            <a:off x="164991" y="5821408"/>
            <a:ext cx="5084227" cy="728257"/>
          </a:xfrm>
          <a:prstGeom prst="rect">
            <a:avLst/>
          </a:prstGeom>
        </p:spPr>
      </p:pic>
      <p:pic>
        <p:nvPicPr>
          <p:cNvPr id="25" name="Picture 24">
            <a:extLst>
              <a:ext uri="{FF2B5EF4-FFF2-40B4-BE49-F238E27FC236}">
                <a16:creationId xmlns:a16="http://schemas.microsoft.com/office/drawing/2014/main" id="{7018F51D-6CC8-DD4C-D0C7-FDA19B442BC5}"/>
              </a:ext>
            </a:extLst>
          </p:cNvPr>
          <p:cNvPicPr>
            <a:picLocks noChangeAspect="1"/>
          </p:cNvPicPr>
          <p:nvPr/>
        </p:nvPicPr>
        <p:blipFill>
          <a:blip r:embed="rId9"/>
          <a:stretch>
            <a:fillRect/>
          </a:stretch>
        </p:blipFill>
        <p:spPr>
          <a:xfrm>
            <a:off x="8248325" y="1606490"/>
            <a:ext cx="2284399" cy="1890833"/>
          </a:xfrm>
          <a:prstGeom prst="rect">
            <a:avLst/>
          </a:prstGeom>
        </p:spPr>
      </p:pic>
      <p:pic>
        <p:nvPicPr>
          <p:cNvPr id="30" name="Picture 29">
            <a:extLst>
              <a:ext uri="{FF2B5EF4-FFF2-40B4-BE49-F238E27FC236}">
                <a16:creationId xmlns:a16="http://schemas.microsoft.com/office/drawing/2014/main" id="{C6796CBF-C97C-8CA7-D775-4923BCF90789}"/>
              </a:ext>
            </a:extLst>
          </p:cNvPr>
          <p:cNvPicPr>
            <a:picLocks noChangeAspect="1"/>
          </p:cNvPicPr>
          <p:nvPr/>
        </p:nvPicPr>
        <p:blipFill>
          <a:blip r:embed="rId10"/>
          <a:stretch>
            <a:fillRect/>
          </a:stretch>
        </p:blipFill>
        <p:spPr>
          <a:xfrm>
            <a:off x="224664" y="4410044"/>
            <a:ext cx="3653289" cy="1268322"/>
          </a:xfrm>
          <a:prstGeom prst="rect">
            <a:avLst/>
          </a:prstGeom>
        </p:spPr>
      </p:pic>
      <p:pic>
        <p:nvPicPr>
          <p:cNvPr id="26" name="Picture 25">
            <a:extLst>
              <a:ext uri="{FF2B5EF4-FFF2-40B4-BE49-F238E27FC236}">
                <a16:creationId xmlns:a16="http://schemas.microsoft.com/office/drawing/2014/main" id="{392FA89F-F70B-2F33-9599-C686F8A8F0D3}"/>
              </a:ext>
            </a:extLst>
          </p:cNvPr>
          <p:cNvPicPr>
            <a:picLocks noChangeAspect="1"/>
          </p:cNvPicPr>
          <p:nvPr/>
        </p:nvPicPr>
        <p:blipFill>
          <a:blip r:embed="rId11"/>
          <a:stretch>
            <a:fillRect/>
          </a:stretch>
        </p:blipFill>
        <p:spPr>
          <a:xfrm>
            <a:off x="3935097" y="3692154"/>
            <a:ext cx="1999283" cy="1652753"/>
          </a:xfrm>
          <a:prstGeom prst="rect">
            <a:avLst/>
          </a:prstGeom>
        </p:spPr>
      </p:pic>
      <p:sp>
        <p:nvSpPr>
          <p:cNvPr id="32" name="Rectangle: Rounded Corners 31">
            <a:extLst>
              <a:ext uri="{FF2B5EF4-FFF2-40B4-BE49-F238E27FC236}">
                <a16:creationId xmlns:a16="http://schemas.microsoft.com/office/drawing/2014/main" id="{682C848B-1572-C3A5-E07F-096214698945}"/>
              </a:ext>
            </a:extLst>
          </p:cNvPr>
          <p:cNvSpPr/>
          <p:nvPr/>
        </p:nvSpPr>
        <p:spPr>
          <a:xfrm>
            <a:off x="148920" y="1192486"/>
            <a:ext cx="2558185" cy="323705"/>
          </a:xfrm>
          <a:prstGeom prst="roundRect">
            <a:avLst/>
          </a:prstGeom>
          <a:solidFill>
            <a:schemeClr val="accent1"/>
          </a:solidFill>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bg1"/>
                </a:solidFill>
              </a:rPr>
              <a:t>Handling Incident - Alert</a:t>
            </a:r>
            <a:endParaRPr lang="en-GB" b="1" dirty="0">
              <a:solidFill>
                <a:schemeClr val="bg1"/>
              </a:solidFill>
            </a:endParaRPr>
          </a:p>
        </p:txBody>
      </p:sp>
      <p:sp>
        <p:nvSpPr>
          <p:cNvPr id="5" name="TextBox 4">
            <a:extLst>
              <a:ext uri="{FF2B5EF4-FFF2-40B4-BE49-F238E27FC236}">
                <a16:creationId xmlns:a16="http://schemas.microsoft.com/office/drawing/2014/main" id="{26B8105B-1493-E018-2430-67D32E63F266}"/>
              </a:ext>
            </a:extLst>
          </p:cNvPr>
          <p:cNvSpPr txBox="1"/>
          <p:nvPr/>
        </p:nvSpPr>
        <p:spPr>
          <a:xfrm>
            <a:off x="276520" y="1972609"/>
            <a:ext cx="544723" cy="307777"/>
          </a:xfrm>
          <a:prstGeom prst="rect">
            <a:avLst/>
          </a:prstGeom>
          <a:solidFill>
            <a:schemeClr val="accent1">
              <a:lumMod val="75000"/>
            </a:schemeClr>
          </a:solidFill>
          <a:scene3d>
            <a:camera prst="orthographicFront"/>
            <a:lightRig rig="threePt" dir="t"/>
          </a:scene3d>
          <a:sp3d>
            <a:bevelT/>
          </a:sp3d>
        </p:spPr>
        <p:txBody>
          <a:bodyPr wrap="square" rtlCol="0">
            <a:spAutoFit/>
          </a:bodyPr>
          <a:lstStyle/>
          <a:p>
            <a:r>
              <a:rPr lang="en-US" sz="1400" dirty="0">
                <a:solidFill>
                  <a:schemeClr val="bg1"/>
                </a:solidFill>
              </a:rPr>
              <a:t>SOH</a:t>
            </a:r>
            <a:endParaRPr lang="en-GB" sz="1400" dirty="0">
              <a:solidFill>
                <a:schemeClr val="bg1"/>
              </a:solidFill>
            </a:endParaRPr>
          </a:p>
        </p:txBody>
      </p:sp>
      <p:sp>
        <p:nvSpPr>
          <p:cNvPr id="7" name="TextBox 6">
            <a:extLst>
              <a:ext uri="{FF2B5EF4-FFF2-40B4-BE49-F238E27FC236}">
                <a16:creationId xmlns:a16="http://schemas.microsoft.com/office/drawing/2014/main" id="{0F3F3E28-1404-734E-8015-8B3D53361FCE}"/>
              </a:ext>
            </a:extLst>
          </p:cNvPr>
          <p:cNvSpPr txBox="1"/>
          <p:nvPr/>
        </p:nvSpPr>
        <p:spPr>
          <a:xfrm>
            <a:off x="276519" y="3573510"/>
            <a:ext cx="830385" cy="307777"/>
          </a:xfrm>
          <a:prstGeom prst="rect">
            <a:avLst/>
          </a:prstGeom>
          <a:solidFill>
            <a:schemeClr val="accent1">
              <a:lumMod val="75000"/>
            </a:schemeClr>
          </a:solidFill>
          <a:scene3d>
            <a:camera prst="orthographicFront"/>
            <a:lightRig rig="threePt" dir="t"/>
          </a:scene3d>
          <a:sp3d>
            <a:bevelT/>
          </a:sp3d>
        </p:spPr>
        <p:txBody>
          <a:bodyPr wrap="square" rtlCol="0">
            <a:spAutoFit/>
          </a:bodyPr>
          <a:lstStyle/>
          <a:p>
            <a:r>
              <a:rPr lang="en-US" sz="1400" dirty="0" err="1">
                <a:solidFill>
                  <a:schemeClr val="bg1"/>
                </a:solidFill>
              </a:rPr>
              <a:t>Geotool</a:t>
            </a:r>
            <a:r>
              <a:rPr lang="en-US" sz="1400" dirty="0">
                <a:solidFill>
                  <a:schemeClr val="bg1"/>
                </a:solidFill>
              </a:rPr>
              <a:t> </a:t>
            </a:r>
            <a:endParaRPr lang="en-GB" sz="1400" dirty="0">
              <a:solidFill>
                <a:schemeClr val="bg1"/>
              </a:solidFill>
            </a:endParaRPr>
          </a:p>
        </p:txBody>
      </p:sp>
      <p:sp>
        <p:nvSpPr>
          <p:cNvPr id="8" name="TextBox 7">
            <a:extLst>
              <a:ext uri="{FF2B5EF4-FFF2-40B4-BE49-F238E27FC236}">
                <a16:creationId xmlns:a16="http://schemas.microsoft.com/office/drawing/2014/main" id="{5654E0CF-F9E0-FD63-E1E8-3A58A65C391A}"/>
              </a:ext>
            </a:extLst>
          </p:cNvPr>
          <p:cNvSpPr txBox="1"/>
          <p:nvPr/>
        </p:nvSpPr>
        <p:spPr>
          <a:xfrm>
            <a:off x="211051" y="4518531"/>
            <a:ext cx="764212" cy="307777"/>
          </a:xfrm>
          <a:prstGeom prst="rect">
            <a:avLst/>
          </a:prstGeom>
          <a:solidFill>
            <a:schemeClr val="accent1">
              <a:lumMod val="75000"/>
            </a:schemeClr>
          </a:solidFill>
          <a:scene3d>
            <a:camera prst="orthographicFront"/>
            <a:lightRig rig="threePt" dir="t"/>
          </a:scene3d>
          <a:sp3d>
            <a:bevelT/>
          </a:sp3d>
        </p:spPr>
        <p:txBody>
          <a:bodyPr wrap="square" rtlCol="0">
            <a:spAutoFit/>
          </a:bodyPr>
          <a:lstStyle/>
          <a:p>
            <a:r>
              <a:rPr lang="en-US" sz="1400" dirty="0" err="1">
                <a:solidFill>
                  <a:schemeClr val="bg1"/>
                </a:solidFill>
              </a:rPr>
              <a:t>PRTools</a:t>
            </a:r>
            <a:r>
              <a:rPr lang="en-US" sz="1400" dirty="0">
                <a:solidFill>
                  <a:schemeClr val="bg1"/>
                </a:solidFill>
              </a:rPr>
              <a:t> </a:t>
            </a:r>
            <a:endParaRPr lang="en-GB" sz="1400" dirty="0">
              <a:solidFill>
                <a:schemeClr val="bg1"/>
              </a:solidFill>
            </a:endParaRPr>
          </a:p>
        </p:txBody>
      </p:sp>
      <p:pic>
        <p:nvPicPr>
          <p:cNvPr id="22" name="Picture 21">
            <a:extLst>
              <a:ext uri="{FF2B5EF4-FFF2-40B4-BE49-F238E27FC236}">
                <a16:creationId xmlns:a16="http://schemas.microsoft.com/office/drawing/2014/main" id="{EE7CE3CE-DABB-505A-2517-143EA2F5DB31}"/>
              </a:ext>
            </a:extLst>
          </p:cNvPr>
          <p:cNvPicPr>
            <a:picLocks noChangeAspect="1"/>
          </p:cNvPicPr>
          <p:nvPr/>
        </p:nvPicPr>
        <p:blipFill rotWithShape="1">
          <a:blip r:embed="rId12"/>
          <a:srcRect l="2267" r="19816" b="18254"/>
          <a:stretch/>
        </p:blipFill>
        <p:spPr>
          <a:xfrm>
            <a:off x="5740586" y="2658024"/>
            <a:ext cx="2424505" cy="827311"/>
          </a:xfrm>
          <a:prstGeom prst="rect">
            <a:avLst/>
          </a:prstGeom>
        </p:spPr>
      </p:pic>
      <p:sp>
        <p:nvSpPr>
          <p:cNvPr id="9" name="Rectangle: Rounded Corners 8">
            <a:extLst>
              <a:ext uri="{FF2B5EF4-FFF2-40B4-BE49-F238E27FC236}">
                <a16:creationId xmlns:a16="http://schemas.microsoft.com/office/drawing/2014/main" id="{62EBDFF2-2CC3-C681-3147-7E0242B09F0A}"/>
              </a:ext>
            </a:extLst>
          </p:cNvPr>
          <p:cNvSpPr/>
          <p:nvPr/>
        </p:nvSpPr>
        <p:spPr>
          <a:xfrm>
            <a:off x="7527879" y="3497323"/>
            <a:ext cx="3140933" cy="3368842"/>
          </a:xfrm>
          <a:prstGeom prst="roundRect">
            <a:avLst/>
          </a:prstGeom>
          <a:solidFill>
            <a:schemeClr val="tx2">
              <a:lumMod val="75000"/>
            </a:schemeClr>
          </a:solidFill>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r>
              <a:rPr lang="en-GB" sz="1050" dirty="0">
                <a:solidFill>
                  <a:schemeClr val="bg1"/>
                </a:solidFill>
                <a:latin typeface="Arial" panose="020B0604020202020204" pitchFamily="34" charset="0"/>
                <a:cs typeface="Arial" panose="020B0604020202020204" pitchFamily="34" charset="0"/>
              </a:rPr>
              <a:t>The incident handling procedure in OPS includes an assessment on the data quality.</a:t>
            </a:r>
          </a:p>
          <a:p>
            <a:pPr marL="171450" indent="-171450">
              <a:buFont typeface="Arial" panose="020B0604020202020204" pitchFamily="34" charset="0"/>
              <a:buChar char="•"/>
            </a:pPr>
            <a:r>
              <a:rPr lang="en-GB" sz="1050" dirty="0">
                <a:solidFill>
                  <a:schemeClr val="bg1"/>
                </a:solidFill>
                <a:latin typeface="Arial" panose="020B0604020202020204" pitchFamily="34" charset="0"/>
                <a:cs typeface="Arial" panose="020B0604020202020204" pitchFamily="34" charset="0"/>
              </a:rPr>
              <a:t>Alert is </a:t>
            </a:r>
            <a:r>
              <a:rPr lang="en-GB" sz="1050" b="1" u="sng" dirty="0">
                <a:solidFill>
                  <a:srgbClr val="FFC000"/>
                </a:solidFill>
                <a:latin typeface="Arial" panose="020B0604020202020204" pitchFamily="34" charset="0"/>
                <a:cs typeface="Arial" panose="020B0604020202020204" pitchFamily="34" charset="0"/>
              </a:rPr>
              <a:t>Active (SOH) (or Alert has ended-outage &gt;1 hour)</a:t>
            </a:r>
            <a:endParaRPr lang="en-GB" sz="1050" dirty="0">
              <a:solidFill>
                <a:srgbClr val="FFC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50" dirty="0">
                <a:solidFill>
                  <a:schemeClr val="bg1"/>
                </a:solidFill>
                <a:latin typeface="Arial" panose="020B0604020202020204" pitchFamily="34" charset="0"/>
                <a:cs typeface="Arial" panose="020B0604020202020204" pitchFamily="34" charset="0"/>
              </a:rPr>
              <a:t>The </a:t>
            </a:r>
            <a:r>
              <a:rPr lang="en-GB" sz="1050" b="1" dirty="0">
                <a:solidFill>
                  <a:srgbClr val="FFC000"/>
                </a:solidFill>
                <a:latin typeface="Arial" panose="020B0604020202020204" pitchFamily="34" charset="0"/>
                <a:cs typeface="Arial" panose="020B0604020202020204" pitchFamily="34" charset="0"/>
              </a:rPr>
              <a:t>Station Performance indicator </a:t>
            </a:r>
            <a:r>
              <a:rPr lang="en-GB" sz="1050" dirty="0">
                <a:solidFill>
                  <a:schemeClr val="bg1"/>
                </a:solidFill>
                <a:latin typeface="Arial" panose="020B0604020202020204" pitchFamily="34" charset="0"/>
                <a:cs typeface="Arial" panose="020B0604020202020204" pitchFamily="34" charset="0"/>
              </a:rPr>
              <a:t>confirms that the alert is active due to lost DAU, MCU, gaps and Authentication DA. </a:t>
            </a:r>
          </a:p>
          <a:p>
            <a:pPr marL="171450" indent="-171450">
              <a:buFont typeface="Arial" panose="020B0604020202020204" pitchFamily="34" charset="0"/>
              <a:buChar char="•"/>
            </a:pPr>
            <a:r>
              <a:rPr lang="en-GB" sz="1050" dirty="0">
                <a:solidFill>
                  <a:schemeClr val="bg1"/>
                </a:solidFill>
                <a:latin typeface="Arial" panose="020B0604020202020204" pitchFamily="34" charset="0"/>
                <a:cs typeface="Arial" panose="020B0604020202020204" pitchFamily="34" charset="0"/>
              </a:rPr>
              <a:t> Check the </a:t>
            </a:r>
            <a:r>
              <a:rPr lang="en-GB" sz="1050" b="1" u="sng" dirty="0">
                <a:solidFill>
                  <a:srgbClr val="FFC000"/>
                </a:solidFill>
                <a:latin typeface="Arial" panose="020B0604020202020204" pitchFamily="34" charset="0"/>
                <a:cs typeface="Arial" panose="020B0604020202020204" pitchFamily="34" charset="0"/>
              </a:rPr>
              <a:t>SOH-Grafana</a:t>
            </a:r>
            <a:r>
              <a:rPr lang="en-GB" sz="1050" dirty="0">
                <a:solidFill>
                  <a:schemeClr val="bg1"/>
                </a:solidFill>
                <a:latin typeface="Arial" panose="020B0604020202020204" pitchFamily="34" charset="0"/>
                <a:cs typeface="Arial" panose="020B0604020202020204" pitchFamily="34" charset="0"/>
              </a:rPr>
              <a:t> for more information on the parameter that caused the </a:t>
            </a:r>
            <a:r>
              <a:rPr lang="en-GB" sz="1050" u="sng" dirty="0">
                <a:solidFill>
                  <a:srgbClr val="FF0000"/>
                </a:solidFill>
                <a:latin typeface="Arial" panose="020B0604020202020204" pitchFamily="34" charset="0"/>
                <a:cs typeface="Arial" panose="020B0604020202020204" pitchFamily="34" charset="0"/>
              </a:rPr>
              <a:t>BAD</a:t>
            </a:r>
            <a:r>
              <a:rPr lang="en-GB" sz="1050" dirty="0">
                <a:solidFill>
                  <a:schemeClr val="bg1"/>
                </a:solidFill>
                <a:latin typeface="Arial" panose="020B0604020202020204" pitchFamily="34" charset="0"/>
                <a:cs typeface="Arial" panose="020B0604020202020204" pitchFamily="34" charset="0"/>
              </a:rPr>
              <a:t> status. </a:t>
            </a:r>
          </a:p>
          <a:p>
            <a:pPr marL="171450" indent="-171450">
              <a:buFont typeface="Arial" panose="020B0604020202020204" pitchFamily="34" charset="0"/>
              <a:buChar char="•"/>
            </a:pPr>
            <a:r>
              <a:rPr lang="en-GB" sz="1050" dirty="0" err="1">
                <a:solidFill>
                  <a:srgbClr val="FFC000"/>
                </a:solidFill>
                <a:latin typeface="Arial" panose="020B0604020202020204" pitchFamily="34" charset="0"/>
                <a:cs typeface="Arial" panose="020B0604020202020204" pitchFamily="34" charset="0"/>
              </a:rPr>
              <a:t>Geotool</a:t>
            </a:r>
            <a:r>
              <a:rPr lang="en-GB" sz="1050" dirty="0">
                <a:solidFill>
                  <a:schemeClr val="bg1"/>
                </a:solidFill>
                <a:latin typeface="Arial" panose="020B0604020202020204" pitchFamily="34" charset="0"/>
                <a:cs typeface="Arial" panose="020B0604020202020204" pitchFamily="34" charset="0"/>
              </a:rPr>
              <a:t> can provide information on waveform data.</a:t>
            </a:r>
          </a:p>
          <a:p>
            <a:pPr marL="171450" indent="-171450">
              <a:buFont typeface="Arial" panose="020B0604020202020204" pitchFamily="34" charset="0"/>
              <a:buChar char="•"/>
            </a:pPr>
            <a:r>
              <a:rPr lang="en-GB" sz="1050" dirty="0">
                <a:solidFill>
                  <a:schemeClr val="bg1"/>
                </a:solidFill>
                <a:latin typeface="Arial" panose="020B0604020202020204" pitchFamily="34" charset="0"/>
                <a:cs typeface="Arial" panose="020B0604020202020204" pitchFamily="34" charset="0"/>
              </a:rPr>
              <a:t>Check </a:t>
            </a:r>
            <a:r>
              <a:rPr lang="en-GB" sz="1050" b="1" u="sng" dirty="0">
                <a:solidFill>
                  <a:srgbClr val="FFC000"/>
                </a:solidFill>
                <a:latin typeface="Arial" panose="020B0604020202020204" pitchFamily="34" charset="0"/>
                <a:cs typeface="Arial" panose="020B0604020202020204" pitchFamily="34" charset="0"/>
              </a:rPr>
              <a:t>KPI performance </a:t>
            </a:r>
            <a:r>
              <a:rPr lang="en-GB" sz="1050" dirty="0">
                <a:solidFill>
                  <a:schemeClr val="bg1"/>
                </a:solidFill>
                <a:latin typeface="Arial" panose="020B0604020202020204" pitchFamily="34" charset="0"/>
                <a:cs typeface="Arial" panose="020B0604020202020204" pitchFamily="34" charset="0"/>
              </a:rPr>
              <a:t>with </a:t>
            </a:r>
            <a:r>
              <a:rPr lang="en-GB" sz="1050" b="1" dirty="0" err="1">
                <a:solidFill>
                  <a:srgbClr val="FFC000"/>
                </a:solidFill>
                <a:latin typeface="Arial" panose="020B0604020202020204" pitchFamily="34" charset="0"/>
                <a:cs typeface="Arial" panose="020B0604020202020204" pitchFamily="34" charset="0"/>
              </a:rPr>
              <a:t>PRTools</a:t>
            </a:r>
            <a:r>
              <a:rPr lang="en-GB" sz="1050" dirty="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GB" sz="1050" dirty="0">
                <a:solidFill>
                  <a:schemeClr val="bg1"/>
                </a:solidFill>
                <a:latin typeface="Arial" panose="020B0604020202020204" pitchFamily="34" charset="0"/>
                <a:cs typeface="Arial" panose="020B0604020202020204" pitchFamily="34" charset="0"/>
              </a:rPr>
              <a:t>The </a:t>
            </a:r>
            <a:r>
              <a:rPr lang="en-GB" sz="1050" b="1" dirty="0">
                <a:solidFill>
                  <a:srgbClr val="FFC000"/>
                </a:solidFill>
                <a:latin typeface="Arial" panose="020B0604020202020204" pitchFamily="34" charset="0"/>
                <a:cs typeface="Arial" panose="020B0604020202020204" pitchFamily="34" charset="0"/>
              </a:rPr>
              <a:t>Station Summary </a:t>
            </a:r>
            <a:r>
              <a:rPr lang="en-GB" sz="1050" dirty="0">
                <a:solidFill>
                  <a:schemeClr val="bg1"/>
                </a:solidFill>
                <a:latin typeface="Arial" panose="020B0604020202020204" pitchFamily="34" charset="0"/>
                <a:cs typeface="Arial" panose="020B0604020202020204" pitchFamily="34" charset="0"/>
              </a:rPr>
              <a:t>section is used to validate the data quality (PSD/PDF, residuals, and configuration current status). </a:t>
            </a:r>
          </a:p>
          <a:p>
            <a:pPr marL="171450" indent="-171450">
              <a:buFont typeface="Arial" panose="020B0604020202020204" pitchFamily="34" charset="0"/>
              <a:buChar char="•"/>
            </a:pPr>
            <a:r>
              <a:rPr lang="en-GB" sz="1050" dirty="0">
                <a:solidFill>
                  <a:schemeClr val="bg1"/>
                </a:solidFill>
                <a:latin typeface="Arial" panose="020B0604020202020204" pitchFamily="34" charset="0"/>
                <a:cs typeface="Arial" panose="020B0604020202020204" pitchFamily="34" charset="0"/>
              </a:rPr>
              <a:t>Establish communication with the Station Operator/PTS via </a:t>
            </a:r>
            <a:r>
              <a:rPr lang="en-GB" sz="1050" b="1" u="sng" dirty="0">
                <a:solidFill>
                  <a:srgbClr val="FFC000"/>
                </a:solidFill>
                <a:latin typeface="Arial" panose="020B0604020202020204" pitchFamily="34" charset="0"/>
                <a:cs typeface="Arial" panose="020B0604020202020204" pitchFamily="34" charset="0"/>
              </a:rPr>
              <a:t>IRS-JIRA</a:t>
            </a:r>
            <a:r>
              <a:rPr lang="en-GB" sz="1050" dirty="0">
                <a:solidFill>
                  <a:schemeClr val="bg1"/>
                </a:solidFill>
                <a:latin typeface="Arial" panose="020B0604020202020204" pitchFamily="34" charset="0"/>
                <a:cs typeface="Arial" panose="020B0604020202020204" pitchFamily="34" charset="0"/>
              </a:rPr>
              <a:t> for troubleshooting. </a:t>
            </a:r>
            <a:endParaRPr lang="en-US" sz="105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B83832F-9504-7DFF-3B0D-AD3C4EF312B7}"/>
              </a:ext>
            </a:extLst>
          </p:cNvPr>
          <p:cNvSpPr txBox="1"/>
          <p:nvPr/>
        </p:nvSpPr>
        <p:spPr>
          <a:xfrm>
            <a:off x="221639" y="5786853"/>
            <a:ext cx="470178" cy="307777"/>
          </a:xfrm>
          <a:prstGeom prst="rect">
            <a:avLst/>
          </a:prstGeom>
          <a:solidFill>
            <a:schemeClr val="accent1">
              <a:lumMod val="75000"/>
            </a:schemeClr>
          </a:solidFill>
          <a:scene3d>
            <a:camera prst="orthographicFront"/>
            <a:lightRig rig="threePt" dir="t"/>
          </a:scene3d>
          <a:sp3d>
            <a:bevelT/>
          </a:sp3d>
        </p:spPr>
        <p:txBody>
          <a:bodyPr wrap="square" rtlCol="0">
            <a:spAutoFit/>
          </a:bodyPr>
          <a:lstStyle/>
          <a:p>
            <a:r>
              <a:rPr lang="en-US" sz="1400" dirty="0">
                <a:solidFill>
                  <a:schemeClr val="bg1"/>
                </a:solidFill>
              </a:rPr>
              <a:t>IRS</a:t>
            </a:r>
            <a:endParaRPr lang="en-GB" sz="1400" dirty="0">
              <a:solidFill>
                <a:schemeClr val="bg1"/>
              </a:solidFill>
            </a:endParaRPr>
          </a:p>
        </p:txBody>
      </p:sp>
      <p:sp>
        <p:nvSpPr>
          <p:cNvPr id="11" name="TextBox 10">
            <a:extLst>
              <a:ext uri="{FF2B5EF4-FFF2-40B4-BE49-F238E27FC236}">
                <a16:creationId xmlns:a16="http://schemas.microsoft.com/office/drawing/2014/main" id="{659B3F42-DEA2-B42D-7A18-69BD0BBCB7ED}"/>
              </a:ext>
            </a:extLst>
          </p:cNvPr>
          <p:cNvSpPr txBox="1"/>
          <p:nvPr/>
        </p:nvSpPr>
        <p:spPr>
          <a:xfrm>
            <a:off x="4256618" y="1553989"/>
            <a:ext cx="1677762" cy="307777"/>
          </a:xfrm>
          <a:prstGeom prst="rect">
            <a:avLst/>
          </a:prstGeom>
          <a:solidFill>
            <a:schemeClr val="accent1">
              <a:lumMod val="75000"/>
            </a:schemeClr>
          </a:solidFill>
          <a:scene3d>
            <a:camera prst="orthographicFront"/>
            <a:lightRig rig="threePt" dir="t"/>
          </a:scene3d>
          <a:sp3d>
            <a:bevelT/>
          </a:sp3d>
        </p:spPr>
        <p:txBody>
          <a:bodyPr wrap="square" rtlCol="0">
            <a:spAutoFit/>
          </a:bodyPr>
          <a:lstStyle/>
          <a:p>
            <a:r>
              <a:rPr lang="en-US" sz="1400" dirty="0">
                <a:solidFill>
                  <a:schemeClr val="bg1"/>
                </a:solidFill>
              </a:rPr>
              <a:t>Station Performance</a:t>
            </a:r>
            <a:endParaRPr lang="en-GB" sz="1400" dirty="0">
              <a:solidFill>
                <a:schemeClr val="bg1"/>
              </a:solidFill>
            </a:endParaRPr>
          </a:p>
        </p:txBody>
      </p:sp>
      <p:sp>
        <p:nvSpPr>
          <p:cNvPr id="4" name="TextBox 3">
            <a:extLst>
              <a:ext uri="{FF2B5EF4-FFF2-40B4-BE49-F238E27FC236}">
                <a16:creationId xmlns:a16="http://schemas.microsoft.com/office/drawing/2014/main" id="{8D7210A8-0787-7F2C-6E23-E1232D90A8B7}"/>
              </a:ext>
            </a:extLst>
          </p:cNvPr>
          <p:cNvSpPr txBox="1"/>
          <p:nvPr/>
        </p:nvSpPr>
        <p:spPr>
          <a:xfrm>
            <a:off x="9390524" y="1606043"/>
            <a:ext cx="842765" cy="307777"/>
          </a:xfrm>
          <a:prstGeom prst="rect">
            <a:avLst/>
          </a:prstGeom>
          <a:solidFill>
            <a:schemeClr val="accent1">
              <a:lumMod val="75000"/>
            </a:schemeClr>
          </a:solidFill>
          <a:scene3d>
            <a:camera prst="orthographicFront"/>
            <a:lightRig rig="threePt" dir="t"/>
          </a:scene3d>
          <a:sp3d>
            <a:bevelT/>
          </a:sp3d>
        </p:spPr>
        <p:txBody>
          <a:bodyPr wrap="square" rtlCol="0">
            <a:spAutoFit/>
          </a:bodyPr>
          <a:lstStyle/>
          <a:p>
            <a:r>
              <a:rPr lang="en-US" sz="1400" dirty="0">
                <a:solidFill>
                  <a:schemeClr val="bg1"/>
                </a:solidFill>
              </a:rPr>
              <a:t>PSD/PDF</a:t>
            </a:r>
            <a:endParaRPr lang="en-GB" sz="1400" dirty="0">
              <a:solidFill>
                <a:schemeClr val="bg1"/>
              </a:solidFill>
            </a:endParaRPr>
          </a:p>
        </p:txBody>
      </p:sp>
      <p:pic>
        <p:nvPicPr>
          <p:cNvPr id="28" name="Picture 27">
            <a:extLst>
              <a:ext uri="{FF2B5EF4-FFF2-40B4-BE49-F238E27FC236}">
                <a16:creationId xmlns:a16="http://schemas.microsoft.com/office/drawing/2014/main" id="{DDABF5F6-70BC-C498-D9D2-B6EAD1EB9E93}"/>
              </a:ext>
            </a:extLst>
          </p:cNvPr>
          <p:cNvPicPr>
            <a:picLocks noChangeAspect="1"/>
          </p:cNvPicPr>
          <p:nvPr/>
        </p:nvPicPr>
        <p:blipFill>
          <a:blip r:embed="rId13"/>
          <a:stretch>
            <a:fillRect/>
          </a:stretch>
        </p:blipFill>
        <p:spPr>
          <a:xfrm>
            <a:off x="5582290" y="3659061"/>
            <a:ext cx="1727245" cy="1802158"/>
          </a:xfrm>
          <a:prstGeom prst="rect">
            <a:avLst/>
          </a:prstGeom>
        </p:spPr>
      </p:pic>
    </p:spTree>
    <p:extLst>
      <p:ext uri="{BB962C8B-B14F-4D97-AF65-F5344CB8AC3E}">
        <p14:creationId xmlns:p14="http://schemas.microsoft.com/office/powerpoint/2010/main" val="2295552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085246" y="196906"/>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Use Case(s) in the PTS OPS Center </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P4.1-670</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0429457A-C126-1911-6EA3-66AEB234A91D}"/>
              </a:ext>
            </a:extLst>
          </p:cNvPr>
          <p:cNvSpPr/>
          <p:nvPr/>
        </p:nvSpPr>
        <p:spPr>
          <a:xfrm>
            <a:off x="80041" y="1206012"/>
            <a:ext cx="5219869" cy="304116"/>
          </a:xfrm>
          <a:prstGeom prst="roundRect">
            <a:avLst/>
          </a:prstGeom>
          <a:solidFill>
            <a:schemeClr val="accent1"/>
          </a:solidFill>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a:solidFill>
                  <a:schemeClr val="bg1"/>
                </a:solidFill>
              </a:rPr>
              <a:t>Equipment changed required due data quality deteriorated </a:t>
            </a:r>
            <a:endParaRPr lang="en-GB" sz="1600" b="1" dirty="0">
              <a:solidFill>
                <a:schemeClr val="bg1"/>
              </a:solidFill>
            </a:endParaRPr>
          </a:p>
        </p:txBody>
      </p:sp>
      <p:pic>
        <p:nvPicPr>
          <p:cNvPr id="27" name="Picture 26">
            <a:extLst>
              <a:ext uri="{FF2B5EF4-FFF2-40B4-BE49-F238E27FC236}">
                <a16:creationId xmlns:a16="http://schemas.microsoft.com/office/drawing/2014/main" id="{125C6626-CFF2-2693-F2CD-C7D8E58965C2}"/>
              </a:ext>
            </a:extLst>
          </p:cNvPr>
          <p:cNvPicPr>
            <a:picLocks noChangeAspect="1"/>
          </p:cNvPicPr>
          <p:nvPr/>
        </p:nvPicPr>
        <p:blipFill>
          <a:blip r:embed="rId3"/>
          <a:stretch>
            <a:fillRect/>
          </a:stretch>
        </p:blipFill>
        <p:spPr>
          <a:xfrm>
            <a:off x="3863712" y="1643637"/>
            <a:ext cx="3375548" cy="1531668"/>
          </a:xfrm>
          <a:prstGeom prst="rect">
            <a:avLst/>
          </a:prstGeom>
        </p:spPr>
      </p:pic>
      <p:pic>
        <p:nvPicPr>
          <p:cNvPr id="30" name="Picture 29">
            <a:extLst>
              <a:ext uri="{FF2B5EF4-FFF2-40B4-BE49-F238E27FC236}">
                <a16:creationId xmlns:a16="http://schemas.microsoft.com/office/drawing/2014/main" id="{5BB053C3-CEE8-81BD-3A15-E7059566163B}"/>
              </a:ext>
            </a:extLst>
          </p:cNvPr>
          <p:cNvPicPr>
            <a:picLocks noChangeAspect="1"/>
          </p:cNvPicPr>
          <p:nvPr/>
        </p:nvPicPr>
        <p:blipFill>
          <a:blip r:embed="rId4"/>
          <a:stretch>
            <a:fillRect/>
          </a:stretch>
        </p:blipFill>
        <p:spPr>
          <a:xfrm>
            <a:off x="7239260" y="1733197"/>
            <a:ext cx="3322179" cy="1454140"/>
          </a:xfrm>
          <a:prstGeom prst="rect">
            <a:avLst/>
          </a:prstGeom>
        </p:spPr>
      </p:pic>
      <p:pic>
        <p:nvPicPr>
          <p:cNvPr id="32" name="Picture 31">
            <a:extLst>
              <a:ext uri="{FF2B5EF4-FFF2-40B4-BE49-F238E27FC236}">
                <a16:creationId xmlns:a16="http://schemas.microsoft.com/office/drawing/2014/main" id="{92FCD194-B892-4435-5DED-8DD5A64BE424}"/>
              </a:ext>
            </a:extLst>
          </p:cNvPr>
          <p:cNvPicPr>
            <a:picLocks noChangeAspect="1"/>
          </p:cNvPicPr>
          <p:nvPr/>
        </p:nvPicPr>
        <p:blipFill>
          <a:blip r:embed="rId5"/>
          <a:stretch>
            <a:fillRect/>
          </a:stretch>
        </p:blipFill>
        <p:spPr>
          <a:xfrm>
            <a:off x="8611165" y="3353515"/>
            <a:ext cx="2137310" cy="1680563"/>
          </a:xfrm>
          <a:prstGeom prst="rect">
            <a:avLst/>
          </a:prstGeom>
        </p:spPr>
      </p:pic>
      <p:pic>
        <p:nvPicPr>
          <p:cNvPr id="34" name="Picture 33">
            <a:extLst>
              <a:ext uri="{FF2B5EF4-FFF2-40B4-BE49-F238E27FC236}">
                <a16:creationId xmlns:a16="http://schemas.microsoft.com/office/drawing/2014/main" id="{8449D540-D76F-F802-1091-9B604D97845A}"/>
              </a:ext>
            </a:extLst>
          </p:cNvPr>
          <p:cNvPicPr>
            <a:picLocks noChangeAspect="1"/>
          </p:cNvPicPr>
          <p:nvPr/>
        </p:nvPicPr>
        <p:blipFill>
          <a:blip r:embed="rId6"/>
          <a:stretch>
            <a:fillRect/>
          </a:stretch>
        </p:blipFill>
        <p:spPr>
          <a:xfrm>
            <a:off x="248728" y="3410405"/>
            <a:ext cx="3556932" cy="1930363"/>
          </a:xfrm>
          <a:prstGeom prst="rect">
            <a:avLst/>
          </a:prstGeom>
        </p:spPr>
      </p:pic>
      <p:pic>
        <p:nvPicPr>
          <p:cNvPr id="36" name="Picture 35">
            <a:extLst>
              <a:ext uri="{FF2B5EF4-FFF2-40B4-BE49-F238E27FC236}">
                <a16:creationId xmlns:a16="http://schemas.microsoft.com/office/drawing/2014/main" id="{E9839208-6C6B-85B1-D7E3-0721595B3093}"/>
              </a:ext>
            </a:extLst>
          </p:cNvPr>
          <p:cNvPicPr>
            <a:picLocks noChangeAspect="1"/>
          </p:cNvPicPr>
          <p:nvPr/>
        </p:nvPicPr>
        <p:blipFill>
          <a:blip r:embed="rId7"/>
          <a:stretch>
            <a:fillRect/>
          </a:stretch>
        </p:blipFill>
        <p:spPr>
          <a:xfrm>
            <a:off x="268079" y="4211008"/>
            <a:ext cx="3564435" cy="1596133"/>
          </a:xfrm>
          <a:prstGeom prst="rect">
            <a:avLst/>
          </a:prstGeom>
        </p:spPr>
      </p:pic>
      <p:pic>
        <p:nvPicPr>
          <p:cNvPr id="38" name="Picture 37">
            <a:extLst>
              <a:ext uri="{FF2B5EF4-FFF2-40B4-BE49-F238E27FC236}">
                <a16:creationId xmlns:a16="http://schemas.microsoft.com/office/drawing/2014/main" id="{0BDDA147-28F3-8C4A-3C52-84F8F8A4AC47}"/>
              </a:ext>
            </a:extLst>
          </p:cNvPr>
          <p:cNvPicPr>
            <a:picLocks noChangeAspect="1"/>
          </p:cNvPicPr>
          <p:nvPr/>
        </p:nvPicPr>
        <p:blipFill>
          <a:blip r:embed="rId8"/>
          <a:stretch>
            <a:fillRect/>
          </a:stretch>
        </p:blipFill>
        <p:spPr>
          <a:xfrm>
            <a:off x="6253722" y="3333014"/>
            <a:ext cx="2410685" cy="1680563"/>
          </a:xfrm>
          <a:prstGeom prst="rect">
            <a:avLst/>
          </a:prstGeom>
        </p:spPr>
      </p:pic>
      <p:pic>
        <p:nvPicPr>
          <p:cNvPr id="40" name="Picture 39">
            <a:extLst>
              <a:ext uri="{FF2B5EF4-FFF2-40B4-BE49-F238E27FC236}">
                <a16:creationId xmlns:a16="http://schemas.microsoft.com/office/drawing/2014/main" id="{781B1B53-7A25-4CE1-8644-0C1C9D2E33E5}"/>
              </a:ext>
            </a:extLst>
          </p:cNvPr>
          <p:cNvPicPr>
            <a:picLocks noChangeAspect="1"/>
          </p:cNvPicPr>
          <p:nvPr/>
        </p:nvPicPr>
        <p:blipFill>
          <a:blip r:embed="rId9"/>
          <a:stretch>
            <a:fillRect/>
          </a:stretch>
        </p:blipFill>
        <p:spPr>
          <a:xfrm>
            <a:off x="3829799" y="3333014"/>
            <a:ext cx="2492804" cy="1755988"/>
          </a:xfrm>
          <a:prstGeom prst="rect">
            <a:avLst/>
          </a:prstGeom>
        </p:spPr>
      </p:pic>
      <p:pic>
        <p:nvPicPr>
          <p:cNvPr id="5" name="Picture 4">
            <a:extLst>
              <a:ext uri="{FF2B5EF4-FFF2-40B4-BE49-F238E27FC236}">
                <a16:creationId xmlns:a16="http://schemas.microsoft.com/office/drawing/2014/main" id="{60913148-F0E3-CFEC-CFD3-1659DA34FA6F}"/>
              </a:ext>
            </a:extLst>
          </p:cNvPr>
          <p:cNvPicPr>
            <a:picLocks noChangeAspect="1"/>
          </p:cNvPicPr>
          <p:nvPr/>
        </p:nvPicPr>
        <p:blipFill>
          <a:blip r:embed="rId10"/>
          <a:stretch>
            <a:fillRect/>
          </a:stretch>
        </p:blipFill>
        <p:spPr>
          <a:xfrm>
            <a:off x="299703" y="1660426"/>
            <a:ext cx="3501189" cy="1599681"/>
          </a:xfrm>
          <a:prstGeom prst="rect">
            <a:avLst/>
          </a:prstGeom>
        </p:spPr>
      </p:pic>
      <p:sp>
        <p:nvSpPr>
          <p:cNvPr id="7" name="Rectangle: Rounded Corners 6">
            <a:extLst>
              <a:ext uri="{FF2B5EF4-FFF2-40B4-BE49-F238E27FC236}">
                <a16:creationId xmlns:a16="http://schemas.microsoft.com/office/drawing/2014/main" id="{5C12EC04-DA2A-ED1F-9449-BBA3186B1380}"/>
              </a:ext>
            </a:extLst>
          </p:cNvPr>
          <p:cNvSpPr/>
          <p:nvPr/>
        </p:nvSpPr>
        <p:spPr>
          <a:xfrm>
            <a:off x="4072689" y="5034078"/>
            <a:ext cx="6675785" cy="1700664"/>
          </a:xfrm>
          <a:prstGeom prst="roundRect">
            <a:avLst/>
          </a:prstGeom>
          <a:solidFill>
            <a:schemeClr val="tx2">
              <a:lumMod val="75000"/>
            </a:schemeClr>
          </a:solidFill>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r>
              <a:rPr lang="en-GB" sz="1100" dirty="0">
                <a:solidFill>
                  <a:schemeClr val="bg1"/>
                </a:solidFill>
                <a:latin typeface="Arial" panose="020B0604020202020204" pitchFamily="34" charset="0"/>
                <a:cs typeface="Arial" panose="020B0604020202020204" pitchFamily="34" charset="0"/>
              </a:rPr>
              <a:t>The quality of the data transmission has deteriorated:</a:t>
            </a:r>
          </a:p>
          <a:p>
            <a:pPr marL="171450" indent="-171450">
              <a:buFont typeface="Arial" panose="020B0604020202020204" pitchFamily="34" charset="0"/>
              <a:buChar char="•"/>
            </a:pPr>
            <a:r>
              <a:rPr lang="en-GB" sz="1100" dirty="0">
                <a:solidFill>
                  <a:schemeClr val="bg1"/>
                </a:solidFill>
                <a:latin typeface="Arial" panose="020B0604020202020204" pitchFamily="34" charset="0"/>
                <a:cs typeface="Arial" panose="020B0604020202020204" pitchFamily="34" charset="0"/>
              </a:rPr>
              <a:t>DAU/MCU degraded; </a:t>
            </a:r>
            <a:r>
              <a:rPr lang="en-GB" sz="1100" b="1" u="sng" dirty="0" err="1">
                <a:solidFill>
                  <a:srgbClr val="FFC000"/>
                </a:solidFill>
                <a:latin typeface="Arial" panose="020B0604020202020204" pitchFamily="34" charset="0"/>
                <a:cs typeface="Arial" panose="020B0604020202020204" pitchFamily="34" charset="0"/>
              </a:rPr>
              <a:t>PRTools</a:t>
            </a:r>
            <a:r>
              <a:rPr lang="en-GB" sz="1100" dirty="0">
                <a:solidFill>
                  <a:schemeClr val="bg1"/>
                </a:solidFill>
                <a:latin typeface="Arial" panose="020B0604020202020204" pitchFamily="34" charset="0"/>
                <a:cs typeface="Arial" panose="020B0604020202020204" pitchFamily="34" charset="0"/>
              </a:rPr>
              <a:t> was used to assess station KPI performance.</a:t>
            </a:r>
          </a:p>
          <a:p>
            <a:pPr marL="171450" indent="-171450">
              <a:buFont typeface="Arial" panose="020B0604020202020204" pitchFamily="34" charset="0"/>
              <a:buChar char="•"/>
            </a:pPr>
            <a:r>
              <a:rPr lang="en-GB" sz="1100" b="1" u="sng" dirty="0" err="1">
                <a:solidFill>
                  <a:srgbClr val="FFC000"/>
                </a:solidFill>
                <a:latin typeface="Arial" panose="020B0604020202020204" pitchFamily="34" charset="0"/>
                <a:cs typeface="Arial" panose="020B0604020202020204" pitchFamily="34" charset="0"/>
              </a:rPr>
              <a:t>Geotool</a:t>
            </a:r>
            <a:r>
              <a:rPr lang="en-GB" sz="1100" dirty="0">
                <a:solidFill>
                  <a:schemeClr val="bg1"/>
                </a:solidFill>
                <a:latin typeface="Arial" panose="020B0604020202020204" pitchFamily="34" charset="0"/>
                <a:cs typeface="Arial" panose="020B0604020202020204" pitchFamily="34" charset="0"/>
              </a:rPr>
              <a:t> confirmed that the station is only </a:t>
            </a:r>
            <a:r>
              <a:rPr lang="en-GB" sz="1100" dirty="0" err="1">
                <a:solidFill>
                  <a:schemeClr val="bg1"/>
                </a:solidFill>
                <a:latin typeface="Arial" panose="020B0604020202020204" pitchFamily="34" charset="0"/>
                <a:cs typeface="Arial" panose="020B0604020202020204" pitchFamily="34" charset="0"/>
              </a:rPr>
              <a:t>transmiting</a:t>
            </a:r>
            <a:r>
              <a:rPr lang="en-GB" sz="1100" dirty="0">
                <a:solidFill>
                  <a:schemeClr val="bg1"/>
                </a:solidFill>
                <a:latin typeface="Arial" panose="020B0604020202020204" pitchFamily="34" charset="0"/>
                <a:cs typeface="Arial" panose="020B0604020202020204" pitchFamily="34" charset="0"/>
              </a:rPr>
              <a:t> digitizer noise. </a:t>
            </a:r>
          </a:p>
          <a:p>
            <a:pPr marL="171450" indent="-171450">
              <a:buFont typeface="Arial" panose="020B0604020202020204" pitchFamily="34" charset="0"/>
              <a:buChar char="•"/>
            </a:pPr>
            <a:r>
              <a:rPr lang="en-GB" sz="1100" dirty="0">
                <a:solidFill>
                  <a:schemeClr val="bg1"/>
                </a:solidFill>
                <a:latin typeface="Arial" panose="020B0604020202020204" pitchFamily="34" charset="0"/>
                <a:cs typeface="Arial" panose="020B0604020202020204" pitchFamily="34" charset="0"/>
              </a:rPr>
              <a:t>More information about the Station Performance can be found on the </a:t>
            </a:r>
            <a:r>
              <a:rPr lang="en-GB" sz="1100" b="1" u="sng" dirty="0">
                <a:solidFill>
                  <a:srgbClr val="FFC000"/>
                </a:solidFill>
                <a:latin typeface="Arial" panose="020B0604020202020204" pitchFamily="34" charset="0"/>
                <a:cs typeface="Arial" panose="020B0604020202020204" pitchFamily="34" charset="0"/>
              </a:rPr>
              <a:t>SOH-Grafana</a:t>
            </a:r>
            <a:r>
              <a:rPr lang="en-GB" sz="1100" dirty="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GB" sz="1100" dirty="0">
                <a:solidFill>
                  <a:schemeClr val="bg1"/>
                </a:solidFill>
                <a:latin typeface="Arial" panose="020B0604020202020204" pitchFamily="34" charset="0"/>
                <a:cs typeface="Arial" panose="020B0604020202020204" pitchFamily="34" charset="0"/>
              </a:rPr>
              <a:t>The </a:t>
            </a:r>
            <a:r>
              <a:rPr lang="en-GB" sz="1100" b="1" dirty="0">
                <a:solidFill>
                  <a:srgbClr val="FFC000"/>
                </a:solidFill>
                <a:latin typeface="Arial" panose="020B0604020202020204" pitchFamily="34" charset="0"/>
                <a:cs typeface="Arial" panose="020B0604020202020204" pitchFamily="34" charset="0"/>
              </a:rPr>
              <a:t>Station Summary </a:t>
            </a:r>
            <a:r>
              <a:rPr lang="en-GB" sz="1100" dirty="0">
                <a:solidFill>
                  <a:schemeClr val="bg1"/>
                </a:solidFill>
                <a:latin typeface="Arial" panose="020B0604020202020204" pitchFamily="34" charset="0"/>
                <a:cs typeface="Arial" panose="020B0604020202020204" pitchFamily="34" charset="0"/>
              </a:rPr>
              <a:t>section is where the data quality issue (PSD/PDF, residuals, and current configuration status) is validated. PSD/PDF and residuals plots provided information on the anomaly that could result in </a:t>
            </a:r>
            <a:r>
              <a:rPr lang="en-GB" sz="1100" b="1" u="sng" dirty="0">
                <a:solidFill>
                  <a:srgbClr val="FFC000"/>
                </a:solidFill>
                <a:latin typeface="Arial" panose="020B0604020202020204" pitchFamily="34" charset="0"/>
                <a:cs typeface="Arial" panose="020B0604020202020204" pitchFamily="34" charset="0"/>
              </a:rPr>
              <a:t>equipment failure. </a:t>
            </a:r>
          </a:p>
          <a:p>
            <a:pPr marL="171450" indent="-171450">
              <a:buFont typeface="Arial" panose="020B0604020202020204" pitchFamily="34" charset="0"/>
              <a:buChar char="•"/>
            </a:pPr>
            <a:r>
              <a:rPr lang="en-GB" sz="1100" dirty="0">
                <a:solidFill>
                  <a:schemeClr val="bg1"/>
                </a:solidFill>
                <a:latin typeface="Arial" panose="020B0604020202020204" pitchFamily="34" charset="0"/>
                <a:cs typeface="Arial" panose="020B0604020202020204" pitchFamily="34" charset="0"/>
              </a:rPr>
              <a:t>Verified the existing reports for more information and communicate with the Station Operator/PTS via </a:t>
            </a:r>
            <a:r>
              <a:rPr lang="en-GB" sz="1100" b="1" u="sng" dirty="0">
                <a:solidFill>
                  <a:srgbClr val="FFC000"/>
                </a:solidFill>
                <a:latin typeface="Arial" panose="020B0604020202020204" pitchFamily="34" charset="0"/>
                <a:cs typeface="Arial" panose="020B0604020202020204" pitchFamily="34" charset="0"/>
              </a:rPr>
              <a:t>IRS-JIRA</a:t>
            </a:r>
            <a:r>
              <a:rPr lang="en-GB" sz="1100" dirty="0">
                <a:solidFill>
                  <a:schemeClr val="bg1"/>
                </a:solidFill>
                <a:latin typeface="Arial" panose="020B0604020202020204" pitchFamily="34" charset="0"/>
                <a:cs typeface="Arial" panose="020B0604020202020204" pitchFamily="34" charset="0"/>
              </a:rPr>
              <a:t> for troubleshooting. </a:t>
            </a:r>
            <a:endParaRPr lang="en-US" sz="110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844E77E-52DC-7CE5-E6D4-FC5536DDCACB}"/>
              </a:ext>
            </a:extLst>
          </p:cNvPr>
          <p:cNvSpPr txBox="1"/>
          <p:nvPr/>
        </p:nvSpPr>
        <p:spPr>
          <a:xfrm>
            <a:off x="5299910" y="1661821"/>
            <a:ext cx="1572997" cy="307777"/>
          </a:xfrm>
          <a:prstGeom prst="rect">
            <a:avLst/>
          </a:prstGeom>
          <a:solidFill>
            <a:schemeClr val="accent1">
              <a:lumMod val="75000"/>
            </a:schemeClr>
          </a:solidFill>
          <a:scene3d>
            <a:camera prst="orthographicFront"/>
            <a:lightRig rig="threePt" dir="t"/>
          </a:scene3d>
          <a:sp3d>
            <a:bevelT/>
          </a:sp3d>
        </p:spPr>
        <p:txBody>
          <a:bodyPr wrap="square" rtlCol="0">
            <a:spAutoFit/>
          </a:bodyPr>
          <a:lstStyle/>
          <a:p>
            <a:r>
              <a:rPr lang="en-US" sz="1400" dirty="0">
                <a:solidFill>
                  <a:schemeClr val="bg1"/>
                </a:solidFill>
              </a:rPr>
              <a:t>Station Description</a:t>
            </a:r>
            <a:endParaRPr lang="en-GB" sz="1400" dirty="0">
              <a:solidFill>
                <a:schemeClr val="bg1"/>
              </a:solidFill>
            </a:endParaRPr>
          </a:p>
        </p:txBody>
      </p:sp>
      <p:sp>
        <p:nvSpPr>
          <p:cNvPr id="10" name="TextBox 9">
            <a:extLst>
              <a:ext uri="{FF2B5EF4-FFF2-40B4-BE49-F238E27FC236}">
                <a16:creationId xmlns:a16="http://schemas.microsoft.com/office/drawing/2014/main" id="{12D24970-D3F0-1480-6C33-312B2E4917E9}"/>
              </a:ext>
            </a:extLst>
          </p:cNvPr>
          <p:cNvSpPr txBox="1"/>
          <p:nvPr/>
        </p:nvSpPr>
        <p:spPr>
          <a:xfrm>
            <a:off x="332789" y="5420066"/>
            <a:ext cx="764212" cy="307777"/>
          </a:xfrm>
          <a:prstGeom prst="rect">
            <a:avLst/>
          </a:prstGeom>
          <a:solidFill>
            <a:schemeClr val="accent1">
              <a:lumMod val="75000"/>
            </a:schemeClr>
          </a:solidFill>
          <a:scene3d>
            <a:camera prst="orthographicFront"/>
            <a:lightRig rig="threePt" dir="t"/>
          </a:scene3d>
          <a:sp3d>
            <a:bevelT/>
          </a:sp3d>
        </p:spPr>
        <p:txBody>
          <a:bodyPr wrap="square" rtlCol="0">
            <a:spAutoFit/>
          </a:bodyPr>
          <a:lstStyle/>
          <a:p>
            <a:r>
              <a:rPr lang="en-US" sz="1400" dirty="0" err="1">
                <a:solidFill>
                  <a:schemeClr val="bg1"/>
                </a:solidFill>
              </a:rPr>
              <a:t>PRTools</a:t>
            </a:r>
            <a:r>
              <a:rPr lang="en-US" sz="1400" dirty="0">
                <a:solidFill>
                  <a:schemeClr val="bg1"/>
                </a:solidFill>
              </a:rPr>
              <a:t> </a:t>
            </a:r>
            <a:endParaRPr lang="en-GB" sz="1400" dirty="0">
              <a:solidFill>
                <a:schemeClr val="bg1"/>
              </a:solidFill>
            </a:endParaRPr>
          </a:p>
        </p:txBody>
      </p:sp>
      <p:sp>
        <p:nvSpPr>
          <p:cNvPr id="11" name="TextBox 10">
            <a:extLst>
              <a:ext uri="{FF2B5EF4-FFF2-40B4-BE49-F238E27FC236}">
                <a16:creationId xmlns:a16="http://schemas.microsoft.com/office/drawing/2014/main" id="{93FF253A-BD4F-0F24-ACDF-6A3A23B3587F}"/>
              </a:ext>
            </a:extLst>
          </p:cNvPr>
          <p:cNvSpPr txBox="1"/>
          <p:nvPr/>
        </p:nvSpPr>
        <p:spPr>
          <a:xfrm>
            <a:off x="299703" y="3906821"/>
            <a:ext cx="830385" cy="307777"/>
          </a:xfrm>
          <a:prstGeom prst="rect">
            <a:avLst/>
          </a:prstGeom>
          <a:solidFill>
            <a:schemeClr val="accent1">
              <a:lumMod val="75000"/>
            </a:schemeClr>
          </a:solidFill>
          <a:scene3d>
            <a:camera prst="orthographicFront"/>
            <a:lightRig rig="threePt" dir="t"/>
          </a:scene3d>
          <a:sp3d>
            <a:bevelT/>
          </a:sp3d>
        </p:spPr>
        <p:txBody>
          <a:bodyPr wrap="square" rtlCol="0">
            <a:spAutoFit/>
          </a:bodyPr>
          <a:lstStyle/>
          <a:p>
            <a:r>
              <a:rPr lang="en-US" sz="1400" dirty="0" err="1">
                <a:solidFill>
                  <a:schemeClr val="bg1"/>
                </a:solidFill>
              </a:rPr>
              <a:t>Geotool</a:t>
            </a:r>
            <a:r>
              <a:rPr lang="en-US" sz="1400" dirty="0">
                <a:solidFill>
                  <a:schemeClr val="bg1"/>
                </a:solidFill>
              </a:rPr>
              <a:t> </a:t>
            </a:r>
            <a:endParaRPr lang="en-GB" sz="1400" dirty="0">
              <a:solidFill>
                <a:schemeClr val="bg1"/>
              </a:solidFill>
            </a:endParaRPr>
          </a:p>
        </p:txBody>
      </p:sp>
      <p:sp>
        <p:nvSpPr>
          <p:cNvPr id="12" name="TextBox 11">
            <a:extLst>
              <a:ext uri="{FF2B5EF4-FFF2-40B4-BE49-F238E27FC236}">
                <a16:creationId xmlns:a16="http://schemas.microsoft.com/office/drawing/2014/main" id="{94704D98-C33E-D2E4-B580-925D7793F317}"/>
              </a:ext>
            </a:extLst>
          </p:cNvPr>
          <p:cNvSpPr txBox="1"/>
          <p:nvPr/>
        </p:nvSpPr>
        <p:spPr>
          <a:xfrm>
            <a:off x="299703" y="1698767"/>
            <a:ext cx="544723" cy="307777"/>
          </a:xfrm>
          <a:prstGeom prst="rect">
            <a:avLst/>
          </a:prstGeom>
          <a:solidFill>
            <a:schemeClr val="accent1">
              <a:lumMod val="75000"/>
            </a:schemeClr>
          </a:solidFill>
          <a:scene3d>
            <a:camera prst="orthographicFront"/>
            <a:lightRig rig="threePt" dir="t"/>
          </a:scene3d>
          <a:sp3d>
            <a:bevelT/>
          </a:sp3d>
        </p:spPr>
        <p:txBody>
          <a:bodyPr wrap="square" rtlCol="0">
            <a:spAutoFit/>
          </a:bodyPr>
          <a:lstStyle/>
          <a:p>
            <a:r>
              <a:rPr lang="en-US" sz="1400" dirty="0">
                <a:solidFill>
                  <a:schemeClr val="bg1"/>
                </a:solidFill>
              </a:rPr>
              <a:t>SOH</a:t>
            </a:r>
            <a:endParaRPr lang="en-GB" sz="1400" dirty="0">
              <a:solidFill>
                <a:schemeClr val="bg1"/>
              </a:solidFill>
            </a:endParaRPr>
          </a:p>
        </p:txBody>
      </p:sp>
      <p:sp>
        <p:nvSpPr>
          <p:cNvPr id="13" name="TextBox 12">
            <a:extLst>
              <a:ext uri="{FF2B5EF4-FFF2-40B4-BE49-F238E27FC236}">
                <a16:creationId xmlns:a16="http://schemas.microsoft.com/office/drawing/2014/main" id="{37B84569-9C4D-DD7B-327D-848A2679DD71}"/>
              </a:ext>
            </a:extLst>
          </p:cNvPr>
          <p:cNvSpPr txBox="1"/>
          <p:nvPr/>
        </p:nvSpPr>
        <p:spPr>
          <a:xfrm>
            <a:off x="9792760" y="1798384"/>
            <a:ext cx="470178" cy="307777"/>
          </a:xfrm>
          <a:prstGeom prst="rect">
            <a:avLst/>
          </a:prstGeom>
          <a:solidFill>
            <a:schemeClr val="accent1">
              <a:lumMod val="75000"/>
            </a:schemeClr>
          </a:solidFill>
          <a:scene3d>
            <a:camera prst="orthographicFront"/>
            <a:lightRig rig="threePt" dir="t"/>
          </a:scene3d>
          <a:sp3d>
            <a:bevelT/>
          </a:sp3d>
        </p:spPr>
        <p:txBody>
          <a:bodyPr wrap="square" rtlCol="0">
            <a:spAutoFit/>
          </a:bodyPr>
          <a:lstStyle/>
          <a:p>
            <a:r>
              <a:rPr lang="en-US" sz="1400" dirty="0">
                <a:solidFill>
                  <a:schemeClr val="bg1"/>
                </a:solidFill>
              </a:rPr>
              <a:t>IRS</a:t>
            </a:r>
            <a:endParaRPr lang="en-GB" sz="1400" dirty="0">
              <a:solidFill>
                <a:schemeClr val="bg1"/>
              </a:solidFill>
            </a:endParaRPr>
          </a:p>
        </p:txBody>
      </p:sp>
      <p:sp>
        <p:nvSpPr>
          <p:cNvPr id="4" name="TextBox 3">
            <a:extLst>
              <a:ext uri="{FF2B5EF4-FFF2-40B4-BE49-F238E27FC236}">
                <a16:creationId xmlns:a16="http://schemas.microsoft.com/office/drawing/2014/main" id="{7D3EB8A5-0886-916A-37D0-A0D24A7EBD00}"/>
              </a:ext>
            </a:extLst>
          </p:cNvPr>
          <p:cNvSpPr txBox="1"/>
          <p:nvPr/>
        </p:nvSpPr>
        <p:spPr>
          <a:xfrm>
            <a:off x="9718674" y="3316389"/>
            <a:ext cx="842765" cy="307777"/>
          </a:xfrm>
          <a:prstGeom prst="rect">
            <a:avLst/>
          </a:prstGeom>
          <a:solidFill>
            <a:schemeClr val="accent1">
              <a:lumMod val="75000"/>
            </a:schemeClr>
          </a:solidFill>
          <a:scene3d>
            <a:camera prst="orthographicFront"/>
            <a:lightRig rig="threePt" dir="t"/>
          </a:scene3d>
          <a:sp3d>
            <a:bevelT/>
          </a:sp3d>
        </p:spPr>
        <p:txBody>
          <a:bodyPr wrap="square" rtlCol="0">
            <a:spAutoFit/>
          </a:bodyPr>
          <a:lstStyle/>
          <a:p>
            <a:r>
              <a:rPr lang="en-US" sz="1400" dirty="0">
                <a:solidFill>
                  <a:schemeClr val="bg1"/>
                </a:solidFill>
              </a:rPr>
              <a:t>PSD/PDF</a:t>
            </a:r>
            <a:endParaRPr lang="en-GB" sz="1400" dirty="0">
              <a:solidFill>
                <a:schemeClr val="bg1"/>
              </a:solidFill>
            </a:endParaRPr>
          </a:p>
        </p:txBody>
      </p:sp>
      <p:sp>
        <p:nvSpPr>
          <p:cNvPr id="14" name="TextBox 13">
            <a:extLst>
              <a:ext uri="{FF2B5EF4-FFF2-40B4-BE49-F238E27FC236}">
                <a16:creationId xmlns:a16="http://schemas.microsoft.com/office/drawing/2014/main" id="{BA909C78-7095-4158-5F47-758A77312CEC}"/>
              </a:ext>
            </a:extLst>
          </p:cNvPr>
          <p:cNvSpPr txBox="1"/>
          <p:nvPr/>
        </p:nvSpPr>
        <p:spPr>
          <a:xfrm>
            <a:off x="7459064" y="3353515"/>
            <a:ext cx="926431" cy="307777"/>
          </a:xfrm>
          <a:prstGeom prst="rect">
            <a:avLst/>
          </a:prstGeom>
          <a:solidFill>
            <a:schemeClr val="accent1">
              <a:lumMod val="75000"/>
            </a:schemeClr>
          </a:solidFill>
          <a:scene3d>
            <a:camera prst="orthographicFront"/>
            <a:lightRig rig="threePt" dir="t"/>
          </a:scene3d>
          <a:sp3d>
            <a:bevelT/>
          </a:sp3d>
        </p:spPr>
        <p:txBody>
          <a:bodyPr wrap="square" rtlCol="0">
            <a:spAutoFit/>
          </a:bodyPr>
          <a:lstStyle/>
          <a:p>
            <a:r>
              <a:rPr lang="en-US" sz="1400" dirty="0">
                <a:solidFill>
                  <a:schemeClr val="bg1"/>
                </a:solidFill>
              </a:rPr>
              <a:t>Residuals</a:t>
            </a:r>
            <a:endParaRPr lang="en-GB" sz="1400" dirty="0">
              <a:solidFill>
                <a:schemeClr val="bg1"/>
              </a:solidFill>
            </a:endParaRPr>
          </a:p>
        </p:txBody>
      </p:sp>
    </p:spTree>
    <p:extLst>
      <p:ext uri="{BB962C8B-B14F-4D97-AF65-F5344CB8AC3E}">
        <p14:creationId xmlns:p14="http://schemas.microsoft.com/office/powerpoint/2010/main" val="2188517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085246" y="196906"/>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Reviewing the Station Performance </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P4.1-670</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0429457A-C126-1911-6EA3-66AEB234A91D}"/>
              </a:ext>
            </a:extLst>
          </p:cNvPr>
          <p:cNvSpPr/>
          <p:nvPr/>
        </p:nvSpPr>
        <p:spPr>
          <a:xfrm>
            <a:off x="254500" y="1179120"/>
            <a:ext cx="2413391" cy="312796"/>
          </a:xfrm>
          <a:prstGeom prst="roundRect">
            <a:avLst/>
          </a:prstGeom>
          <a:solidFill>
            <a:schemeClr val="accent1"/>
          </a:solidFill>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a:solidFill>
                  <a:schemeClr val="bg1"/>
                </a:solidFill>
              </a:rPr>
              <a:t>Monthly Report review</a:t>
            </a:r>
            <a:endParaRPr lang="en-GB" sz="1600" b="1" dirty="0">
              <a:solidFill>
                <a:schemeClr val="bg1"/>
              </a:solidFill>
            </a:endParaRPr>
          </a:p>
        </p:txBody>
      </p:sp>
      <p:pic>
        <p:nvPicPr>
          <p:cNvPr id="19" name="Picture 18">
            <a:extLst>
              <a:ext uri="{FF2B5EF4-FFF2-40B4-BE49-F238E27FC236}">
                <a16:creationId xmlns:a16="http://schemas.microsoft.com/office/drawing/2014/main" id="{32C05CD9-1126-FDCC-7959-6F07E6C3719F}"/>
              </a:ext>
            </a:extLst>
          </p:cNvPr>
          <p:cNvPicPr>
            <a:picLocks noChangeAspect="1"/>
          </p:cNvPicPr>
          <p:nvPr/>
        </p:nvPicPr>
        <p:blipFill>
          <a:blip r:embed="rId3"/>
          <a:stretch>
            <a:fillRect/>
          </a:stretch>
        </p:blipFill>
        <p:spPr>
          <a:xfrm>
            <a:off x="343905" y="1580299"/>
            <a:ext cx="3607440" cy="3420040"/>
          </a:xfrm>
          <a:prstGeom prst="rect">
            <a:avLst/>
          </a:prstGeom>
        </p:spPr>
      </p:pic>
      <p:pic>
        <p:nvPicPr>
          <p:cNvPr id="21" name="Picture 20">
            <a:extLst>
              <a:ext uri="{FF2B5EF4-FFF2-40B4-BE49-F238E27FC236}">
                <a16:creationId xmlns:a16="http://schemas.microsoft.com/office/drawing/2014/main" id="{05DE155D-205B-9254-EFA3-D4521ED10967}"/>
              </a:ext>
            </a:extLst>
          </p:cNvPr>
          <p:cNvPicPr>
            <a:picLocks noChangeAspect="1"/>
          </p:cNvPicPr>
          <p:nvPr/>
        </p:nvPicPr>
        <p:blipFill>
          <a:blip r:embed="rId4"/>
          <a:stretch>
            <a:fillRect/>
          </a:stretch>
        </p:blipFill>
        <p:spPr>
          <a:xfrm>
            <a:off x="7649018" y="1179017"/>
            <a:ext cx="2739055" cy="1954890"/>
          </a:xfrm>
          <a:prstGeom prst="rect">
            <a:avLst/>
          </a:prstGeom>
        </p:spPr>
      </p:pic>
      <p:pic>
        <p:nvPicPr>
          <p:cNvPr id="25" name="Picture 24">
            <a:extLst>
              <a:ext uri="{FF2B5EF4-FFF2-40B4-BE49-F238E27FC236}">
                <a16:creationId xmlns:a16="http://schemas.microsoft.com/office/drawing/2014/main" id="{526A5657-60B8-19E7-6BC0-76D2A4557566}"/>
              </a:ext>
            </a:extLst>
          </p:cNvPr>
          <p:cNvPicPr>
            <a:picLocks noChangeAspect="1"/>
          </p:cNvPicPr>
          <p:nvPr/>
        </p:nvPicPr>
        <p:blipFill>
          <a:blip r:embed="rId5"/>
          <a:stretch>
            <a:fillRect/>
          </a:stretch>
        </p:blipFill>
        <p:spPr>
          <a:xfrm>
            <a:off x="4159471" y="1164055"/>
            <a:ext cx="3288632" cy="1537027"/>
          </a:xfrm>
          <a:prstGeom prst="rect">
            <a:avLst/>
          </a:prstGeom>
        </p:spPr>
      </p:pic>
      <p:pic>
        <p:nvPicPr>
          <p:cNvPr id="23" name="Picture 22">
            <a:extLst>
              <a:ext uri="{FF2B5EF4-FFF2-40B4-BE49-F238E27FC236}">
                <a16:creationId xmlns:a16="http://schemas.microsoft.com/office/drawing/2014/main" id="{29C5C424-5ED9-A317-BC21-B9340B66B4CB}"/>
              </a:ext>
            </a:extLst>
          </p:cNvPr>
          <p:cNvPicPr>
            <a:picLocks noChangeAspect="1"/>
          </p:cNvPicPr>
          <p:nvPr/>
        </p:nvPicPr>
        <p:blipFill rotWithShape="1">
          <a:blip r:embed="rId6"/>
          <a:srcRect b="33156"/>
          <a:stretch/>
        </p:blipFill>
        <p:spPr>
          <a:xfrm>
            <a:off x="3124819" y="2421322"/>
            <a:ext cx="4524199" cy="1124927"/>
          </a:xfrm>
          <a:prstGeom prst="rect">
            <a:avLst/>
          </a:prstGeom>
        </p:spPr>
      </p:pic>
      <p:pic>
        <p:nvPicPr>
          <p:cNvPr id="28" name="Picture 27">
            <a:extLst>
              <a:ext uri="{FF2B5EF4-FFF2-40B4-BE49-F238E27FC236}">
                <a16:creationId xmlns:a16="http://schemas.microsoft.com/office/drawing/2014/main" id="{B892A3FF-B47B-9711-AA12-5FF3F5313351}"/>
              </a:ext>
            </a:extLst>
          </p:cNvPr>
          <p:cNvPicPr>
            <a:picLocks noChangeAspect="1"/>
          </p:cNvPicPr>
          <p:nvPr/>
        </p:nvPicPr>
        <p:blipFill>
          <a:blip r:embed="rId7"/>
          <a:stretch>
            <a:fillRect/>
          </a:stretch>
        </p:blipFill>
        <p:spPr>
          <a:xfrm>
            <a:off x="3172946" y="3672895"/>
            <a:ext cx="4920916" cy="1200798"/>
          </a:xfrm>
          <a:prstGeom prst="rect">
            <a:avLst/>
          </a:prstGeom>
        </p:spPr>
      </p:pic>
      <p:pic>
        <p:nvPicPr>
          <p:cNvPr id="31" name="Picture 30">
            <a:extLst>
              <a:ext uri="{FF2B5EF4-FFF2-40B4-BE49-F238E27FC236}">
                <a16:creationId xmlns:a16="http://schemas.microsoft.com/office/drawing/2014/main" id="{19C50D0B-E896-AC5B-2E32-1CFB44A0C196}"/>
              </a:ext>
            </a:extLst>
          </p:cNvPr>
          <p:cNvPicPr>
            <a:picLocks noChangeAspect="1"/>
          </p:cNvPicPr>
          <p:nvPr/>
        </p:nvPicPr>
        <p:blipFill>
          <a:blip r:embed="rId8"/>
          <a:stretch>
            <a:fillRect/>
          </a:stretch>
        </p:blipFill>
        <p:spPr>
          <a:xfrm>
            <a:off x="165579" y="5064658"/>
            <a:ext cx="2431195" cy="1664558"/>
          </a:xfrm>
          <a:prstGeom prst="rect">
            <a:avLst/>
          </a:prstGeom>
        </p:spPr>
      </p:pic>
      <p:pic>
        <p:nvPicPr>
          <p:cNvPr id="35" name="Picture 34">
            <a:extLst>
              <a:ext uri="{FF2B5EF4-FFF2-40B4-BE49-F238E27FC236}">
                <a16:creationId xmlns:a16="http://schemas.microsoft.com/office/drawing/2014/main" id="{E2D32831-21B9-80DA-E2D7-7C149FCAD046}"/>
              </a:ext>
            </a:extLst>
          </p:cNvPr>
          <p:cNvPicPr>
            <a:picLocks noChangeAspect="1"/>
          </p:cNvPicPr>
          <p:nvPr/>
        </p:nvPicPr>
        <p:blipFill>
          <a:blip r:embed="rId9"/>
          <a:stretch>
            <a:fillRect/>
          </a:stretch>
        </p:blipFill>
        <p:spPr>
          <a:xfrm>
            <a:off x="2596774" y="5103097"/>
            <a:ext cx="2431195" cy="1644013"/>
          </a:xfrm>
          <a:prstGeom prst="rect">
            <a:avLst/>
          </a:prstGeom>
        </p:spPr>
      </p:pic>
      <p:pic>
        <p:nvPicPr>
          <p:cNvPr id="39" name="Picture 38">
            <a:extLst>
              <a:ext uri="{FF2B5EF4-FFF2-40B4-BE49-F238E27FC236}">
                <a16:creationId xmlns:a16="http://schemas.microsoft.com/office/drawing/2014/main" id="{7915A78F-9771-8F79-A230-D4DA5FAC0A6A}"/>
              </a:ext>
            </a:extLst>
          </p:cNvPr>
          <p:cNvPicPr>
            <a:picLocks noChangeAspect="1"/>
          </p:cNvPicPr>
          <p:nvPr/>
        </p:nvPicPr>
        <p:blipFill>
          <a:blip r:embed="rId10"/>
          <a:stretch>
            <a:fillRect/>
          </a:stretch>
        </p:blipFill>
        <p:spPr>
          <a:xfrm>
            <a:off x="7612923" y="3131554"/>
            <a:ext cx="3110083" cy="1747556"/>
          </a:xfrm>
          <a:prstGeom prst="rect">
            <a:avLst/>
          </a:prstGeom>
        </p:spPr>
      </p:pic>
      <p:sp>
        <p:nvSpPr>
          <p:cNvPr id="41" name="TextBox 40">
            <a:extLst>
              <a:ext uri="{FF2B5EF4-FFF2-40B4-BE49-F238E27FC236}">
                <a16:creationId xmlns:a16="http://schemas.microsoft.com/office/drawing/2014/main" id="{0C0C1F7F-E7A0-F247-628A-D055190F734A}"/>
              </a:ext>
            </a:extLst>
          </p:cNvPr>
          <p:cNvSpPr txBox="1"/>
          <p:nvPr/>
        </p:nvSpPr>
        <p:spPr>
          <a:xfrm>
            <a:off x="7175741" y="3777460"/>
            <a:ext cx="544723" cy="307777"/>
          </a:xfrm>
          <a:prstGeom prst="rect">
            <a:avLst/>
          </a:prstGeom>
          <a:solidFill>
            <a:schemeClr val="accent1">
              <a:lumMod val="75000"/>
            </a:schemeClr>
          </a:solidFill>
          <a:scene3d>
            <a:camera prst="orthographicFront"/>
            <a:lightRig rig="threePt" dir="t"/>
          </a:scene3d>
          <a:sp3d>
            <a:bevelT/>
          </a:sp3d>
        </p:spPr>
        <p:txBody>
          <a:bodyPr wrap="square" rtlCol="0">
            <a:spAutoFit/>
          </a:bodyPr>
          <a:lstStyle/>
          <a:p>
            <a:r>
              <a:rPr lang="en-US" sz="1400" dirty="0">
                <a:solidFill>
                  <a:schemeClr val="bg1"/>
                </a:solidFill>
              </a:rPr>
              <a:t>SOH</a:t>
            </a:r>
            <a:endParaRPr lang="en-GB" sz="1400" dirty="0">
              <a:solidFill>
                <a:schemeClr val="bg1"/>
              </a:solidFill>
            </a:endParaRPr>
          </a:p>
        </p:txBody>
      </p:sp>
      <p:sp>
        <p:nvSpPr>
          <p:cNvPr id="42" name="TextBox 41">
            <a:extLst>
              <a:ext uri="{FF2B5EF4-FFF2-40B4-BE49-F238E27FC236}">
                <a16:creationId xmlns:a16="http://schemas.microsoft.com/office/drawing/2014/main" id="{51570FA8-0228-039F-A533-E9570838549D}"/>
              </a:ext>
            </a:extLst>
          </p:cNvPr>
          <p:cNvSpPr txBox="1"/>
          <p:nvPr/>
        </p:nvSpPr>
        <p:spPr>
          <a:xfrm>
            <a:off x="6830870" y="2378175"/>
            <a:ext cx="1564106" cy="307777"/>
          </a:xfrm>
          <a:prstGeom prst="rect">
            <a:avLst/>
          </a:prstGeom>
          <a:solidFill>
            <a:schemeClr val="accent1">
              <a:lumMod val="75000"/>
            </a:schemeClr>
          </a:solidFill>
          <a:scene3d>
            <a:camera prst="orthographicFront"/>
            <a:lightRig rig="threePt" dir="t"/>
          </a:scene3d>
          <a:sp3d>
            <a:bevelT/>
          </a:sp3d>
        </p:spPr>
        <p:txBody>
          <a:bodyPr wrap="square" rtlCol="0">
            <a:spAutoFit/>
          </a:bodyPr>
          <a:lstStyle/>
          <a:p>
            <a:r>
              <a:rPr lang="en-US" sz="1400" dirty="0">
                <a:solidFill>
                  <a:schemeClr val="bg1"/>
                </a:solidFill>
              </a:rPr>
              <a:t>Station Summary</a:t>
            </a:r>
            <a:endParaRPr lang="en-GB" sz="1400" dirty="0">
              <a:solidFill>
                <a:schemeClr val="bg1"/>
              </a:solidFill>
            </a:endParaRPr>
          </a:p>
        </p:txBody>
      </p:sp>
      <p:sp>
        <p:nvSpPr>
          <p:cNvPr id="43" name="TextBox 42">
            <a:extLst>
              <a:ext uri="{FF2B5EF4-FFF2-40B4-BE49-F238E27FC236}">
                <a16:creationId xmlns:a16="http://schemas.microsoft.com/office/drawing/2014/main" id="{84F3AE82-29BB-93A0-43F8-AEBB2B37C41B}"/>
              </a:ext>
            </a:extLst>
          </p:cNvPr>
          <p:cNvSpPr txBox="1"/>
          <p:nvPr/>
        </p:nvSpPr>
        <p:spPr>
          <a:xfrm>
            <a:off x="2125309" y="5145288"/>
            <a:ext cx="764212" cy="307777"/>
          </a:xfrm>
          <a:prstGeom prst="rect">
            <a:avLst/>
          </a:prstGeom>
          <a:solidFill>
            <a:schemeClr val="accent1">
              <a:lumMod val="75000"/>
            </a:schemeClr>
          </a:solidFill>
          <a:scene3d>
            <a:camera prst="orthographicFront"/>
            <a:lightRig rig="threePt" dir="t"/>
          </a:scene3d>
          <a:sp3d>
            <a:bevelT/>
          </a:sp3d>
        </p:spPr>
        <p:txBody>
          <a:bodyPr wrap="square" rtlCol="0">
            <a:spAutoFit/>
          </a:bodyPr>
          <a:lstStyle/>
          <a:p>
            <a:r>
              <a:rPr lang="en-US" sz="1400" dirty="0" err="1">
                <a:solidFill>
                  <a:schemeClr val="bg1"/>
                </a:solidFill>
              </a:rPr>
              <a:t>PRTools</a:t>
            </a:r>
            <a:r>
              <a:rPr lang="en-US" sz="1400" dirty="0">
                <a:solidFill>
                  <a:schemeClr val="bg1"/>
                </a:solidFill>
              </a:rPr>
              <a:t> </a:t>
            </a:r>
            <a:endParaRPr lang="en-GB" sz="1400" dirty="0">
              <a:solidFill>
                <a:schemeClr val="bg1"/>
              </a:solidFill>
            </a:endParaRPr>
          </a:p>
        </p:txBody>
      </p:sp>
      <p:pic>
        <p:nvPicPr>
          <p:cNvPr id="45" name="Picture 44">
            <a:extLst>
              <a:ext uri="{FF2B5EF4-FFF2-40B4-BE49-F238E27FC236}">
                <a16:creationId xmlns:a16="http://schemas.microsoft.com/office/drawing/2014/main" id="{DDD3A04E-94EB-E276-9612-BEB70845CE22}"/>
              </a:ext>
            </a:extLst>
          </p:cNvPr>
          <p:cNvPicPr>
            <a:picLocks noChangeAspect="1"/>
          </p:cNvPicPr>
          <p:nvPr/>
        </p:nvPicPr>
        <p:blipFill>
          <a:blip r:embed="rId11"/>
          <a:stretch>
            <a:fillRect/>
          </a:stretch>
        </p:blipFill>
        <p:spPr>
          <a:xfrm>
            <a:off x="2802318" y="1503791"/>
            <a:ext cx="1185122" cy="1019349"/>
          </a:xfrm>
          <a:prstGeom prst="rect">
            <a:avLst/>
          </a:prstGeom>
        </p:spPr>
      </p:pic>
      <p:sp>
        <p:nvSpPr>
          <p:cNvPr id="47" name="Rectangle: Rounded Corners 46">
            <a:extLst>
              <a:ext uri="{FF2B5EF4-FFF2-40B4-BE49-F238E27FC236}">
                <a16:creationId xmlns:a16="http://schemas.microsoft.com/office/drawing/2014/main" id="{5117745F-1A73-BE60-89DC-2FAA2C5B311F}"/>
              </a:ext>
            </a:extLst>
          </p:cNvPr>
          <p:cNvSpPr/>
          <p:nvPr/>
        </p:nvSpPr>
        <p:spPr>
          <a:xfrm>
            <a:off x="5149516" y="5145288"/>
            <a:ext cx="5642810" cy="1499054"/>
          </a:xfrm>
          <a:prstGeom prst="roundRect">
            <a:avLst/>
          </a:prstGeom>
          <a:solidFill>
            <a:schemeClr val="tx2">
              <a:lumMod val="75000"/>
            </a:schemeClr>
          </a:solidFill>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r>
              <a:rPr lang="en-GB" sz="1200" dirty="0">
                <a:solidFill>
                  <a:schemeClr val="bg1"/>
                </a:solidFill>
                <a:latin typeface="Arial" panose="020B0604020202020204" pitchFamily="34" charset="0"/>
                <a:cs typeface="Arial" panose="020B0604020202020204" pitchFamily="34" charset="0"/>
              </a:rPr>
              <a:t>Monthly report review: </a:t>
            </a:r>
          </a:p>
          <a:p>
            <a:pPr marL="171450" indent="-171450">
              <a:buFont typeface="Arial" panose="020B0604020202020204" pitchFamily="34" charset="0"/>
              <a:buChar char="•"/>
            </a:pPr>
            <a:r>
              <a:rPr lang="en-GB" sz="1200" b="1" u="sng" dirty="0" err="1">
                <a:solidFill>
                  <a:srgbClr val="FFC000"/>
                </a:solidFill>
                <a:latin typeface="Arial" panose="020B0604020202020204" pitchFamily="34" charset="0"/>
                <a:cs typeface="Arial" panose="020B0604020202020204" pitchFamily="34" charset="0"/>
              </a:rPr>
              <a:t>PRTools</a:t>
            </a:r>
            <a:r>
              <a:rPr lang="en-GB" sz="1200" dirty="0">
                <a:solidFill>
                  <a:schemeClr val="bg1"/>
                </a:solidFill>
                <a:latin typeface="Arial" panose="020B0604020202020204" pitchFamily="34" charset="0"/>
                <a:cs typeface="Arial" panose="020B0604020202020204" pitchFamily="34" charset="0"/>
              </a:rPr>
              <a:t> is used to verify KPI station performance.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Review and verify the station O&amp;M Activity (Status Bit) on the </a:t>
            </a:r>
            <a:r>
              <a:rPr lang="en-GB" sz="1200" b="1" u="sng" dirty="0">
                <a:solidFill>
                  <a:srgbClr val="FFC000"/>
                </a:solidFill>
                <a:latin typeface="Arial" panose="020B0604020202020204" pitchFamily="34" charset="0"/>
                <a:cs typeface="Arial" panose="020B0604020202020204" pitchFamily="34" charset="0"/>
              </a:rPr>
              <a:t>SOH-</a:t>
            </a:r>
            <a:r>
              <a:rPr lang="en-GB" sz="1200" b="1" u="sng" dirty="0" err="1">
                <a:solidFill>
                  <a:srgbClr val="FFC000"/>
                </a:solidFill>
                <a:latin typeface="Arial" panose="020B0604020202020204" pitchFamily="34" charset="0"/>
                <a:cs typeface="Arial" panose="020B0604020202020204" pitchFamily="34" charset="0"/>
              </a:rPr>
              <a:t>grafana</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b="1" u="sng" dirty="0">
                <a:solidFill>
                  <a:srgbClr val="FFC000"/>
                </a:solidFill>
                <a:latin typeface="Arial" panose="020B0604020202020204" pitchFamily="34" charset="0"/>
                <a:cs typeface="Arial" panose="020B0604020202020204" pitchFamily="34" charset="0"/>
              </a:rPr>
              <a:t>SOH-</a:t>
            </a:r>
            <a:r>
              <a:rPr lang="en-GB" sz="1200" b="1" u="sng" dirty="0" err="1">
                <a:solidFill>
                  <a:srgbClr val="FFC000"/>
                </a:solidFill>
                <a:latin typeface="Arial" panose="020B0604020202020204" pitchFamily="34" charset="0"/>
                <a:cs typeface="Arial" panose="020B0604020202020204" pitchFamily="34" charset="0"/>
              </a:rPr>
              <a:t>grafana</a:t>
            </a:r>
            <a:r>
              <a:rPr lang="en-GB" sz="1200" dirty="0">
                <a:solidFill>
                  <a:schemeClr val="bg1"/>
                </a:solidFill>
                <a:latin typeface="Arial" panose="020B0604020202020204" pitchFamily="34" charset="0"/>
                <a:cs typeface="Arial" panose="020B0604020202020204" pitchFamily="34" charset="0"/>
              </a:rPr>
              <a:t> confirmed the station's performance and authenticity. </a:t>
            </a:r>
          </a:p>
          <a:p>
            <a:pPr marL="171450" indent="-171450">
              <a:buFont typeface="Arial" panose="020B0604020202020204" pitchFamily="34" charset="0"/>
              <a:buChar char="•"/>
            </a:pPr>
            <a:r>
              <a:rPr lang="en-GB" sz="1200" b="1" u="sng" dirty="0" err="1">
                <a:solidFill>
                  <a:srgbClr val="FFC000"/>
                </a:solidFill>
                <a:latin typeface="Arial" panose="020B0604020202020204" pitchFamily="34" charset="0"/>
                <a:cs typeface="Arial" panose="020B0604020202020204" pitchFamily="34" charset="0"/>
              </a:rPr>
              <a:t>Geotool</a:t>
            </a:r>
            <a:r>
              <a:rPr lang="en-GB" sz="1200" dirty="0">
                <a:solidFill>
                  <a:schemeClr val="bg1"/>
                </a:solidFill>
                <a:latin typeface="Arial" panose="020B0604020202020204" pitchFamily="34" charset="0"/>
                <a:cs typeface="Arial" panose="020B0604020202020204" pitchFamily="34" charset="0"/>
              </a:rPr>
              <a:t> to confirmed the data quality of the waveform.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In the </a:t>
            </a:r>
            <a:r>
              <a:rPr lang="en-GB" sz="1200" b="1" u="sng" dirty="0">
                <a:solidFill>
                  <a:srgbClr val="FFC000"/>
                </a:solidFill>
                <a:latin typeface="Arial" panose="020B0604020202020204" pitchFamily="34" charset="0"/>
                <a:cs typeface="Arial" panose="020B0604020202020204" pitchFamily="34" charset="0"/>
              </a:rPr>
              <a:t>Station Summary section</a:t>
            </a:r>
            <a:r>
              <a:rPr lang="en-GB" sz="1200" dirty="0">
                <a:solidFill>
                  <a:schemeClr val="bg1"/>
                </a:solidFill>
                <a:latin typeface="Arial" panose="020B0604020202020204" pitchFamily="34" charset="0"/>
                <a:cs typeface="Arial" panose="020B0604020202020204" pitchFamily="34" charset="0"/>
              </a:rPr>
              <a:t>, PTS can </a:t>
            </a:r>
            <a:r>
              <a:rPr lang="en-GB" sz="1200" dirty="0" err="1">
                <a:solidFill>
                  <a:schemeClr val="bg1"/>
                </a:solidFill>
                <a:latin typeface="Arial" panose="020B0604020202020204" pitchFamily="34" charset="0"/>
                <a:cs typeface="Arial" panose="020B0604020202020204" pitchFamily="34" charset="0"/>
              </a:rPr>
              <a:t>analyze</a:t>
            </a:r>
            <a:r>
              <a:rPr lang="en-GB" sz="1200" dirty="0">
                <a:solidFill>
                  <a:schemeClr val="bg1"/>
                </a:solidFill>
                <a:latin typeface="Arial" panose="020B0604020202020204" pitchFamily="34" charset="0"/>
                <a:cs typeface="Arial" panose="020B0604020202020204" pitchFamily="34" charset="0"/>
              </a:rPr>
              <a:t> data quality station performance (PSD/PDF, residuals, calibration, and configuration status). </a:t>
            </a:r>
          </a:p>
        </p:txBody>
      </p:sp>
      <p:sp>
        <p:nvSpPr>
          <p:cNvPr id="48" name="TextBox 47">
            <a:extLst>
              <a:ext uri="{FF2B5EF4-FFF2-40B4-BE49-F238E27FC236}">
                <a16:creationId xmlns:a16="http://schemas.microsoft.com/office/drawing/2014/main" id="{F6E2F933-132F-E823-1C6A-4A690DA46865}"/>
              </a:ext>
            </a:extLst>
          </p:cNvPr>
          <p:cNvSpPr txBox="1"/>
          <p:nvPr/>
        </p:nvSpPr>
        <p:spPr>
          <a:xfrm>
            <a:off x="280681" y="2983785"/>
            <a:ext cx="544723" cy="307777"/>
          </a:xfrm>
          <a:prstGeom prst="rect">
            <a:avLst/>
          </a:prstGeom>
          <a:solidFill>
            <a:schemeClr val="accent1">
              <a:lumMod val="75000"/>
            </a:schemeClr>
          </a:solidFill>
          <a:scene3d>
            <a:camera prst="orthographicFront"/>
            <a:lightRig rig="threePt" dir="t"/>
          </a:scene3d>
          <a:sp3d>
            <a:bevelT/>
          </a:sp3d>
        </p:spPr>
        <p:txBody>
          <a:bodyPr wrap="square" rtlCol="0">
            <a:spAutoFit/>
          </a:bodyPr>
          <a:lstStyle/>
          <a:p>
            <a:r>
              <a:rPr lang="en-US" sz="1400" dirty="0">
                <a:solidFill>
                  <a:schemeClr val="bg1"/>
                </a:solidFill>
              </a:rPr>
              <a:t>IRS</a:t>
            </a:r>
            <a:endParaRPr lang="en-GB" sz="1400" dirty="0">
              <a:solidFill>
                <a:schemeClr val="bg1"/>
              </a:solidFill>
            </a:endParaRPr>
          </a:p>
        </p:txBody>
      </p:sp>
    </p:spTree>
    <p:extLst>
      <p:ext uri="{BB962C8B-B14F-4D97-AF65-F5344CB8AC3E}">
        <p14:creationId xmlns:p14="http://schemas.microsoft.com/office/powerpoint/2010/main" val="3493020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085246" y="196906"/>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Other use case(s) in OPS Center</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P4.1-670</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4FFDD99-86B3-E015-E4FB-E6F360DC9907}"/>
              </a:ext>
            </a:extLst>
          </p:cNvPr>
          <p:cNvPicPr>
            <a:picLocks noChangeAspect="1"/>
          </p:cNvPicPr>
          <p:nvPr/>
        </p:nvPicPr>
        <p:blipFill>
          <a:blip r:embed="rId3"/>
          <a:stretch>
            <a:fillRect/>
          </a:stretch>
        </p:blipFill>
        <p:spPr>
          <a:xfrm>
            <a:off x="5281863" y="4400010"/>
            <a:ext cx="4826960" cy="2210695"/>
          </a:xfrm>
          <a:prstGeom prst="rect">
            <a:avLst/>
          </a:prstGeom>
        </p:spPr>
      </p:pic>
      <p:pic>
        <p:nvPicPr>
          <p:cNvPr id="13" name="Picture 12">
            <a:extLst>
              <a:ext uri="{FF2B5EF4-FFF2-40B4-BE49-F238E27FC236}">
                <a16:creationId xmlns:a16="http://schemas.microsoft.com/office/drawing/2014/main" id="{3AC5F91F-6697-9F5C-36AE-9054B8C6E0A4}"/>
              </a:ext>
            </a:extLst>
          </p:cNvPr>
          <p:cNvPicPr>
            <a:picLocks noChangeAspect="1"/>
          </p:cNvPicPr>
          <p:nvPr/>
        </p:nvPicPr>
        <p:blipFill>
          <a:blip r:embed="rId4"/>
          <a:stretch>
            <a:fillRect/>
          </a:stretch>
        </p:blipFill>
        <p:spPr>
          <a:xfrm>
            <a:off x="268724" y="4442048"/>
            <a:ext cx="4724346" cy="2168657"/>
          </a:xfrm>
          <a:prstGeom prst="rect">
            <a:avLst/>
          </a:prstGeom>
        </p:spPr>
      </p:pic>
      <p:pic>
        <p:nvPicPr>
          <p:cNvPr id="16" name="Picture 15">
            <a:extLst>
              <a:ext uri="{FF2B5EF4-FFF2-40B4-BE49-F238E27FC236}">
                <a16:creationId xmlns:a16="http://schemas.microsoft.com/office/drawing/2014/main" id="{B20E19D4-30BF-D8E1-D21A-764B28390B58}"/>
              </a:ext>
            </a:extLst>
          </p:cNvPr>
          <p:cNvPicPr>
            <a:picLocks noChangeAspect="1"/>
          </p:cNvPicPr>
          <p:nvPr/>
        </p:nvPicPr>
        <p:blipFill>
          <a:blip r:embed="rId5"/>
          <a:stretch>
            <a:fillRect/>
          </a:stretch>
        </p:blipFill>
        <p:spPr>
          <a:xfrm>
            <a:off x="268724" y="2218911"/>
            <a:ext cx="4766492" cy="2168657"/>
          </a:xfrm>
          <a:prstGeom prst="rect">
            <a:avLst/>
          </a:prstGeom>
        </p:spPr>
      </p:pic>
      <p:sp>
        <p:nvSpPr>
          <p:cNvPr id="17" name="Rectangle: Rounded Corners 16">
            <a:extLst>
              <a:ext uri="{FF2B5EF4-FFF2-40B4-BE49-F238E27FC236}">
                <a16:creationId xmlns:a16="http://schemas.microsoft.com/office/drawing/2014/main" id="{5D04CD1B-F6E8-36CF-A4A7-87750C663107}"/>
              </a:ext>
            </a:extLst>
          </p:cNvPr>
          <p:cNvSpPr/>
          <p:nvPr/>
        </p:nvSpPr>
        <p:spPr>
          <a:xfrm>
            <a:off x="214583" y="1144640"/>
            <a:ext cx="5217676" cy="927825"/>
          </a:xfrm>
          <a:prstGeom prst="roundRect">
            <a:avLst/>
          </a:prstGeom>
          <a:solidFill>
            <a:schemeClr val="tx2">
              <a:lumMod val="75000"/>
            </a:schemeClr>
          </a:solidFill>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Support on the station Parameter Update process. </a:t>
            </a:r>
          </a:p>
          <a:p>
            <a:pPr marL="285750" indent="-285750">
              <a:buFont typeface="Arial" panose="020B0604020202020204" pitchFamily="34" charset="0"/>
              <a:buChar char="•"/>
            </a:pPr>
            <a:r>
              <a:rPr lang="en-US" sz="1600" dirty="0">
                <a:solidFill>
                  <a:schemeClr val="bg1"/>
                </a:solidFill>
              </a:rPr>
              <a:t>Identify the Orientation Issue at Station. </a:t>
            </a:r>
          </a:p>
          <a:p>
            <a:pPr marL="285750" indent="-285750">
              <a:buFont typeface="Arial" panose="020B0604020202020204" pitchFamily="34" charset="0"/>
              <a:buChar char="•"/>
            </a:pPr>
            <a:r>
              <a:rPr lang="en-US" sz="1600" dirty="0">
                <a:solidFill>
                  <a:schemeClr val="bg1"/>
                </a:solidFill>
              </a:rPr>
              <a:t>Identify the discrepancies among internal database(s). </a:t>
            </a:r>
          </a:p>
          <a:p>
            <a:pPr marL="285750" indent="-285750">
              <a:buFont typeface="Arial" panose="020B0604020202020204" pitchFamily="34" charset="0"/>
              <a:buChar char="•"/>
            </a:pPr>
            <a:endParaRPr lang="en-GB" sz="1600" dirty="0">
              <a:solidFill>
                <a:schemeClr val="bg1"/>
              </a:solidFill>
            </a:endParaRPr>
          </a:p>
        </p:txBody>
      </p:sp>
      <p:pic>
        <p:nvPicPr>
          <p:cNvPr id="8" name="Picture 7">
            <a:extLst>
              <a:ext uri="{FF2B5EF4-FFF2-40B4-BE49-F238E27FC236}">
                <a16:creationId xmlns:a16="http://schemas.microsoft.com/office/drawing/2014/main" id="{CF658C73-D660-C7B9-64D7-D21FFBFC672C}"/>
              </a:ext>
            </a:extLst>
          </p:cNvPr>
          <p:cNvPicPr>
            <a:picLocks noChangeAspect="1"/>
          </p:cNvPicPr>
          <p:nvPr/>
        </p:nvPicPr>
        <p:blipFill rotWithShape="1">
          <a:blip r:embed="rId6"/>
          <a:srcRect b="6511"/>
          <a:stretch/>
        </p:blipFill>
        <p:spPr>
          <a:xfrm>
            <a:off x="5369957" y="2138525"/>
            <a:ext cx="4604222" cy="2210695"/>
          </a:xfrm>
          <a:prstGeom prst="rect">
            <a:avLst/>
          </a:prstGeom>
        </p:spPr>
      </p:pic>
      <p:sp>
        <p:nvSpPr>
          <p:cNvPr id="9" name="TextBox 8">
            <a:extLst>
              <a:ext uri="{FF2B5EF4-FFF2-40B4-BE49-F238E27FC236}">
                <a16:creationId xmlns:a16="http://schemas.microsoft.com/office/drawing/2014/main" id="{DA461319-9287-9A50-38E1-DF94D69D820B}"/>
              </a:ext>
            </a:extLst>
          </p:cNvPr>
          <p:cNvSpPr txBox="1"/>
          <p:nvPr/>
        </p:nvSpPr>
        <p:spPr>
          <a:xfrm>
            <a:off x="5281863" y="2183907"/>
            <a:ext cx="4048801" cy="276999"/>
          </a:xfrm>
          <a:prstGeom prst="rect">
            <a:avLst/>
          </a:prstGeom>
          <a:noFill/>
        </p:spPr>
        <p:txBody>
          <a:bodyPr wrap="none" rtlCol="0">
            <a:spAutoFit/>
          </a:bodyPr>
          <a:lstStyle/>
          <a:p>
            <a:r>
              <a:rPr lang="en-GB" sz="1200" b="1" dirty="0">
                <a:solidFill>
                  <a:schemeClr val="accent1"/>
                </a:solidFill>
              </a:rPr>
              <a:t>Data quality problem caused by environmental disturbance</a:t>
            </a:r>
            <a:r>
              <a:rPr lang="en-US" sz="1200" b="1" dirty="0">
                <a:solidFill>
                  <a:schemeClr val="accent1"/>
                </a:solidFill>
              </a:rPr>
              <a:t>. </a:t>
            </a:r>
            <a:endParaRPr lang="en-GB" sz="1200" b="1" dirty="0">
              <a:solidFill>
                <a:schemeClr val="accent1"/>
              </a:solidFill>
            </a:endParaRPr>
          </a:p>
        </p:txBody>
      </p:sp>
    </p:spTree>
    <p:extLst>
      <p:ext uri="{BB962C8B-B14F-4D97-AF65-F5344CB8AC3E}">
        <p14:creationId xmlns:p14="http://schemas.microsoft.com/office/powerpoint/2010/main" val="359149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085246" y="196906"/>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Other use case(s) in OPS Center</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P4.1-670</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F3885770-95BD-A0E8-60B1-44F3556B0DE1}"/>
              </a:ext>
            </a:extLst>
          </p:cNvPr>
          <p:cNvPicPr>
            <a:picLocks noChangeAspect="1"/>
          </p:cNvPicPr>
          <p:nvPr/>
        </p:nvPicPr>
        <p:blipFill>
          <a:blip r:embed="rId3"/>
          <a:stretch>
            <a:fillRect/>
          </a:stretch>
        </p:blipFill>
        <p:spPr>
          <a:xfrm>
            <a:off x="128783" y="4390625"/>
            <a:ext cx="4944979" cy="2277658"/>
          </a:xfrm>
          <a:prstGeom prst="rect">
            <a:avLst/>
          </a:prstGeom>
        </p:spPr>
      </p:pic>
      <p:pic>
        <p:nvPicPr>
          <p:cNvPr id="15" name="Picture 14">
            <a:extLst>
              <a:ext uri="{FF2B5EF4-FFF2-40B4-BE49-F238E27FC236}">
                <a16:creationId xmlns:a16="http://schemas.microsoft.com/office/drawing/2014/main" id="{1E9C87C2-B5F3-0963-21EF-BA61C268C7B8}"/>
              </a:ext>
            </a:extLst>
          </p:cNvPr>
          <p:cNvPicPr>
            <a:picLocks noChangeAspect="1"/>
          </p:cNvPicPr>
          <p:nvPr/>
        </p:nvPicPr>
        <p:blipFill>
          <a:blip r:embed="rId4"/>
          <a:stretch>
            <a:fillRect/>
          </a:stretch>
        </p:blipFill>
        <p:spPr>
          <a:xfrm>
            <a:off x="242866" y="2112221"/>
            <a:ext cx="5075090" cy="2207304"/>
          </a:xfrm>
          <a:prstGeom prst="rect">
            <a:avLst/>
          </a:prstGeom>
        </p:spPr>
      </p:pic>
      <p:sp>
        <p:nvSpPr>
          <p:cNvPr id="17" name="Rectangle: Rounded Corners 16">
            <a:extLst>
              <a:ext uri="{FF2B5EF4-FFF2-40B4-BE49-F238E27FC236}">
                <a16:creationId xmlns:a16="http://schemas.microsoft.com/office/drawing/2014/main" id="{5D04CD1B-F6E8-36CF-A4A7-87750C663107}"/>
              </a:ext>
            </a:extLst>
          </p:cNvPr>
          <p:cNvSpPr/>
          <p:nvPr/>
        </p:nvSpPr>
        <p:spPr>
          <a:xfrm>
            <a:off x="152631" y="1105512"/>
            <a:ext cx="6982095" cy="842211"/>
          </a:xfrm>
          <a:prstGeom prst="roundRect">
            <a:avLst/>
          </a:prstGeom>
          <a:solidFill>
            <a:schemeClr val="tx2">
              <a:lumMod val="75000"/>
            </a:schemeClr>
          </a:solidFill>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bg1"/>
                </a:solidFill>
              </a:rPr>
              <a:t>Identify the equipment failure (ex: the equipment only providing noise/spike). </a:t>
            </a:r>
          </a:p>
          <a:p>
            <a:pPr marL="285750" indent="-285750">
              <a:buFont typeface="Arial" panose="020B0604020202020204" pitchFamily="34" charset="0"/>
              <a:buChar char="•"/>
            </a:pPr>
            <a:r>
              <a:rPr lang="en-US" sz="1600" dirty="0">
                <a:solidFill>
                  <a:schemeClr val="bg1"/>
                </a:solidFill>
              </a:rPr>
              <a:t>Identify Mass Centering is required. </a:t>
            </a:r>
          </a:p>
          <a:p>
            <a:pPr marL="285750" indent="-285750">
              <a:buFont typeface="Arial" panose="020B0604020202020204" pitchFamily="34" charset="0"/>
              <a:buChar char="•"/>
            </a:pPr>
            <a:r>
              <a:rPr lang="en-US" sz="1600" dirty="0">
                <a:solidFill>
                  <a:schemeClr val="bg1"/>
                </a:solidFill>
              </a:rPr>
              <a:t>Identify the gaps and constant value. </a:t>
            </a:r>
          </a:p>
        </p:txBody>
      </p:sp>
      <p:pic>
        <p:nvPicPr>
          <p:cNvPr id="5" name="Picture 4">
            <a:extLst>
              <a:ext uri="{FF2B5EF4-FFF2-40B4-BE49-F238E27FC236}">
                <a16:creationId xmlns:a16="http://schemas.microsoft.com/office/drawing/2014/main" id="{5B2B0A09-D948-E160-B7DB-9AB16DA7A617}"/>
              </a:ext>
            </a:extLst>
          </p:cNvPr>
          <p:cNvPicPr>
            <a:picLocks noChangeAspect="1"/>
          </p:cNvPicPr>
          <p:nvPr/>
        </p:nvPicPr>
        <p:blipFill rotWithShape="1">
          <a:blip r:embed="rId5"/>
          <a:srcRect l="24684"/>
          <a:stretch/>
        </p:blipFill>
        <p:spPr>
          <a:xfrm>
            <a:off x="5944009" y="1995836"/>
            <a:ext cx="4050806" cy="2773797"/>
          </a:xfrm>
          <a:prstGeom prst="rect">
            <a:avLst/>
          </a:prstGeom>
        </p:spPr>
      </p:pic>
      <p:sp>
        <p:nvSpPr>
          <p:cNvPr id="8" name="Rectangle: Rounded Corners 7">
            <a:extLst>
              <a:ext uri="{FF2B5EF4-FFF2-40B4-BE49-F238E27FC236}">
                <a16:creationId xmlns:a16="http://schemas.microsoft.com/office/drawing/2014/main" id="{ECC34ADB-F79D-692B-7ACB-BFDA561C8F3E}"/>
              </a:ext>
            </a:extLst>
          </p:cNvPr>
          <p:cNvSpPr/>
          <p:nvPr/>
        </p:nvSpPr>
        <p:spPr>
          <a:xfrm>
            <a:off x="5185611" y="4817746"/>
            <a:ext cx="5414209" cy="1906292"/>
          </a:xfrm>
          <a:prstGeom prst="roundRect">
            <a:avLst/>
          </a:prstGeom>
          <a:solidFill>
            <a:schemeClr val="tx2">
              <a:lumMod val="75000"/>
            </a:schemeClr>
          </a:solidFill>
          <a:ln>
            <a:noFill/>
          </a:ln>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pPr algn="just"/>
            <a:r>
              <a:rPr lang="en-GB" sz="1400" dirty="0">
                <a:solidFill>
                  <a:schemeClr val="bg1"/>
                </a:solidFill>
              </a:rPr>
              <a:t>Advantages from data quality monitoring with Multi-Technology Integration Portal: Enhances operational processes by providing </a:t>
            </a:r>
            <a:r>
              <a:rPr lang="en-GB" sz="1400" dirty="0">
                <a:solidFill>
                  <a:srgbClr val="FFC000"/>
                </a:solidFill>
              </a:rPr>
              <a:t>real-time visibility</a:t>
            </a:r>
            <a:r>
              <a:rPr lang="en-GB" sz="1400" dirty="0">
                <a:solidFill>
                  <a:schemeClr val="bg1"/>
                </a:solidFill>
              </a:rPr>
              <a:t>, </a:t>
            </a:r>
            <a:r>
              <a:rPr lang="en-GB" sz="1400" dirty="0">
                <a:solidFill>
                  <a:srgbClr val="FFC000"/>
                </a:solidFill>
              </a:rPr>
              <a:t>enabling proactive issue detection</a:t>
            </a:r>
            <a:r>
              <a:rPr lang="en-GB" sz="1400" dirty="0">
                <a:solidFill>
                  <a:schemeClr val="bg1"/>
                </a:solidFill>
              </a:rPr>
              <a:t>, </a:t>
            </a:r>
            <a:r>
              <a:rPr lang="en-GB" sz="1400" dirty="0">
                <a:solidFill>
                  <a:srgbClr val="FFC000"/>
                </a:solidFill>
              </a:rPr>
              <a:t>improving decision-making</a:t>
            </a:r>
            <a:r>
              <a:rPr lang="en-GB" sz="1400" dirty="0">
                <a:solidFill>
                  <a:schemeClr val="bg1"/>
                </a:solidFill>
              </a:rPr>
              <a:t>, </a:t>
            </a:r>
            <a:r>
              <a:rPr lang="en-GB" sz="1400" dirty="0">
                <a:solidFill>
                  <a:srgbClr val="FFC000"/>
                </a:solidFill>
              </a:rPr>
              <a:t>fostering collaboration between Station Operator and PTS</a:t>
            </a:r>
            <a:r>
              <a:rPr lang="en-GB" sz="1400" dirty="0">
                <a:solidFill>
                  <a:schemeClr val="bg1"/>
                </a:solidFill>
              </a:rPr>
              <a:t>, </a:t>
            </a:r>
            <a:r>
              <a:rPr lang="en-GB" sz="1400" dirty="0">
                <a:solidFill>
                  <a:srgbClr val="FFC000"/>
                </a:solidFill>
              </a:rPr>
              <a:t>facilitating predictive maintenance</a:t>
            </a:r>
            <a:r>
              <a:rPr lang="en-GB" sz="1400" dirty="0">
                <a:solidFill>
                  <a:schemeClr val="bg1"/>
                </a:solidFill>
              </a:rPr>
              <a:t>, and </a:t>
            </a:r>
            <a:r>
              <a:rPr lang="en-GB" sz="1400" dirty="0">
                <a:solidFill>
                  <a:srgbClr val="FFC000"/>
                </a:solidFill>
              </a:rPr>
              <a:t>driving continuous process improvement</a:t>
            </a:r>
            <a:r>
              <a:rPr lang="en-GB" sz="1400" dirty="0">
                <a:solidFill>
                  <a:schemeClr val="bg1"/>
                </a:solidFill>
              </a:rPr>
              <a:t>. These benefits contribute to increased efficiency, reduced downtime, an optimized troubleshooting escalation process, and improved overall station operational performance.</a:t>
            </a:r>
            <a:endParaRPr lang="en-GB" sz="1400" dirty="0">
              <a:solidFill>
                <a:schemeClr val="accent1">
                  <a:lumMod val="20000"/>
                  <a:lumOff val="80000"/>
                </a:schemeClr>
              </a:solidFill>
            </a:endParaRPr>
          </a:p>
        </p:txBody>
      </p:sp>
      <p:sp>
        <p:nvSpPr>
          <p:cNvPr id="10" name="TextBox 9">
            <a:extLst>
              <a:ext uri="{FF2B5EF4-FFF2-40B4-BE49-F238E27FC236}">
                <a16:creationId xmlns:a16="http://schemas.microsoft.com/office/drawing/2014/main" id="{46F685B9-D561-5C9A-6787-5150240F92BF}"/>
              </a:ext>
            </a:extLst>
          </p:cNvPr>
          <p:cNvSpPr txBox="1"/>
          <p:nvPr/>
        </p:nvSpPr>
        <p:spPr>
          <a:xfrm>
            <a:off x="7815595" y="2112221"/>
            <a:ext cx="2179220" cy="276999"/>
          </a:xfrm>
          <a:prstGeom prst="rect">
            <a:avLst/>
          </a:prstGeom>
          <a:noFill/>
        </p:spPr>
        <p:txBody>
          <a:bodyPr wrap="square">
            <a:spAutoFit/>
          </a:bodyPr>
          <a:lstStyle/>
          <a:p>
            <a:r>
              <a:rPr lang="en-US" sz="1200" b="1" dirty="0">
                <a:solidFill>
                  <a:schemeClr val="accent1"/>
                </a:solidFill>
              </a:rPr>
              <a:t>Mass Centering is required</a:t>
            </a:r>
            <a:endParaRPr lang="en-GB" sz="1200" b="1" dirty="0">
              <a:solidFill>
                <a:schemeClr val="accent1"/>
              </a:solidFill>
            </a:endParaRPr>
          </a:p>
        </p:txBody>
      </p:sp>
    </p:spTree>
    <p:extLst>
      <p:ext uri="{BB962C8B-B14F-4D97-AF65-F5344CB8AC3E}">
        <p14:creationId xmlns:p14="http://schemas.microsoft.com/office/powerpoint/2010/main" val="1870870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Conclusion </a:t>
            </a:r>
            <a:endParaRPr lang="en-AT" sz="54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ADE5F83-69D0-A1F2-B6CA-29BCE0C3D25B}"/>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err="1">
                <a:solidFill>
                  <a:schemeClr val="bg1"/>
                </a:solidFill>
                <a:latin typeface="Arial" panose="020B0604020202020204" pitchFamily="34" charset="0"/>
                <a:cs typeface="Arial" panose="020B0604020202020204" pitchFamily="34" charset="0"/>
              </a:rPr>
              <a:t>Px.x</a:t>
            </a:r>
            <a:r>
              <a:rPr lang="en-US" sz="1000" b="1" dirty="0">
                <a:solidFill>
                  <a:schemeClr val="bg1"/>
                </a:solidFill>
                <a:latin typeface="Arial" panose="020B0604020202020204" pitchFamily="34" charset="0"/>
                <a:cs typeface="Arial" panose="020B0604020202020204" pitchFamily="34" charset="0"/>
              </a:rPr>
              <a:t>-xxx</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EADB5CB1-A60B-FFC8-EDB0-EDCB7BEFA8A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17881D1-FB56-6C93-B29C-AA634FD8AA6F}"/>
              </a:ext>
            </a:extLst>
          </p:cNvPr>
          <p:cNvSpPr txBox="1"/>
          <p:nvPr/>
        </p:nvSpPr>
        <p:spPr>
          <a:xfrm>
            <a:off x="417170" y="1362275"/>
            <a:ext cx="10181892" cy="5016758"/>
          </a:xfrm>
          <a:prstGeom prst="rect">
            <a:avLst/>
          </a:prstGeom>
          <a:solidFill>
            <a:schemeClr val="tx2">
              <a:lumMod val="75000"/>
            </a:schemeClr>
          </a:solidFill>
          <a:scene3d>
            <a:camera prst="orthographicFront"/>
            <a:lightRig rig="threePt" dir="t"/>
          </a:scene3d>
          <a:sp3d>
            <a:bevelT/>
          </a:sp3d>
        </p:spPr>
        <p:txBody>
          <a:bodyPr wrap="square">
            <a:spAutoFit/>
          </a:bodyPr>
          <a:lstStyle/>
          <a:p>
            <a:r>
              <a:rPr lang="en-GB" sz="2000" dirty="0">
                <a:solidFill>
                  <a:schemeClr val="bg1"/>
                </a:solidFill>
                <a:latin typeface="Arial" panose="020B0604020202020204" pitchFamily="34" charset="0"/>
                <a:cs typeface="Arial" panose="020B0604020202020204" pitchFamily="34" charset="0"/>
              </a:rPr>
              <a:t>The </a:t>
            </a:r>
            <a:r>
              <a:rPr lang="en-GB" sz="2000" b="1" dirty="0">
                <a:solidFill>
                  <a:srgbClr val="FFC000"/>
                </a:solidFill>
                <a:latin typeface="Arial" panose="020B0604020202020204" pitchFamily="34" charset="0"/>
                <a:cs typeface="Arial" panose="020B0604020202020204" pitchFamily="34" charset="0"/>
              </a:rPr>
              <a:t>objective</a:t>
            </a:r>
            <a:r>
              <a:rPr lang="en-GB" sz="2000" dirty="0">
                <a:solidFill>
                  <a:srgbClr val="FFC000"/>
                </a:solidFill>
                <a:latin typeface="Arial" panose="020B0604020202020204" pitchFamily="34" charset="0"/>
                <a:cs typeface="Arial" panose="020B0604020202020204" pitchFamily="34" charset="0"/>
              </a:rPr>
              <a:t> </a:t>
            </a:r>
            <a:r>
              <a:rPr lang="en-GB" sz="2000" dirty="0">
                <a:solidFill>
                  <a:schemeClr val="bg1"/>
                </a:solidFill>
                <a:latin typeface="Arial" panose="020B0604020202020204" pitchFamily="34" charset="0"/>
                <a:cs typeface="Arial" panose="020B0604020202020204" pitchFamily="34" charset="0"/>
              </a:rPr>
              <a:t>of seismic data quality monitoring is to ensure that the acquired seismic data is accurate, reliable, and of high quality. By implementing a </a:t>
            </a:r>
            <a:r>
              <a:rPr lang="en-GB" sz="2000" b="1" dirty="0">
                <a:solidFill>
                  <a:srgbClr val="FFC000"/>
                </a:solidFill>
                <a:latin typeface="Arial" panose="020B0604020202020204" pitchFamily="34" charset="0"/>
                <a:cs typeface="Arial" panose="020B0604020202020204" pitchFamily="34" charset="0"/>
              </a:rPr>
              <a:t>systematic monitoring process and reliable platform/tools</a:t>
            </a:r>
            <a:r>
              <a:rPr lang="en-GB" sz="2000" dirty="0">
                <a:solidFill>
                  <a:schemeClr val="bg1"/>
                </a:solidFill>
                <a:latin typeface="Arial" panose="020B0604020202020204" pitchFamily="34" charset="0"/>
                <a:cs typeface="Arial" panose="020B0604020202020204" pitchFamily="34" charset="0"/>
              </a:rPr>
              <a:t>, potential issues can be detected and addressed early on, leading to improved interpretations, better decision-making, and more robust data transmission. </a:t>
            </a:r>
          </a:p>
          <a:p>
            <a:endParaRPr lang="en-GB" sz="2000" dirty="0">
              <a:solidFill>
                <a:schemeClr val="bg1"/>
              </a:solidFill>
              <a:latin typeface="Arial" panose="020B0604020202020204" pitchFamily="34" charset="0"/>
              <a:cs typeface="Arial" panose="020B0604020202020204" pitchFamily="34" charset="0"/>
            </a:endParaRPr>
          </a:p>
          <a:p>
            <a:r>
              <a:rPr lang="en-GB" sz="2000" dirty="0">
                <a:solidFill>
                  <a:schemeClr val="bg1"/>
                </a:solidFill>
                <a:latin typeface="Arial" panose="020B0604020202020204" pitchFamily="34" charset="0"/>
                <a:cs typeface="Arial" panose="020B0604020202020204" pitchFamily="34" charset="0"/>
              </a:rPr>
              <a:t>The Multi-Technology Integration Portal was developed as a result of </a:t>
            </a:r>
            <a:r>
              <a:rPr lang="en-GB" sz="2000" b="1" dirty="0">
                <a:solidFill>
                  <a:srgbClr val="FFC000"/>
                </a:solidFill>
                <a:latin typeface="Arial" panose="020B0604020202020204" pitchFamily="34" charset="0"/>
                <a:cs typeface="Arial" panose="020B0604020202020204" pitchFamily="34" charset="0"/>
              </a:rPr>
              <a:t>a cross-divisional project </a:t>
            </a:r>
            <a:r>
              <a:rPr lang="en-GB" sz="2000" dirty="0">
                <a:solidFill>
                  <a:schemeClr val="bg1"/>
                </a:solidFill>
                <a:latin typeface="Arial" panose="020B0604020202020204" pitchFamily="34" charset="0"/>
                <a:cs typeface="Arial" panose="020B0604020202020204" pitchFamily="34" charset="0"/>
              </a:rPr>
              <a:t>to support PTS with </a:t>
            </a:r>
            <a:r>
              <a:rPr lang="en-GB" sz="2000" b="1" dirty="0">
                <a:solidFill>
                  <a:srgbClr val="FFC000"/>
                </a:solidFill>
                <a:latin typeface="Arial" panose="020B0604020202020204" pitchFamily="34" charset="0"/>
                <a:cs typeface="Arial" panose="020B0604020202020204" pitchFamily="34" charset="0"/>
              </a:rPr>
              <a:t>data quality monitoring </a:t>
            </a:r>
            <a:r>
              <a:rPr lang="en-GB" sz="2000" dirty="0">
                <a:solidFill>
                  <a:schemeClr val="bg1"/>
                </a:solidFill>
                <a:latin typeface="Arial" panose="020B0604020202020204" pitchFamily="34" charset="0"/>
                <a:cs typeface="Arial" panose="020B0604020202020204" pitchFamily="34" charset="0"/>
              </a:rPr>
              <a:t>and other </a:t>
            </a:r>
            <a:r>
              <a:rPr lang="en-GB" sz="2000" b="1" dirty="0">
                <a:solidFill>
                  <a:srgbClr val="FFC000"/>
                </a:solidFill>
                <a:latin typeface="Arial" panose="020B0604020202020204" pitchFamily="34" charset="0"/>
                <a:cs typeface="Arial" panose="020B0604020202020204" pitchFamily="34" charset="0"/>
              </a:rPr>
              <a:t>technical</a:t>
            </a:r>
            <a:r>
              <a:rPr lang="en-GB" sz="2000" dirty="0">
                <a:solidFill>
                  <a:schemeClr val="bg1"/>
                </a:solidFill>
                <a:latin typeface="Arial" panose="020B0604020202020204" pitchFamily="34" charset="0"/>
                <a:cs typeface="Arial" panose="020B0604020202020204" pitchFamily="34" charset="0"/>
              </a:rPr>
              <a:t> routine activities to ensure that station performance meets the requirements of the IMS Operational Manual.</a:t>
            </a:r>
          </a:p>
          <a:p>
            <a:endParaRPr lang="en-GB" sz="2000" dirty="0">
              <a:solidFill>
                <a:schemeClr val="bg1"/>
              </a:solidFill>
              <a:latin typeface="Arial" panose="020B0604020202020204" pitchFamily="34" charset="0"/>
              <a:cs typeface="Arial" panose="020B0604020202020204" pitchFamily="34" charset="0"/>
            </a:endParaRPr>
          </a:p>
          <a:p>
            <a:r>
              <a:rPr lang="en-GB" sz="2000" dirty="0">
                <a:solidFill>
                  <a:schemeClr val="bg1"/>
                </a:solidFill>
                <a:latin typeface="Arial" panose="020B0604020202020204" pitchFamily="34" charset="0"/>
                <a:cs typeface="Arial" panose="020B0604020202020204" pitchFamily="34" charset="0"/>
              </a:rPr>
              <a:t>Using a Multi-Technology Integration portal  in conjunction with other PTS monitoring tools is an excellent way to </a:t>
            </a:r>
            <a:r>
              <a:rPr lang="en-GB" sz="2000" b="1" dirty="0">
                <a:solidFill>
                  <a:srgbClr val="FFC000"/>
                </a:solidFill>
                <a:latin typeface="Arial" panose="020B0604020202020204" pitchFamily="34" charset="0"/>
                <a:cs typeface="Arial" panose="020B0604020202020204" pitchFamily="34" charset="0"/>
              </a:rPr>
              <a:t>enhance data quality monitoring</a:t>
            </a:r>
            <a:r>
              <a:rPr lang="en-GB" sz="2000" dirty="0">
                <a:solidFill>
                  <a:schemeClr val="bg1"/>
                </a:solidFill>
                <a:latin typeface="Arial" panose="020B0604020202020204" pitchFamily="34" charset="0"/>
                <a:cs typeface="Arial" panose="020B0604020202020204" pitchFamily="34" charset="0"/>
              </a:rPr>
              <a:t> in the OPS </a:t>
            </a:r>
            <a:r>
              <a:rPr lang="en-GB" sz="2000" dirty="0" err="1">
                <a:solidFill>
                  <a:schemeClr val="bg1"/>
                </a:solidFill>
                <a:latin typeface="Arial" panose="020B0604020202020204" pitchFamily="34" charset="0"/>
                <a:cs typeface="Arial" panose="020B0604020202020204" pitchFamily="34" charset="0"/>
              </a:rPr>
              <a:t>Center</a:t>
            </a:r>
            <a:r>
              <a:rPr lang="en-GB" sz="2000" dirty="0">
                <a:solidFill>
                  <a:schemeClr val="bg1"/>
                </a:solidFill>
                <a:latin typeface="Arial" panose="020B0604020202020204" pitchFamily="34" charset="0"/>
                <a:cs typeface="Arial" panose="020B0604020202020204" pitchFamily="34" charset="0"/>
              </a:rPr>
              <a:t>.</a:t>
            </a:r>
          </a:p>
          <a:p>
            <a:endParaRPr lang="en-GB" sz="2000" dirty="0">
              <a:solidFill>
                <a:schemeClr val="bg1"/>
              </a:solidFill>
              <a:latin typeface="Arial" panose="020B0604020202020204" pitchFamily="34" charset="0"/>
              <a:cs typeface="Arial" panose="020B0604020202020204" pitchFamily="34" charset="0"/>
            </a:endParaRPr>
          </a:p>
          <a:p>
            <a:r>
              <a:rPr lang="en-GB" sz="2000" dirty="0">
                <a:solidFill>
                  <a:schemeClr val="bg1"/>
                </a:solidFill>
                <a:latin typeface="Arial" panose="020B0604020202020204" pitchFamily="34" charset="0"/>
                <a:cs typeface="Arial" panose="020B0604020202020204" pitchFamily="34" charset="0"/>
              </a:rPr>
              <a:t>These benefits contribute to the overall </a:t>
            </a:r>
            <a:r>
              <a:rPr lang="en-GB" sz="2000" b="1" dirty="0">
                <a:solidFill>
                  <a:srgbClr val="FFC000"/>
                </a:solidFill>
                <a:latin typeface="Arial" panose="020B0604020202020204" pitchFamily="34" charset="0"/>
                <a:cs typeface="Arial" panose="020B0604020202020204" pitchFamily="34" charset="0"/>
              </a:rPr>
              <a:t>reliability of IMS network performance</a:t>
            </a:r>
            <a:r>
              <a:rPr lang="en-GB" sz="2000" dirty="0">
                <a:latin typeface="Arial" panose="020B0604020202020204" pitchFamily="34" charset="0"/>
                <a:cs typeface="Arial" panose="020B0604020202020204" pitchFamily="34" charset="0"/>
              </a:rPr>
              <a:t>. </a:t>
            </a:r>
          </a:p>
          <a:p>
            <a:endParaRPr lang="en-GB"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200300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21570</TotalTime>
  <Words>2706</Words>
  <Application>Microsoft Office PowerPoint</Application>
  <PresentationFormat>Widescreen</PresentationFormat>
  <Paragraphs>248</Paragraphs>
  <Slides>11</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Calibri Light</vt:lpstr>
      <vt:lpstr>Roboto</vt:lpstr>
      <vt:lpstr>Symbol</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Rizkita</dc:creator>
  <cp:lastModifiedBy>ASSEF PARITHUSTA Rizkita</cp:lastModifiedBy>
  <cp:revision>90</cp:revision>
  <cp:lastPrinted>2023-06-06T08:54:50Z</cp:lastPrinted>
  <dcterms:created xsi:type="dcterms:W3CDTF">2023-04-18T13:25:54Z</dcterms:created>
  <dcterms:modified xsi:type="dcterms:W3CDTF">2023-06-11T21:24:14Z</dcterms:modified>
</cp:coreProperties>
</file>