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22" y="-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20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12.emf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15.emf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1.emf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0.emf"/><Relationship Id="rId20" Type="http://schemas.openxmlformats.org/officeDocument/2006/relationships/image" Target="../media/image14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9.emf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13.emf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8.png"/><Relationship Id="rId22" Type="http://schemas.openxmlformats.org/officeDocument/2006/relationships/image" Target="../media/image1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8"/>
          <p:cNvPicPr/>
          <p:nvPr/>
        </p:nvPicPr>
        <p:blipFill>
          <a:blip r:embed="rId15"/>
          <a:stretch/>
        </p:blipFill>
        <p:spPr>
          <a:xfrm>
            <a:off x="197280" y="400680"/>
            <a:ext cx="2038680" cy="1018800"/>
          </a:xfrm>
          <a:prstGeom prst="rect">
            <a:avLst/>
          </a:prstGeom>
          <a:ln>
            <a:noFill/>
          </a:ln>
        </p:spPr>
      </p:pic>
      <p:pic>
        <p:nvPicPr>
          <p:cNvPr id="33" name="Picture 13"/>
          <p:cNvPicPr/>
          <p:nvPr/>
        </p:nvPicPr>
        <p:blipFill>
          <a:blip r:embed="rId16"/>
          <a:stretch/>
        </p:blipFill>
        <p:spPr>
          <a:xfrm>
            <a:off x="315000" y="1927440"/>
            <a:ext cx="1802520" cy="723240"/>
          </a:xfrm>
          <a:prstGeom prst="rect">
            <a:avLst/>
          </a:prstGeom>
          <a:ln>
            <a:noFill/>
          </a:ln>
        </p:spPr>
      </p:pic>
      <p:pic>
        <p:nvPicPr>
          <p:cNvPr id="2" name="Picture 16"/>
          <p:cNvPicPr/>
          <p:nvPr/>
        </p:nvPicPr>
        <p:blipFill>
          <a:blip r:embed="rId17"/>
          <a:stretch/>
        </p:blipFill>
        <p:spPr>
          <a:xfrm>
            <a:off x="2819160" y="1927440"/>
            <a:ext cx="1802520" cy="723240"/>
          </a:xfrm>
          <a:prstGeom prst="rect">
            <a:avLst/>
          </a:prstGeom>
          <a:ln>
            <a:noFill/>
          </a:ln>
        </p:spPr>
      </p:pic>
      <p:pic>
        <p:nvPicPr>
          <p:cNvPr id="3" name="Picture 18"/>
          <p:cNvPicPr/>
          <p:nvPr/>
        </p:nvPicPr>
        <p:blipFill>
          <a:blip r:embed="rId18"/>
          <a:stretch/>
        </p:blipFill>
        <p:spPr>
          <a:xfrm>
            <a:off x="7569360" y="1927440"/>
            <a:ext cx="1802520" cy="723240"/>
          </a:xfrm>
          <a:prstGeom prst="rect">
            <a:avLst/>
          </a:prstGeom>
          <a:ln>
            <a:noFill/>
          </a:ln>
        </p:spPr>
      </p:pic>
      <p:pic>
        <p:nvPicPr>
          <p:cNvPr id="4" name="Picture 19"/>
          <p:cNvPicPr/>
          <p:nvPr/>
        </p:nvPicPr>
        <p:blipFill>
          <a:blip r:embed="rId19"/>
          <a:stretch/>
        </p:blipFill>
        <p:spPr>
          <a:xfrm>
            <a:off x="10073520" y="1927440"/>
            <a:ext cx="1802520" cy="723240"/>
          </a:xfrm>
          <a:prstGeom prst="rect">
            <a:avLst/>
          </a:prstGeom>
          <a:ln>
            <a:noFill/>
          </a:ln>
        </p:spPr>
      </p:pic>
      <p:pic>
        <p:nvPicPr>
          <p:cNvPr id="5" name="Picture 24"/>
          <p:cNvPicPr/>
          <p:nvPr/>
        </p:nvPicPr>
        <p:blipFill>
          <a:blip r:embed="rId20"/>
          <a:stretch/>
        </p:blipFill>
        <p:spPr>
          <a:xfrm>
            <a:off x="5379840" y="3624840"/>
            <a:ext cx="1431720" cy="395640"/>
          </a:xfrm>
          <a:prstGeom prst="rect">
            <a:avLst/>
          </a:prstGeom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6" name="Group 1"/>
          <p:cNvGrpSpPr/>
          <p:nvPr/>
        </p:nvGrpSpPr>
        <p:grpSpPr>
          <a:xfrm>
            <a:off x="2639880" y="2912040"/>
            <a:ext cx="2161080" cy="2159280"/>
            <a:chOff x="2639880" y="2912040"/>
            <a:chExt cx="2161080" cy="2159280"/>
          </a:xfrm>
        </p:grpSpPr>
        <p:sp>
          <p:nvSpPr>
            <p:cNvPr id="7" name="CustomShape 2"/>
            <p:cNvSpPr/>
            <p:nvPr/>
          </p:nvSpPr>
          <p:spPr>
            <a:xfrm>
              <a:off x="2639880" y="2920680"/>
              <a:ext cx="2150640" cy="2150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3"/>
            <p:cNvSpPr/>
            <p:nvPr/>
          </p:nvSpPr>
          <p:spPr>
            <a:xfrm>
              <a:off x="2662560" y="2932920"/>
              <a:ext cx="2114280" cy="2116080"/>
            </a:xfrm>
            <a:custGeom>
              <a:avLst/>
              <a:gdLst/>
              <a:ahLst/>
              <a:cxnLst/>
              <a:rect l="l" t="t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CustomShape 4"/>
            <p:cNvSpPr/>
            <p:nvPr/>
          </p:nvSpPr>
          <p:spPr>
            <a:xfrm>
              <a:off x="2639880" y="2912040"/>
              <a:ext cx="2161080" cy="2159280"/>
            </a:xfrm>
            <a:custGeom>
              <a:avLst/>
              <a:gdLst/>
              <a:ahLst/>
              <a:cxnLst/>
              <a:rect l="l" t="t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" name="Group 5"/>
          <p:cNvGrpSpPr/>
          <p:nvPr/>
        </p:nvGrpSpPr>
        <p:grpSpPr>
          <a:xfrm>
            <a:off x="7390440" y="2932200"/>
            <a:ext cx="2161080" cy="2159280"/>
            <a:chOff x="7390440" y="2932200"/>
            <a:chExt cx="2161080" cy="2159280"/>
          </a:xfrm>
        </p:grpSpPr>
        <p:sp>
          <p:nvSpPr>
            <p:cNvPr id="11" name="CustomShape 6"/>
            <p:cNvSpPr/>
            <p:nvPr/>
          </p:nvSpPr>
          <p:spPr>
            <a:xfrm>
              <a:off x="7390440" y="2940840"/>
              <a:ext cx="2150640" cy="2150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7"/>
            <p:cNvSpPr/>
            <p:nvPr/>
          </p:nvSpPr>
          <p:spPr>
            <a:xfrm>
              <a:off x="7412760" y="2952720"/>
              <a:ext cx="2114280" cy="2116080"/>
            </a:xfrm>
            <a:custGeom>
              <a:avLst/>
              <a:gdLst/>
              <a:ahLst/>
              <a:cxnLst/>
              <a:rect l="l" t="t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" name="CustomShape 8"/>
            <p:cNvSpPr/>
            <p:nvPr/>
          </p:nvSpPr>
          <p:spPr>
            <a:xfrm>
              <a:off x="7390440" y="2932200"/>
              <a:ext cx="2161080" cy="2159280"/>
            </a:xfrm>
            <a:custGeom>
              <a:avLst/>
              <a:gdLst/>
              <a:ahLst/>
              <a:cxnLst/>
              <a:rect l="l" t="t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" name="Group 9"/>
          <p:cNvGrpSpPr/>
          <p:nvPr/>
        </p:nvGrpSpPr>
        <p:grpSpPr>
          <a:xfrm>
            <a:off x="9894240" y="2912040"/>
            <a:ext cx="2161080" cy="2159280"/>
            <a:chOff x="9894240" y="2912040"/>
            <a:chExt cx="2161080" cy="2159280"/>
          </a:xfrm>
        </p:grpSpPr>
        <p:sp>
          <p:nvSpPr>
            <p:cNvPr id="15" name="CustomShape 10"/>
            <p:cNvSpPr/>
            <p:nvPr/>
          </p:nvSpPr>
          <p:spPr>
            <a:xfrm>
              <a:off x="9894240" y="2920680"/>
              <a:ext cx="2150640" cy="2150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CustomShape 11"/>
            <p:cNvSpPr/>
            <p:nvPr/>
          </p:nvSpPr>
          <p:spPr>
            <a:xfrm>
              <a:off x="9916920" y="2932920"/>
              <a:ext cx="2114280" cy="2116080"/>
            </a:xfrm>
            <a:custGeom>
              <a:avLst/>
              <a:gdLst/>
              <a:ahLst/>
              <a:cxnLst/>
              <a:rect l="l" t="t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CustomShape 12"/>
            <p:cNvSpPr/>
            <p:nvPr/>
          </p:nvSpPr>
          <p:spPr>
            <a:xfrm>
              <a:off x="9894240" y="2912040"/>
              <a:ext cx="2161080" cy="2159280"/>
            </a:xfrm>
            <a:custGeom>
              <a:avLst/>
              <a:gdLst/>
              <a:ahLst/>
              <a:cxnLst/>
              <a:rect l="l" t="t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8" name="Group 13"/>
          <p:cNvGrpSpPr/>
          <p:nvPr/>
        </p:nvGrpSpPr>
        <p:grpSpPr>
          <a:xfrm>
            <a:off x="136080" y="2932200"/>
            <a:ext cx="2161080" cy="2159280"/>
            <a:chOff x="136080" y="2932200"/>
            <a:chExt cx="2161080" cy="2159280"/>
          </a:xfrm>
        </p:grpSpPr>
        <p:sp>
          <p:nvSpPr>
            <p:cNvPr id="19" name="CustomShape 14"/>
            <p:cNvSpPr/>
            <p:nvPr/>
          </p:nvSpPr>
          <p:spPr>
            <a:xfrm>
              <a:off x="136080" y="2940840"/>
              <a:ext cx="2150640" cy="2150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CustomShape 15"/>
            <p:cNvSpPr/>
            <p:nvPr/>
          </p:nvSpPr>
          <p:spPr>
            <a:xfrm>
              <a:off x="158400" y="2952720"/>
              <a:ext cx="2114280" cy="2116080"/>
            </a:xfrm>
            <a:custGeom>
              <a:avLst/>
              <a:gdLst/>
              <a:ahLst/>
              <a:cxnLst/>
              <a:rect l="l" t="t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CustomShape 16"/>
            <p:cNvSpPr/>
            <p:nvPr/>
          </p:nvSpPr>
          <p:spPr>
            <a:xfrm>
              <a:off x="136080" y="2932200"/>
              <a:ext cx="2161080" cy="2159280"/>
            </a:xfrm>
            <a:custGeom>
              <a:avLst/>
              <a:gdLst/>
              <a:ahLst/>
              <a:cxnLst/>
              <a:rect l="l" t="t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2" name="Group 17"/>
          <p:cNvGrpSpPr/>
          <p:nvPr/>
        </p:nvGrpSpPr>
        <p:grpSpPr>
          <a:xfrm>
            <a:off x="5162400" y="4986360"/>
            <a:ext cx="1866240" cy="1625040"/>
            <a:chOff x="5162400" y="4986360"/>
            <a:chExt cx="1866240" cy="1625040"/>
          </a:xfrm>
        </p:grpSpPr>
        <p:sp>
          <p:nvSpPr>
            <p:cNvPr id="23" name="CustomShape 18"/>
            <p:cNvSpPr/>
            <p:nvPr/>
          </p:nvSpPr>
          <p:spPr>
            <a:xfrm>
              <a:off x="5162400" y="4986360"/>
              <a:ext cx="1866240" cy="16250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CustomShape 19"/>
            <p:cNvSpPr/>
            <p:nvPr/>
          </p:nvSpPr>
          <p:spPr>
            <a:xfrm>
              <a:off x="5380200" y="6356520"/>
              <a:ext cx="1431360" cy="235800"/>
            </a:xfrm>
            <a:custGeom>
              <a:avLst/>
              <a:gdLst/>
              <a:ahLst/>
              <a:cxnLst/>
              <a:rect l="l" t="t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CustomShape 20"/>
            <p:cNvSpPr/>
            <p:nvPr/>
          </p:nvSpPr>
          <p:spPr>
            <a:xfrm>
              <a:off x="5342040" y="6329520"/>
              <a:ext cx="1521720" cy="251640"/>
            </a:xfrm>
            <a:custGeom>
              <a:avLst/>
              <a:gdLst/>
              <a:ahLst/>
              <a:cxnLst/>
              <a:rect l="l" t="t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6" name="Group 21"/>
          <p:cNvGrpSpPr/>
          <p:nvPr/>
        </p:nvGrpSpPr>
        <p:grpSpPr>
          <a:xfrm>
            <a:off x="11020320" y="5397480"/>
            <a:ext cx="1002600" cy="1218240"/>
            <a:chOff x="11020320" y="5397480"/>
            <a:chExt cx="1002600" cy="1218240"/>
          </a:xfrm>
        </p:grpSpPr>
        <p:sp>
          <p:nvSpPr>
            <p:cNvPr id="27" name="CustomShape 22"/>
            <p:cNvSpPr/>
            <p:nvPr/>
          </p:nvSpPr>
          <p:spPr>
            <a:xfrm>
              <a:off x="11020320" y="5402160"/>
              <a:ext cx="1002600" cy="12135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" name="CustomShape 23"/>
            <p:cNvSpPr/>
            <p:nvPr/>
          </p:nvSpPr>
          <p:spPr>
            <a:xfrm>
              <a:off x="11112480" y="5408640"/>
              <a:ext cx="821520" cy="818280"/>
            </a:xfrm>
            <a:custGeom>
              <a:avLst/>
              <a:gdLst/>
              <a:ahLst/>
              <a:cxnLst/>
              <a:rect l="l" t="t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" name="CustomShape 24"/>
            <p:cNvSpPr/>
            <p:nvPr/>
          </p:nvSpPr>
          <p:spPr>
            <a:xfrm>
              <a:off x="11101320" y="5397480"/>
              <a:ext cx="843840" cy="840600"/>
            </a:xfrm>
            <a:custGeom>
              <a:avLst/>
              <a:gdLst/>
              <a:ahLst/>
              <a:cxnLst/>
              <a:rect l="l" t="t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0" name="PlaceHolder 2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1" name="PlaceHolder 2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4"/>
          <p:cNvPicPr/>
          <p:nvPr/>
        </p:nvPicPr>
        <p:blipFill>
          <a:blip r:embed="rId15"/>
          <a:stretch/>
        </p:blipFill>
        <p:spPr>
          <a:xfrm>
            <a:off x="11416320" y="2262960"/>
            <a:ext cx="212760" cy="212760"/>
          </a:xfrm>
          <a:prstGeom prst="rect">
            <a:avLst/>
          </a:prstGeom>
          <a:ln>
            <a:noFill/>
          </a:ln>
        </p:spPr>
      </p:pic>
      <p:pic>
        <p:nvPicPr>
          <p:cNvPr id="69" name="Picture 15"/>
          <p:cNvPicPr/>
          <p:nvPr/>
        </p:nvPicPr>
        <p:blipFill>
          <a:blip r:embed="rId16"/>
          <a:stretch/>
        </p:blipFill>
        <p:spPr>
          <a:xfrm>
            <a:off x="11629800" y="4211280"/>
            <a:ext cx="208800" cy="208800"/>
          </a:xfrm>
          <a:prstGeom prst="rect">
            <a:avLst/>
          </a:prstGeom>
          <a:ln>
            <a:noFill/>
          </a:ln>
        </p:spPr>
      </p:pic>
      <p:pic>
        <p:nvPicPr>
          <p:cNvPr id="70" name="Picture 16"/>
          <p:cNvPicPr/>
          <p:nvPr/>
        </p:nvPicPr>
        <p:blipFill>
          <a:blip r:embed="rId17"/>
          <a:stretch/>
        </p:blipFill>
        <p:spPr>
          <a:xfrm>
            <a:off x="11206800" y="4216320"/>
            <a:ext cx="208800" cy="208800"/>
          </a:xfrm>
          <a:prstGeom prst="rect">
            <a:avLst/>
          </a:prstGeom>
          <a:ln>
            <a:noFill/>
          </a:ln>
        </p:spPr>
      </p:pic>
      <p:grpSp>
        <p:nvGrpSpPr>
          <p:cNvPr id="71" name="Group 1"/>
          <p:cNvGrpSpPr/>
          <p:nvPr/>
        </p:nvGrpSpPr>
        <p:grpSpPr>
          <a:xfrm>
            <a:off x="11020320" y="5397480"/>
            <a:ext cx="1007280" cy="1218600"/>
            <a:chOff x="11020320" y="5397480"/>
            <a:chExt cx="1007280" cy="1218600"/>
          </a:xfrm>
        </p:grpSpPr>
        <p:sp>
          <p:nvSpPr>
            <p:cNvPr id="72" name="CustomShape 2"/>
            <p:cNvSpPr/>
            <p:nvPr/>
          </p:nvSpPr>
          <p:spPr>
            <a:xfrm>
              <a:off x="11020320" y="5402160"/>
              <a:ext cx="1002600" cy="12135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CustomShape 3"/>
            <p:cNvSpPr/>
            <p:nvPr/>
          </p:nvSpPr>
          <p:spPr>
            <a:xfrm>
              <a:off x="11031480" y="6394320"/>
              <a:ext cx="984960" cy="210240"/>
            </a:xfrm>
            <a:custGeom>
              <a:avLst/>
              <a:gdLst/>
              <a:ahLst/>
              <a:cxnLst/>
              <a:rect l="l" t="t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CustomShape 4"/>
            <p:cNvSpPr/>
            <p:nvPr/>
          </p:nvSpPr>
          <p:spPr>
            <a:xfrm>
              <a:off x="11020320" y="6384960"/>
              <a:ext cx="1007280" cy="231120"/>
            </a:xfrm>
            <a:custGeom>
              <a:avLst/>
              <a:gdLst/>
              <a:ahLst/>
              <a:cxnLst/>
              <a:rect l="l" t="t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CustomShape 5"/>
            <p:cNvSpPr/>
            <p:nvPr/>
          </p:nvSpPr>
          <p:spPr>
            <a:xfrm>
              <a:off x="11112480" y="5408640"/>
              <a:ext cx="821520" cy="818280"/>
            </a:xfrm>
            <a:custGeom>
              <a:avLst/>
              <a:gdLst/>
              <a:ahLst/>
              <a:cxnLst/>
              <a:rect l="l" t="t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CustomShape 6"/>
            <p:cNvSpPr/>
            <p:nvPr/>
          </p:nvSpPr>
          <p:spPr>
            <a:xfrm>
              <a:off x="11101320" y="5397480"/>
              <a:ext cx="843840" cy="840600"/>
            </a:xfrm>
            <a:custGeom>
              <a:avLst/>
              <a:gdLst/>
              <a:ahLst/>
              <a:cxnLst/>
              <a:rect l="l" t="t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77" name="Picture 2"/>
          <p:cNvPicPr/>
          <p:nvPr/>
        </p:nvPicPr>
        <p:blipFill>
          <a:blip r:embed="rId18"/>
          <a:stretch/>
        </p:blipFill>
        <p:spPr>
          <a:xfrm>
            <a:off x="11060280" y="2648160"/>
            <a:ext cx="932760" cy="183600"/>
          </a:xfrm>
          <a:prstGeom prst="rect">
            <a:avLst/>
          </a:prstGeom>
          <a:ln>
            <a:noFill/>
          </a:ln>
        </p:spPr>
      </p:pic>
      <p:pic>
        <p:nvPicPr>
          <p:cNvPr id="78" name="Picture 6"/>
          <p:cNvPicPr/>
          <p:nvPr/>
        </p:nvPicPr>
        <p:blipFill>
          <a:blip r:embed="rId19"/>
          <a:stretch/>
        </p:blipFill>
        <p:spPr>
          <a:xfrm>
            <a:off x="11060280" y="2954880"/>
            <a:ext cx="932760" cy="183600"/>
          </a:xfrm>
          <a:prstGeom prst="rect">
            <a:avLst/>
          </a:prstGeom>
          <a:ln>
            <a:noFill/>
          </a:ln>
        </p:spPr>
      </p:pic>
      <p:pic>
        <p:nvPicPr>
          <p:cNvPr id="79" name="Picture 17"/>
          <p:cNvPicPr/>
          <p:nvPr/>
        </p:nvPicPr>
        <p:blipFill>
          <a:blip r:embed="rId20"/>
          <a:stretch/>
        </p:blipFill>
        <p:spPr>
          <a:xfrm>
            <a:off x="11060280" y="3261600"/>
            <a:ext cx="932760" cy="183600"/>
          </a:xfrm>
          <a:prstGeom prst="rect">
            <a:avLst/>
          </a:prstGeom>
          <a:ln>
            <a:noFill/>
          </a:ln>
        </p:spPr>
      </p:pic>
      <p:pic>
        <p:nvPicPr>
          <p:cNvPr id="80" name="Picture 18"/>
          <p:cNvPicPr/>
          <p:nvPr/>
        </p:nvPicPr>
        <p:blipFill>
          <a:blip r:embed="rId21"/>
          <a:stretch/>
        </p:blipFill>
        <p:spPr>
          <a:xfrm>
            <a:off x="11060280" y="3568320"/>
            <a:ext cx="932760" cy="183600"/>
          </a:xfrm>
          <a:prstGeom prst="rect">
            <a:avLst/>
          </a:prstGeom>
          <a:ln>
            <a:noFill/>
          </a:ln>
        </p:spPr>
      </p:pic>
      <p:pic>
        <p:nvPicPr>
          <p:cNvPr id="81" name="Picture 19"/>
          <p:cNvPicPr/>
          <p:nvPr/>
        </p:nvPicPr>
        <p:blipFill>
          <a:blip r:embed="rId22"/>
          <a:stretch/>
        </p:blipFill>
        <p:spPr>
          <a:xfrm>
            <a:off x="11060280" y="3872880"/>
            <a:ext cx="932760" cy="183600"/>
          </a:xfrm>
          <a:prstGeom prst="rect">
            <a:avLst/>
          </a:prstGeom>
          <a:ln>
            <a:noFill/>
          </a:ln>
        </p:spPr>
      </p:pic>
      <p:sp>
        <p:nvSpPr>
          <p:cNvPr id="82" name="PlaceHolder 7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83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5" Type="http://schemas.openxmlformats.org/officeDocument/2006/relationships/image" Target="../media/image17.jpe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2683080" y="278280"/>
            <a:ext cx="6825240" cy="161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x-none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SENDING SMS ALERT TO I33MG STATION OPERATORS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x-none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Mamiharijao Rambolamanana, Ralay Tiana Razafiarisera, Fanomezana Randrianarinosy, Tahina Rakotoarisoa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x-none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Institute and Observatory of Geophysics of Antananarivo P.O. Box 3843 101 – Antananarivo, Madagascar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178560" y="2958840"/>
            <a:ext cx="2086200" cy="206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108000" rIns="108000" bIns="108000" anchor="ctr" anchorCtr="1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This alert system purpose is to minimize IMS station downtime during any eventual outage. It also confirm the end of any outage.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5338080" y="6314040"/>
            <a:ext cx="1530720" cy="27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strike="noStrike" spc="-1">
                <a:solidFill>
                  <a:srgbClr val="FFFFFF"/>
                </a:solidFill>
                <a:latin typeface="Arial"/>
                <a:ea typeface="DejaVu Sans"/>
              </a:rPr>
              <a:t>P4.1-079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23" name="CustomShape 4"/>
          <p:cNvSpPr/>
          <p:nvPr/>
        </p:nvSpPr>
        <p:spPr>
          <a:xfrm>
            <a:off x="2683080" y="2958840"/>
            <a:ext cx="2086200" cy="206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108000" rIns="108000" bIns="108000" anchor="ctr" anchorCtr="1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The system consists of a Raspberry pi 2 and a SIM800L module. It processes logs from monitoring server.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24" name="CustomShape 5"/>
          <p:cNvSpPr/>
          <p:nvPr/>
        </p:nvSpPr>
        <p:spPr>
          <a:xfrm>
            <a:off x="7422120" y="2958840"/>
            <a:ext cx="2086200" cy="206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108000" rIns="108000" bIns="108000" anchor="ctr" anchorCtr="1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Local station operators receive SMS showing the date and time of any outage and the return into normal state of the station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25" name="CustomShape 6"/>
          <p:cNvSpPr/>
          <p:nvPr/>
        </p:nvSpPr>
        <p:spPr>
          <a:xfrm>
            <a:off x="9926640" y="2958840"/>
            <a:ext cx="2086200" cy="206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108000" rIns="108000" bIns="108000" anchor="ctr" anchorCtr="1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REPLACE THIS TEXT </a:t>
            </a:r>
            <a:endParaRPr lang="en-US" sz="12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With your</a:t>
            </a:r>
            <a:endParaRPr lang="en-US" sz="12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Conclusions</a:t>
            </a:r>
            <a:endParaRPr lang="en-US" sz="12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DO NOT CHANGE or RESIZE the Text or the Textbox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26" name="CustomShape 7"/>
          <p:cNvSpPr/>
          <p:nvPr/>
        </p:nvSpPr>
        <p:spPr>
          <a:xfrm>
            <a:off x="11103840" y="5452920"/>
            <a:ext cx="837000" cy="74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</a:pPr>
            <a:r>
              <a:rPr lang="en-GB" sz="900" b="1" strike="noStrike" spc="-1">
                <a:solidFill>
                  <a:srgbClr val="FFFFFF"/>
                </a:solidFill>
                <a:latin typeface="Arial"/>
                <a:ea typeface="DejaVu Sans"/>
              </a:rPr>
              <a:t>Please do not use this space, a QR code will be automatically overlayed</a:t>
            </a:r>
            <a:endParaRPr lang="en-US" sz="900" b="0" strike="noStrike" spc="-1">
              <a:latin typeface="Arial"/>
            </a:endParaRPr>
          </a:p>
        </p:txBody>
      </p:sp>
      <p:pic>
        <p:nvPicPr>
          <p:cNvPr id="127" name="Image 127"/>
          <p:cNvPicPr/>
          <p:nvPr/>
        </p:nvPicPr>
        <p:blipFill>
          <a:blip r:embed="rId2"/>
          <a:stretch/>
        </p:blipFill>
        <p:spPr>
          <a:xfrm>
            <a:off x="9638640" y="457200"/>
            <a:ext cx="2247120" cy="1141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2193120" y="266400"/>
            <a:ext cx="8020800" cy="55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Introduction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11125440" y="6385320"/>
            <a:ext cx="817200" cy="23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9000" lnSpcReduction="10000"/>
          </a:bodyPr>
          <a:lstStyle/>
          <a:p>
            <a:pPr algn="ctr">
              <a:lnSpc>
                <a:spcPct val="90000"/>
              </a:lnSpc>
            </a:pPr>
            <a:r>
              <a:rPr lang="en-US" sz="1200" b="1" strike="noStrike" spc="-1">
                <a:solidFill>
                  <a:srgbClr val="FFFFFF"/>
                </a:solidFill>
                <a:latin typeface="Arial"/>
                <a:ea typeface="DejaVu Sans"/>
              </a:rPr>
              <a:t>P4.1-079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30" name="CustomShape 3"/>
          <p:cNvSpPr/>
          <p:nvPr/>
        </p:nvSpPr>
        <p:spPr>
          <a:xfrm>
            <a:off x="11103840" y="5452920"/>
            <a:ext cx="837000" cy="74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</a:pPr>
            <a:r>
              <a:rPr lang="en-GB" sz="900" b="1" strike="noStrike" spc="-1">
                <a:solidFill>
                  <a:srgbClr val="FFFFFF"/>
                </a:solidFill>
                <a:latin typeface="Arial"/>
                <a:ea typeface="DejaVu Sans"/>
              </a:rPr>
              <a:t>Please do not use this space, a QR code will be automatically overlayed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31" name="CustomShape 4"/>
          <p:cNvSpPr/>
          <p:nvPr/>
        </p:nvSpPr>
        <p:spPr>
          <a:xfrm>
            <a:off x="291240" y="2538904"/>
            <a:ext cx="10067760" cy="20298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 order to increase the data availability, the system produced by 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Madagascar 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NDC team minimize downtime during an eventual outage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</a:p>
          <a:p>
            <a:pPr>
              <a:lnSpc>
                <a:spcPct val="100000"/>
              </a:lnSpc>
            </a:pPr>
            <a:endParaRPr lang="en-US" spc="-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 case of an outage, the system send SMS to the local operator and all 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team, 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confirm the end of any outage.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132" name="Image 127"/>
          <p:cNvPicPr/>
          <p:nvPr/>
        </p:nvPicPr>
        <p:blipFill>
          <a:blip r:embed="rId2"/>
          <a:stretch/>
        </p:blipFill>
        <p:spPr>
          <a:xfrm>
            <a:off x="10339920" y="70200"/>
            <a:ext cx="1720800" cy="86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193120" y="266400"/>
            <a:ext cx="8020800" cy="55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Objectives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11125440" y="6385320"/>
            <a:ext cx="817200" cy="23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9000" lnSpcReduction="10000"/>
          </a:bodyPr>
          <a:lstStyle/>
          <a:p>
            <a:pPr algn="ctr">
              <a:lnSpc>
                <a:spcPct val="90000"/>
              </a:lnSpc>
            </a:pPr>
            <a:r>
              <a:rPr lang="en-US" sz="1200" b="1" strike="noStrike" spc="-1">
                <a:solidFill>
                  <a:srgbClr val="FFFFFF"/>
                </a:solidFill>
                <a:latin typeface="Arial"/>
                <a:ea typeface="DejaVu Sans"/>
              </a:rPr>
              <a:t>P4.1-079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11103840" y="5452920"/>
            <a:ext cx="837000" cy="74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</a:pPr>
            <a:r>
              <a:rPr lang="en-GB" sz="900" b="1" strike="noStrike" spc="-1">
                <a:solidFill>
                  <a:srgbClr val="FFFFFF"/>
                </a:solidFill>
                <a:latin typeface="Arial"/>
                <a:ea typeface="DejaVu Sans"/>
              </a:rPr>
              <a:t>Please do not use this space, a QR code will be automatically overlayed</a:t>
            </a:r>
            <a:endParaRPr lang="en-US" sz="900" b="0" strike="noStrike" spc="-1">
              <a:latin typeface="Arial"/>
            </a:endParaRPr>
          </a:p>
        </p:txBody>
      </p:sp>
      <p:grpSp>
        <p:nvGrpSpPr>
          <p:cNvPr id="136" name="Group 4"/>
          <p:cNvGrpSpPr/>
          <p:nvPr/>
        </p:nvGrpSpPr>
        <p:grpSpPr>
          <a:xfrm>
            <a:off x="595440" y="1285920"/>
            <a:ext cx="10123200" cy="5384520"/>
            <a:chOff x="595440" y="1285920"/>
            <a:chExt cx="10123200" cy="5384520"/>
          </a:xfrm>
        </p:grpSpPr>
        <p:pic>
          <p:nvPicPr>
            <p:cNvPr id="137" name="Picture 2" descr="Z:\penseur.jpg"/>
            <p:cNvPicPr/>
            <p:nvPr/>
          </p:nvPicPr>
          <p:blipFill>
            <a:blip r:embed="rId2"/>
            <a:stretch/>
          </p:blipFill>
          <p:spPr>
            <a:xfrm>
              <a:off x="595440" y="2000160"/>
              <a:ext cx="4475880" cy="3356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8" name="Picture 3" descr="Z:\euréka.jpeg"/>
            <p:cNvPicPr/>
            <p:nvPr/>
          </p:nvPicPr>
          <p:blipFill>
            <a:blip r:embed="rId3"/>
            <a:stretch/>
          </p:blipFill>
          <p:spPr>
            <a:xfrm>
              <a:off x="8953560" y="1285920"/>
              <a:ext cx="1570680" cy="16790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9" name="Image 7"/>
            <p:cNvPicPr/>
            <p:nvPr/>
          </p:nvPicPr>
          <p:blipFill>
            <a:blip r:embed="rId4"/>
            <a:stretch/>
          </p:blipFill>
          <p:spPr>
            <a:xfrm>
              <a:off x="5095800" y="3000240"/>
              <a:ext cx="5622840" cy="36702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0" name="CustomShape 5"/>
            <p:cNvSpPr/>
            <p:nvPr/>
          </p:nvSpPr>
          <p:spPr>
            <a:xfrm>
              <a:off x="6678000" y="3357720"/>
              <a:ext cx="1663200" cy="363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Raspberry pi 2</a:t>
              </a:r>
              <a:endParaRPr lang="en-US" sz="1800" b="0" strike="noStrike" spc="-1">
                <a:latin typeface="Arial"/>
              </a:endParaRPr>
            </a:p>
          </p:txBody>
        </p:sp>
        <p:sp>
          <p:nvSpPr>
            <p:cNvPr id="141" name="CustomShape 6"/>
            <p:cNvSpPr/>
            <p:nvPr/>
          </p:nvSpPr>
          <p:spPr>
            <a:xfrm>
              <a:off x="5959800" y="4286160"/>
              <a:ext cx="1093320" cy="363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SIM800L</a:t>
              </a:r>
              <a:endParaRPr lang="en-US" sz="1800" b="0" strike="noStrike" spc="-1">
                <a:latin typeface="Arial"/>
              </a:endParaRPr>
            </a:p>
          </p:txBody>
        </p:sp>
        <p:sp>
          <p:nvSpPr>
            <p:cNvPr id="142" name="CustomShape 7"/>
            <p:cNvSpPr/>
            <p:nvPr/>
          </p:nvSpPr>
          <p:spPr>
            <a:xfrm>
              <a:off x="1881000" y="2500200"/>
              <a:ext cx="2826360" cy="912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How to minimize the downtime and to comfirm</a:t>
              </a:r>
              <a:endParaRPr lang="en-US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fr-FR" sz="1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The end of any outage?</a:t>
              </a:r>
              <a:endParaRPr lang="en-US" sz="1800" b="0" strike="noStrike" spc="-1">
                <a:latin typeface="Arial"/>
              </a:endParaRPr>
            </a:p>
          </p:txBody>
        </p:sp>
      </p:grpSp>
      <p:pic>
        <p:nvPicPr>
          <p:cNvPr id="143" name="Image 127"/>
          <p:cNvPicPr/>
          <p:nvPr/>
        </p:nvPicPr>
        <p:blipFill>
          <a:blip r:embed="rId5"/>
          <a:stretch/>
        </p:blipFill>
        <p:spPr>
          <a:xfrm>
            <a:off x="10339920" y="70200"/>
            <a:ext cx="1720800" cy="86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2193120" y="266400"/>
            <a:ext cx="8020800" cy="55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Methods/data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11125440" y="6385320"/>
            <a:ext cx="817200" cy="23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9000" lnSpcReduction="10000"/>
          </a:bodyPr>
          <a:lstStyle/>
          <a:p>
            <a:pPr algn="ctr">
              <a:lnSpc>
                <a:spcPct val="90000"/>
              </a:lnSpc>
            </a:pPr>
            <a:r>
              <a:rPr lang="en-US" sz="1200" b="1" strike="noStrike" spc="-1">
                <a:solidFill>
                  <a:srgbClr val="FFFFFF"/>
                </a:solidFill>
                <a:latin typeface="Arial"/>
                <a:ea typeface="DejaVu Sans"/>
              </a:rPr>
              <a:t>P4.1-079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46" name="CustomShape 3"/>
          <p:cNvSpPr/>
          <p:nvPr/>
        </p:nvSpPr>
        <p:spPr>
          <a:xfrm>
            <a:off x="11103840" y="5452920"/>
            <a:ext cx="837000" cy="74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</a:pPr>
            <a:r>
              <a:rPr lang="en-GB" sz="900" b="1" strike="noStrike" spc="-1">
                <a:solidFill>
                  <a:srgbClr val="FFFFFF"/>
                </a:solidFill>
                <a:latin typeface="Arial"/>
                <a:ea typeface="DejaVu Sans"/>
              </a:rPr>
              <a:t>Please do not use this space, a QR code will be automatically overlayed</a:t>
            </a:r>
            <a:endParaRPr lang="en-US" sz="900" b="0" strike="noStrike" spc="-1">
              <a:latin typeface="Arial"/>
            </a:endParaRPr>
          </a:p>
        </p:txBody>
      </p:sp>
      <p:grpSp>
        <p:nvGrpSpPr>
          <p:cNvPr id="150" name="Group 5"/>
          <p:cNvGrpSpPr/>
          <p:nvPr/>
        </p:nvGrpSpPr>
        <p:grpSpPr>
          <a:xfrm>
            <a:off x="6381752" y="3286124"/>
            <a:ext cx="4356688" cy="784914"/>
            <a:chOff x="6738840" y="3857760"/>
            <a:chExt cx="3999600" cy="570600"/>
          </a:xfrm>
        </p:grpSpPr>
        <p:pic>
          <p:nvPicPr>
            <p:cNvPr id="151" name="Image 11"/>
            <p:cNvPicPr/>
            <p:nvPr/>
          </p:nvPicPr>
          <p:blipFill>
            <a:blip r:embed="rId2"/>
            <a:stretch/>
          </p:blipFill>
          <p:spPr>
            <a:xfrm>
              <a:off x="6810480" y="3929040"/>
              <a:ext cx="3856680" cy="427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52" name="CustomShape 6"/>
            <p:cNvSpPr/>
            <p:nvPr/>
          </p:nvSpPr>
          <p:spPr>
            <a:xfrm>
              <a:off x="6738840" y="3857760"/>
              <a:ext cx="3999600" cy="570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53" name="Group 7"/>
          <p:cNvGrpSpPr/>
          <p:nvPr/>
        </p:nvGrpSpPr>
        <p:grpSpPr>
          <a:xfrm>
            <a:off x="6381752" y="4786322"/>
            <a:ext cx="4356688" cy="784756"/>
            <a:chOff x="6738840" y="5286240"/>
            <a:chExt cx="3999600" cy="641880"/>
          </a:xfrm>
        </p:grpSpPr>
        <p:pic>
          <p:nvPicPr>
            <p:cNvPr id="154" name="Image 10"/>
            <p:cNvPicPr/>
            <p:nvPr/>
          </p:nvPicPr>
          <p:blipFill>
            <a:blip r:embed="rId3"/>
            <a:stretch/>
          </p:blipFill>
          <p:spPr>
            <a:xfrm>
              <a:off x="6779160" y="5357880"/>
              <a:ext cx="3927960" cy="4989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55" name="CustomShape 8"/>
            <p:cNvSpPr/>
            <p:nvPr/>
          </p:nvSpPr>
          <p:spPr>
            <a:xfrm>
              <a:off x="6738840" y="5286240"/>
              <a:ext cx="3999600" cy="641880"/>
            </a:xfrm>
            <a:prstGeom prst="rect">
              <a:avLst/>
            </a:prstGeom>
            <a:noFill/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56" name="CustomShape 9"/>
          <p:cNvSpPr/>
          <p:nvPr/>
        </p:nvSpPr>
        <p:spPr>
          <a:xfrm>
            <a:off x="6810480" y="6000610"/>
            <a:ext cx="641880" cy="2131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CustomShape 10"/>
          <p:cNvSpPr/>
          <p:nvPr/>
        </p:nvSpPr>
        <p:spPr>
          <a:xfrm>
            <a:off x="7810560" y="5929330"/>
            <a:ext cx="2070720" cy="356040"/>
          </a:xfrm>
          <a:prstGeom prst="rect">
            <a:avLst/>
          </a:prstGeom>
          <a:solidFill>
            <a:schemeClr val="accent6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Station return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58" name="CustomShape 11"/>
          <p:cNvSpPr/>
          <p:nvPr/>
        </p:nvSpPr>
        <p:spPr>
          <a:xfrm>
            <a:off x="6810480" y="4429334"/>
            <a:ext cx="641880" cy="2131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CustomShape 12"/>
          <p:cNvSpPr/>
          <p:nvPr/>
        </p:nvSpPr>
        <p:spPr>
          <a:xfrm>
            <a:off x="7810560" y="4357694"/>
            <a:ext cx="2070720" cy="356040"/>
          </a:xfrm>
          <a:prstGeom prst="rect">
            <a:avLst/>
          </a:prstGeom>
          <a:solidFill>
            <a:schemeClr val="accent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NO SMS</a:t>
            </a:r>
            <a:endParaRPr lang="en-US" sz="1800" b="0" strike="noStrike" spc="-1">
              <a:latin typeface="Arial"/>
            </a:endParaRPr>
          </a:p>
        </p:txBody>
      </p:sp>
      <p:grpSp>
        <p:nvGrpSpPr>
          <p:cNvPr id="161" name="Group 14"/>
          <p:cNvGrpSpPr/>
          <p:nvPr/>
        </p:nvGrpSpPr>
        <p:grpSpPr>
          <a:xfrm>
            <a:off x="380520" y="5928390"/>
            <a:ext cx="6285600" cy="715320"/>
            <a:chOff x="380520" y="5499720"/>
            <a:chExt cx="6285600" cy="715320"/>
          </a:xfrm>
        </p:grpSpPr>
        <p:sp>
          <p:nvSpPr>
            <p:cNvPr id="162" name="Line 15"/>
            <p:cNvSpPr/>
            <p:nvPr/>
          </p:nvSpPr>
          <p:spPr>
            <a:xfrm flipH="1">
              <a:off x="380520" y="5715720"/>
              <a:ext cx="720" cy="49932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3" name="Line 16"/>
            <p:cNvSpPr/>
            <p:nvPr/>
          </p:nvSpPr>
          <p:spPr>
            <a:xfrm flipV="1">
              <a:off x="380520" y="6143400"/>
              <a:ext cx="5572080" cy="7164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4" name="CustomShape 17"/>
            <p:cNvSpPr/>
            <p:nvPr/>
          </p:nvSpPr>
          <p:spPr>
            <a:xfrm flipV="1">
              <a:off x="5952960" y="5499360"/>
              <a:ext cx="713160" cy="6418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rgbClr val="0070C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65" name="Group 18"/>
          <p:cNvGrpSpPr/>
          <p:nvPr/>
        </p:nvGrpSpPr>
        <p:grpSpPr>
          <a:xfrm>
            <a:off x="6238876" y="1643050"/>
            <a:ext cx="4499666" cy="713230"/>
            <a:chOff x="6738840" y="2643120"/>
            <a:chExt cx="3999600" cy="356040"/>
          </a:xfrm>
        </p:grpSpPr>
        <p:sp>
          <p:nvSpPr>
            <p:cNvPr id="166" name="CustomShape 19"/>
            <p:cNvSpPr/>
            <p:nvPr/>
          </p:nvSpPr>
          <p:spPr>
            <a:xfrm>
              <a:off x="6738840" y="2643120"/>
              <a:ext cx="3999600" cy="356040"/>
            </a:xfrm>
            <a:prstGeom prst="rect">
              <a:avLst/>
            </a:prstGeom>
            <a:noFill/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67" name="Picture 3"/>
            <p:cNvPicPr/>
            <p:nvPr/>
          </p:nvPicPr>
          <p:blipFill>
            <a:blip r:embed="rId4"/>
            <a:stretch/>
          </p:blipFill>
          <p:spPr>
            <a:xfrm>
              <a:off x="6953400" y="2754720"/>
              <a:ext cx="3570840" cy="141840"/>
            </a:xfrm>
            <a:prstGeom prst="rect">
              <a:avLst/>
            </a:prstGeom>
            <a:ln w="9360">
              <a:noFill/>
            </a:ln>
          </p:spPr>
        </p:pic>
      </p:grpSp>
      <p:sp>
        <p:nvSpPr>
          <p:cNvPr id="168" name="CustomShape 20"/>
          <p:cNvSpPr/>
          <p:nvPr/>
        </p:nvSpPr>
        <p:spPr>
          <a:xfrm>
            <a:off x="6810480" y="2857698"/>
            <a:ext cx="641880" cy="2131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CustomShape 21"/>
          <p:cNvSpPr/>
          <p:nvPr/>
        </p:nvSpPr>
        <p:spPr>
          <a:xfrm>
            <a:off x="7810560" y="2786058"/>
            <a:ext cx="2070720" cy="356040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Station down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70" name="CustomShape 22"/>
          <p:cNvSpPr/>
          <p:nvPr/>
        </p:nvSpPr>
        <p:spPr>
          <a:xfrm flipV="1">
            <a:off x="6095880" y="2357430"/>
            <a:ext cx="570600" cy="427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3F6EC2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1" name="Image 127"/>
          <p:cNvPicPr/>
          <p:nvPr/>
        </p:nvPicPr>
        <p:blipFill>
          <a:blip r:embed="rId5"/>
          <a:stretch/>
        </p:blipFill>
        <p:spPr>
          <a:xfrm>
            <a:off x="10339920" y="70200"/>
            <a:ext cx="1720800" cy="863280"/>
          </a:xfrm>
          <a:prstGeom prst="rect">
            <a:avLst/>
          </a:prstGeom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813" y="1452583"/>
            <a:ext cx="614362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ZoneTexte 27"/>
          <p:cNvSpPr txBox="1"/>
          <p:nvPr/>
        </p:nvSpPr>
        <p:spPr>
          <a:xfrm>
            <a:off x="881026" y="1785926"/>
            <a:ext cx="1369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Monitoring server</a:t>
            </a:r>
            <a:endParaRPr lang="fr-FR" sz="1200" dirty="0"/>
          </a:p>
        </p:txBody>
      </p:sp>
      <p:cxnSp>
        <p:nvCxnSpPr>
          <p:cNvPr id="32" name="Connecteur droit 31"/>
          <p:cNvCxnSpPr/>
          <p:nvPr/>
        </p:nvCxnSpPr>
        <p:spPr>
          <a:xfrm>
            <a:off x="6096000" y="4356106"/>
            <a:ext cx="42862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rot="5400000" flipH="1" flipV="1">
            <a:off x="6424387" y="4250537"/>
            <a:ext cx="21431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2193120" y="266400"/>
            <a:ext cx="8020800" cy="55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Results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11125440" y="6385320"/>
            <a:ext cx="817200" cy="23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9000" lnSpcReduction="10000"/>
          </a:bodyPr>
          <a:lstStyle/>
          <a:p>
            <a:pPr algn="ctr">
              <a:lnSpc>
                <a:spcPct val="90000"/>
              </a:lnSpc>
            </a:pPr>
            <a:r>
              <a:rPr lang="en-US" sz="1200" b="1" strike="noStrike" spc="-1">
                <a:solidFill>
                  <a:srgbClr val="FFFFFF"/>
                </a:solidFill>
                <a:latin typeface="Arial"/>
                <a:ea typeface="DejaVu Sans"/>
              </a:rPr>
              <a:t>P4.1-079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74" name="CustomShape 3"/>
          <p:cNvSpPr/>
          <p:nvPr/>
        </p:nvSpPr>
        <p:spPr>
          <a:xfrm>
            <a:off x="11103840" y="5452920"/>
            <a:ext cx="837000" cy="74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</a:pPr>
            <a:r>
              <a:rPr lang="en-GB" sz="900" b="1" strike="noStrike" spc="-1">
                <a:solidFill>
                  <a:srgbClr val="FFFFFF"/>
                </a:solidFill>
                <a:latin typeface="Arial"/>
                <a:ea typeface="DejaVu Sans"/>
              </a:rPr>
              <a:t>Please do not use this space, a QR code will be automatically overlayed</a:t>
            </a:r>
            <a:endParaRPr lang="en-US" sz="900" b="0" strike="noStrike" spc="-1">
              <a:latin typeface="Arial"/>
            </a:endParaRPr>
          </a:p>
        </p:txBody>
      </p:sp>
      <p:pic>
        <p:nvPicPr>
          <p:cNvPr id="176" name="Image 147"/>
          <p:cNvPicPr/>
          <p:nvPr/>
        </p:nvPicPr>
        <p:blipFill>
          <a:blip r:embed="rId2"/>
          <a:stretch/>
        </p:blipFill>
        <p:spPr>
          <a:xfrm>
            <a:off x="166680" y="5916396"/>
            <a:ext cx="10001286" cy="727314"/>
          </a:xfrm>
          <a:prstGeom prst="rect">
            <a:avLst/>
          </a:prstGeom>
          <a:ln>
            <a:noFill/>
          </a:ln>
        </p:spPr>
      </p:pic>
      <p:pic>
        <p:nvPicPr>
          <p:cNvPr id="178" name="Image 127_0"/>
          <p:cNvPicPr/>
          <p:nvPr/>
        </p:nvPicPr>
        <p:blipFill>
          <a:blip r:embed="rId3"/>
          <a:stretch/>
        </p:blipFill>
        <p:spPr>
          <a:xfrm>
            <a:off x="10340280" y="70560"/>
            <a:ext cx="1720800" cy="863280"/>
          </a:xfrm>
          <a:prstGeom prst="rect">
            <a:avLst/>
          </a:prstGeom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60" y="4214818"/>
            <a:ext cx="2752041" cy="152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60" y="2071678"/>
            <a:ext cx="270502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Image 147"/>
          <p:cNvPicPr/>
          <p:nvPr/>
        </p:nvPicPr>
        <p:blipFill>
          <a:blip r:embed="rId2"/>
          <a:stretch/>
        </p:blipFill>
        <p:spPr>
          <a:xfrm>
            <a:off x="166646" y="3286124"/>
            <a:ext cx="9429816" cy="870190"/>
          </a:xfrm>
          <a:prstGeom prst="rect">
            <a:avLst/>
          </a:prstGeom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8739206" y="2428868"/>
            <a:ext cx="192882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After</a:t>
            </a:r>
            <a:r>
              <a:rPr lang="fr-FR" dirty="0" smtClean="0"/>
              <a:t> test</a:t>
            </a:r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>
          <a:xfrm rot="5400000">
            <a:off x="9667900" y="3357562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rot="10800000">
            <a:off x="7881950" y="3786190"/>
            <a:ext cx="221457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952860" y="1500174"/>
            <a:ext cx="2770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OUTAGE ON 2022/05/16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2193120" y="266400"/>
            <a:ext cx="8020800" cy="55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Conclusion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11125440" y="6385320"/>
            <a:ext cx="817200" cy="23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9000" lnSpcReduction="10000"/>
          </a:bodyPr>
          <a:lstStyle/>
          <a:p>
            <a:pPr algn="ctr">
              <a:lnSpc>
                <a:spcPct val="90000"/>
              </a:lnSpc>
            </a:pPr>
            <a:r>
              <a:rPr lang="en-US" sz="1200" b="1" strike="noStrike" spc="-1">
                <a:solidFill>
                  <a:srgbClr val="FFFFFF"/>
                </a:solidFill>
                <a:latin typeface="Arial"/>
                <a:ea typeface="DejaVu Sans"/>
              </a:rPr>
              <a:t>P4.1-079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11103840" y="5452920"/>
            <a:ext cx="837000" cy="74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</a:pPr>
            <a:r>
              <a:rPr lang="en-GB" sz="900" b="1" strike="noStrike" spc="-1">
                <a:solidFill>
                  <a:srgbClr val="FFFFFF"/>
                </a:solidFill>
                <a:latin typeface="Arial"/>
                <a:ea typeface="DejaVu Sans"/>
              </a:rPr>
              <a:t>Please do not use this space, a QR code will be automatically overlayed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82" name="CustomShape 4"/>
          <p:cNvSpPr/>
          <p:nvPr/>
        </p:nvSpPr>
        <p:spPr>
          <a:xfrm>
            <a:off x="380880" y="2158687"/>
            <a:ext cx="9143280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The system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is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very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helpfull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for the local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operator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in case of an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outage</a:t>
            </a:r>
            <a:endParaRPr lang="fr-FR" sz="1800" b="0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It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Informs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in time (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everytime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 and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everywhere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the station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status</a:t>
            </a:r>
            <a:endParaRPr lang="en-US" sz="18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It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allows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to the team to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intervene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in a short time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183" name="Image 127_1"/>
          <p:cNvPicPr/>
          <p:nvPr/>
        </p:nvPicPr>
        <p:blipFill>
          <a:blip r:embed="rId2"/>
          <a:stretch/>
        </p:blipFill>
        <p:spPr>
          <a:xfrm>
            <a:off x="10340280" y="70560"/>
            <a:ext cx="1720800" cy="86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3306</TotalTime>
  <Words>328</Words>
  <Application>LibreOffice/6.4.7.2$Linux_X86_64 LibreOffice_project/40$Build-2</Application>
  <PresentationFormat>Personnalisé</PresentationFormat>
  <Paragraphs>47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8" baseType="lpstr">
      <vt:lpstr>Office Theme</vt:lpstr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Moshir Kyrollos</dc:creator>
  <dc:description/>
  <cp:lastModifiedBy>mamy</cp:lastModifiedBy>
  <cp:revision>59</cp:revision>
  <dcterms:created xsi:type="dcterms:W3CDTF">2023-04-18T13:25:54Z</dcterms:created>
  <dcterms:modified xsi:type="dcterms:W3CDTF">2023-06-09T10:03:07Z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Personnalisé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</vt:i4>
  </property>
</Properties>
</file>