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emplate" id="{D3474E28-4AA6-E748-B496-81F08868819A}">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17D8EE-29FD-45A4-B3F0-168CD796187E}" v="5" dt="2023-05-29T13:37:43.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2"/>
    <p:restoredTop sz="94694"/>
  </p:normalViewPr>
  <p:slideViewPr>
    <p:cSldViewPr snapToGrid="0">
      <p:cViewPr varScale="1">
        <p:scale>
          <a:sx n="108" d="100"/>
          <a:sy n="108" d="100"/>
        </p:scale>
        <p:origin x="9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ON Samuel" userId="36a8de11-52f3-41f5-a4d1-3c8ebcdf5d40" providerId="ADAL" clId="{B893647B-8760-D84E-8638-7449A2D0FF49}"/>
    <pc:docChg chg="modSld">
      <pc:chgData name="TOON Samuel" userId="36a8de11-52f3-41f5-a4d1-3c8ebcdf5d40" providerId="ADAL" clId="{B893647B-8760-D84E-8638-7449A2D0FF49}" dt="2023-05-28T13:24:39.978" v="11" actId="20577"/>
      <pc:docMkLst>
        <pc:docMk/>
      </pc:docMkLst>
      <pc:sldChg chg="modSp mod">
        <pc:chgData name="TOON Samuel" userId="36a8de11-52f3-41f5-a4d1-3c8ebcdf5d40" providerId="ADAL" clId="{B893647B-8760-D84E-8638-7449A2D0FF49}" dt="2023-05-28T13:24:39.978" v="11" actId="20577"/>
        <pc:sldMkLst>
          <pc:docMk/>
          <pc:sldMk cId="607453612" sldId="256"/>
        </pc:sldMkLst>
        <pc:spChg chg="mod">
          <ac:chgData name="TOON Samuel" userId="36a8de11-52f3-41f5-a4d1-3c8ebcdf5d40" providerId="ADAL" clId="{B893647B-8760-D84E-8638-7449A2D0FF49}" dt="2023-05-28T13:24:39.978" v="11" actId="20577"/>
          <ac:spMkLst>
            <pc:docMk/>
            <pc:sldMk cId="607453612" sldId="256"/>
            <ac:spMk id="4" creationId="{5C76C91B-333D-CF33-4FE9-81CDD42E9314}"/>
          </ac:spMkLst>
        </pc:spChg>
      </pc:sldChg>
    </pc:docChg>
  </pc:docChgLst>
  <pc:docChgLst>
    <pc:chgData name="TOON Samuel" userId="36a8de11-52f3-41f5-a4d1-3c8ebcdf5d40" providerId="ADAL" clId="{4817D8EE-29FD-45A4-B3F0-168CD796187E}"/>
    <pc:docChg chg="custSel modSld">
      <pc:chgData name="TOON Samuel" userId="36a8de11-52f3-41f5-a4d1-3c8ebcdf5d40" providerId="ADAL" clId="{4817D8EE-29FD-45A4-B3F0-168CD796187E}" dt="2023-05-29T13:38:11.574" v="56" actId="1076"/>
      <pc:docMkLst>
        <pc:docMk/>
      </pc:docMkLst>
      <pc:sldChg chg="addSp modSp mod">
        <pc:chgData name="TOON Samuel" userId="36a8de11-52f3-41f5-a4d1-3c8ebcdf5d40" providerId="ADAL" clId="{4817D8EE-29FD-45A4-B3F0-168CD796187E}" dt="2023-05-29T13:38:11.574" v="56" actId="1076"/>
        <pc:sldMkLst>
          <pc:docMk/>
          <pc:sldMk cId="607453612" sldId="256"/>
        </pc:sldMkLst>
        <pc:spChg chg="add mod">
          <ac:chgData name="TOON Samuel" userId="36a8de11-52f3-41f5-a4d1-3c8ebcdf5d40" providerId="ADAL" clId="{4817D8EE-29FD-45A4-B3F0-168CD796187E}" dt="2023-05-29T13:14:15.384" v="42" actId="1582"/>
          <ac:spMkLst>
            <pc:docMk/>
            <pc:sldMk cId="607453612" sldId="256"/>
            <ac:spMk id="2" creationId="{04616D73-943D-D7CC-0BF8-6465C8E790EA}"/>
          </ac:spMkLst>
        </pc:spChg>
        <pc:spChg chg="add mod">
          <ac:chgData name="TOON Samuel" userId="36a8de11-52f3-41f5-a4d1-3c8ebcdf5d40" providerId="ADAL" clId="{4817D8EE-29FD-45A4-B3F0-168CD796187E}" dt="2023-05-29T13:13:39.698" v="40" actId="27636"/>
          <ac:spMkLst>
            <pc:docMk/>
            <pc:sldMk cId="607453612" sldId="256"/>
            <ac:spMk id="7" creationId="{9EDAD613-2BF7-01F1-75F0-86281A5C4BDA}"/>
          </ac:spMkLst>
        </pc:spChg>
        <pc:picChg chg="add mod">
          <ac:chgData name="TOON Samuel" userId="36a8de11-52f3-41f5-a4d1-3c8ebcdf5d40" providerId="ADAL" clId="{4817D8EE-29FD-45A4-B3F0-168CD796187E}" dt="2023-05-29T13:38:11.574" v="56" actId="1076"/>
          <ac:picMkLst>
            <pc:docMk/>
            <pc:sldMk cId="607453612" sldId="256"/>
            <ac:picMk id="6" creationId="{98371E8D-B2F1-3EF7-38F9-F70C1351747E}"/>
          </ac:picMkLst>
        </pc:picChg>
        <pc:picChg chg="add mod">
          <ac:chgData name="TOON Samuel" userId="36a8de11-52f3-41f5-a4d1-3c8ebcdf5d40" providerId="ADAL" clId="{4817D8EE-29FD-45A4-B3F0-168CD796187E}" dt="2023-05-29T13:16:03.012" v="46" actId="1076"/>
          <ac:picMkLst>
            <pc:docMk/>
            <pc:sldMk cId="607453612" sldId="256"/>
            <ac:picMk id="8" creationId="{2DBF186E-56C6-3F46-00E8-ABF523107C01}"/>
          </ac:picMkLst>
        </pc:picChg>
        <pc:picChg chg="add mod">
          <ac:chgData name="TOON Samuel" userId="36a8de11-52f3-41f5-a4d1-3c8ebcdf5d40" providerId="ADAL" clId="{4817D8EE-29FD-45A4-B3F0-168CD796187E}" dt="2023-05-29T13:38:03.096" v="54" actId="1076"/>
          <ac:picMkLst>
            <pc:docMk/>
            <pc:sldMk cId="607453612" sldId="256"/>
            <ac:picMk id="9" creationId="{51C67267-DA15-FE63-3289-EFA722832F1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05/29/2023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05/29/2023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05/29/2023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05/29/2023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05/29/2023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05/29/2023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05/29/2023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05/29/2023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05/29/2023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05/29/2023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05/29/2023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423B4A-9E1C-7EE6-E517-84DB7876326F}"/>
              </a:ext>
            </a:extLst>
          </p:cNvPr>
          <p:cNvPicPr>
            <a:picLocks noChangeAspect="1"/>
          </p:cNvPicPr>
          <p:nvPr userDrawn="1"/>
        </p:nvPicPr>
        <p:blipFill>
          <a:blip r:embed="rId14"/>
          <a:stretch>
            <a:fillRect/>
          </a:stretch>
        </p:blipFill>
        <p:spPr>
          <a:xfrm>
            <a:off x="10744200" y="234950"/>
            <a:ext cx="1229360" cy="572043"/>
          </a:xfrm>
          <a:prstGeom prst="rect">
            <a:avLst/>
          </a:prstGeom>
        </p:spPr>
      </p:pic>
      <p:grpSp>
        <p:nvGrpSpPr>
          <p:cNvPr id="4" name="Group 4">
            <a:extLst>
              <a:ext uri="{FF2B5EF4-FFF2-40B4-BE49-F238E27FC236}">
                <a16:creationId xmlns:a16="http://schemas.microsoft.com/office/drawing/2014/main" id="{CB8FB5A9-D095-10B6-ECB1-1AFF222B0DB2}"/>
              </a:ext>
            </a:extLst>
          </p:cNvPr>
          <p:cNvGrpSpPr>
            <a:grpSpLocks noChangeAspect="1"/>
          </p:cNvGrpSpPr>
          <p:nvPr userDrawn="1"/>
        </p:nvGrpSpPr>
        <p:grpSpPr bwMode="auto">
          <a:xfrm>
            <a:off x="10818813" y="806450"/>
            <a:ext cx="1079500" cy="250825"/>
            <a:chOff x="6815" y="508"/>
            <a:chExt cx="680" cy="158"/>
          </a:xfrm>
        </p:grpSpPr>
        <p:sp>
          <p:nvSpPr>
            <p:cNvPr id="5" name="AutoShape 3">
              <a:extLst>
                <a:ext uri="{FF2B5EF4-FFF2-40B4-BE49-F238E27FC236}">
                  <a16:creationId xmlns:a16="http://schemas.microsoft.com/office/drawing/2014/main" id="{0DD4725B-D409-8E89-1D7D-4758483EB3F9}"/>
                </a:ext>
              </a:extLst>
            </p:cNvPr>
            <p:cNvSpPr>
              <a:spLocks noChangeAspect="1" noChangeArrowheads="1" noTextEdit="1"/>
            </p:cNvSpPr>
            <p:nvPr userDrawn="1"/>
          </p:nvSpPr>
          <p:spPr bwMode="auto">
            <a:xfrm>
              <a:off x="6815" y="508"/>
              <a:ext cx="68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5">
              <a:extLst>
                <a:ext uri="{FF2B5EF4-FFF2-40B4-BE49-F238E27FC236}">
                  <a16:creationId xmlns:a16="http://schemas.microsoft.com/office/drawing/2014/main" id="{91F6CFC0-660C-9E31-FA74-55E6BB70F403}"/>
                </a:ext>
              </a:extLst>
            </p:cNvPr>
            <p:cNvSpPr>
              <a:spLocks/>
            </p:cNvSpPr>
            <p:nvPr userDrawn="1"/>
          </p:nvSpPr>
          <p:spPr bwMode="auto">
            <a:xfrm>
              <a:off x="6822" y="513"/>
              <a:ext cx="669" cy="149"/>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6">
              <a:extLst>
                <a:ext uri="{FF2B5EF4-FFF2-40B4-BE49-F238E27FC236}">
                  <a16:creationId xmlns:a16="http://schemas.microsoft.com/office/drawing/2014/main" id="{9BEA4DB1-6F10-0277-07CB-62EEA74BBF97}"/>
                </a:ext>
              </a:extLst>
            </p:cNvPr>
            <p:cNvSpPr>
              <a:spLocks noEditPoints="1"/>
            </p:cNvSpPr>
            <p:nvPr userDrawn="1"/>
          </p:nvSpPr>
          <p:spPr bwMode="auto">
            <a:xfrm>
              <a:off x="6815" y="506"/>
              <a:ext cx="683" cy="163"/>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1AB4DC-58D5-C4A4-6BF9-8102961E9BDB}"/>
              </a:ext>
            </a:extLst>
          </p:cNvPr>
          <p:cNvSpPr txBox="1">
            <a:spLocks/>
          </p:cNvSpPr>
          <p:nvPr/>
        </p:nvSpPr>
        <p:spPr>
          <a:xfrm>
            <a:off x="10841064" y="825623"/>
            <a:ext cx="1069383" cy="24435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1" dirty="0">
                <a:solidFill>
                  <a:schemeClr val="bg1"/>
                </a:solidFill>
                <a:latin typeface="Arial" panose="020B0604020202020204" pitchFamily="34" charset="0"/>
                <a:cs typeface="Arial" panose="020B0604020202020204" pitchFamily="34" charset="0"/>
              </a:rPr>
              <a:t>P4.2-261</a:t>
            </a:r>
            <a:endParaRPr lang="en-AT" sz="32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C76C91B-333D-CF33-4FE9-81CDD42E9314}"/>
              </a:ext>
            </a:extLst>
          </p:cNvPr>
          <p:cNvSpPr txBox="1"/>
          <p:nvPr/>
        </p:nvSpPr>
        <p:spPr>
          <a:xfrm>
            <a:off x="2061274" y="26169"/>
            <a:ext cx="8547316" cy="1046440"/>
          </a:xfrm>
          <a:prstGeom prst="rect">
            <a:avLst/>
          </a:prstGeom>
          <a:noFill/>
        </p:spPr>
        <p:txBody>
          <a:bodyPr wrap="square" rtlCol="0">
            <a:spAutoFit/>
          </a:bodyPr>
          <a:lstStyle/>
          <a:p>
            <a:pPr algn="ctr"/>
            <a:r>
              <a:rPr lang="en-AT" sz="1600" b="1">
                <a:solidFill>
                  <a:schemeClr val="bg1"/>
                </a:solidFill>
                <a:latin typeface="Arial" panose="020B0604020202020204" pitchFamily="34" charset="0"/>
                <a:cs typeface="Arial" panose="020B0604020202020204" pitchFamily="34" charset="0"/>
              </a:rPr>
              <a:t>Power Generation and Distribution Systems at the Base of Operations for On-Site Inspection</a:t>
            </a:r>
            <a:endParaRPr lang="en-AT" sz="1600">
              <a:solidFill>
                <a:schemeClr val="bg1"/>
              </a:solidFill>
              <a:latin typeface="Arial" panose="020B0604020202020204" pitchFamily="34" charset="0"/>
              <a:cs typeface="Arial" panose="020B0604020202020204" pitchFamily="34" charset="0"/>
            </a:endParaRPr>
          </a:p>
          <a:p>
            <a:pPr algn="ctr"/>
            <a:r>
              <a:rPr lang="en-GB" sz="1600" dirty="0">
                <a:solidFill>
                  <a:schemeClr val="bg1"/>
                </a:solidFill>
                <a:latin typeface="Arial" panose="020B0604020202020204" pitchFamily="34" charset="0"/>
                <a:cs typeface="Arial" panose="020B0604020202020204" pitchFamily="34" charset="0"/>
              </a:rPr>
              <a:t>Samuel Toon and Alana </a:t>
            </a:r>
            <a:r>
              <a:rPr lang="en-GB" sz="1600" dirty="0" err="1">
                <a:solidFill>
                  <a:schemeClr val="bg1"/>
                </a:solidFill>
                <a:latin typeface="Arial" panose="020B0604020202020204" pitchFamily="34" charset="0"/>
                <a:cs typeface="Arial" panose="020B0604020202020204" pitchFamily="34" charset="0"/>
              </a:rPr>
              <a:t>Harmati</a:t>
            </a:r>
            <a:endParaRPr lang="en-AT" sz="1600" dirty="0">
              <a:solidFill>
                <a:schemeClr val="bg1"/>
              </a:solidFill>
              <a:latin typeface="Arial" panose="020B0604020202020204" pitchFamily="34" charset="0"/>
              <a:cs typeface="Arial" panose="020B0604020202020204" pitchFamily="34" charset="0"/>
            </a:endParaRPr>
          </a:p>
          <a:p>
            <a:pPr algn="ctr"/>
            <a:r>
              <a:rPr lang="en-GB" sz="1200" dirty="0">
                <a:solidFill>
                  <a:schemeClr val="bg1"/>
                </a:solidFill>
                <a:latin typeface="Arial" panose="020B0604020202020204" pitchFamily="34" charset="0"/>
                <a:cs typeface="Arial" panose="020B0604020202020204" pitchFamily="34" charset="0"/>
              </a:rPr>
              <a:t>CTBTO OSI/EP</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4616D73-943D-D7CC-0BF8-6465C8E790EA}"/>
              </a:ext>
            </a:extLst>
          </p:cNvPr>
          <p:cNvSpPr txBox="1">
            <a:spLocks/>
          </p:cNvSpPr>
          <p:nvPr/>
        </p:nvSpPr>
        <p:spPr>
          <a:xfrm>
            <a:off x="274757" y="1366409"/>
            <a:ext cx="2814672" cy="1598733"/>
          </a:xfrm>
          <a:prstGeom prst="rect">
            <a:avLst/>
          </a:prstGeom>
          <a:ln w="28575">
            <a:solidFill>
              <a:srgbClr val="FF0000"/>
            </a:solidFill>
          </a:ln>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Base of Operations during an On-Site Inspection may be in a remote area. It is vital that the power generation and distribution systems are robust to ensure that inspection activities can take place without interruption.</a:t>
            </a:r>
          </a:p>
        </p:txBody>
      </p:sp>
      <p:pic>
        <p:nvPicPr>
          <p:cNvPr id="6" name="Picture 5" descr="A picture containing outdoor, tree, sky, vehicle&#10;&#10;Description automatically generated">
            <a:extLst>
              <a:ext uri="{FF2B5EF4-FFF2-40B4-BE49-F238E27FC236}">
                <a16:creationId xmlns:a16="http://schemas.microsoft.com/office/drawing/2014/main" id="{98371E8D-B2F1-3EF7-38F9-F70C1351747E}"/>
              </a:ext>
            </a:extLst>
          </p:cNvPr>
          <p:cNvPicPr>
            <a:picLocks noChangeAspect="1"/>
          </p:cNvPicPr>
          <p:nvPr/>
        </p:nvPicPr>
        <p:blipFill>
          <a:blip r:embed="rId2"/>
          <a:stretch>
            <a:fillRect/>
          </a:stretch>
        </p:blipFill>
        <p:spPr>
          <a:xfrm>
            <a:off x="3437079" y="1223054"/>
            <a:ext cx="5049019" cy="3786764"/>
          </a:xfrm>
          <a:prstGeom prst="rect">
            <a:avLst/>
          </a:prstGeom>
          <a:ln w="12700">
            <a:solidFill>
              <a:schemeClr val="tx1"/>
            </a:solidFill>
          </a:ln>
        </p:spPr>
      </p:pic>
      <p:sp>
        <p:nvSpPr>
          <p:cNvPr id="7" name="Title 1">
            <a:extLst>
              <a:ext uri="{FF2B5EF4-FFF2-40B4-BE49-F238E27FC236}">
                <a16:creationId xmlns:a16="http://schemas.microsoft.com/office/drawing/2014/main" id="{9EDAD613-2BF7-01F1-75F0-86281A5C4BDA}"/>
              </a:ext>
            </a:extLst>
          </p:cNvPr>
          <p:cNvSpPr txBox="1">
            <a:spLocks/>
          </p:cNvSpPr>
          <p:nvPr/>
        </p:nvSpPr>
        <p:spPr>
          <a:xfrm>
            <a:off x="8546240" y="1615736"/>
            <a:ext cx="2814672" cy="4820575"/>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200" dirty="0">
                <a:solidFill>
                  <a:srgbClr val="555555"/>
                </a:solidFill>
                <a:latin typeface="Arial" panose="020B0604020202020204" pitchFamily="34" charset="0"/>
                <a:cs typeface="Times New Roman" panose="02020603050405020304" pitchFamily="18" charset="0"/>
              </a:rPr>
              <a:t>The current components of the power system for an OSI include </a:t>
            </a:r>
          </a:p>
          <a:p>
            <a:pPr algn="l"/>
            <a:endParaRPr lang="en-GB" sz="1200" dirty="0">
              <a:solidFill>
                <a:srgbClr val="555555"/>
              </a:solidFill>
              <a:latin typeface="Arial" panose="020B0604020202020204" pitchFamily="34" charset="0"/>
              <a:cs typeface="Times New Roman" panose="02020603050405020304" pitchFamily="18" charset="0"/>
            </a:endParaRPr>
          </a:p>
          <a:p>
            <a:pPr marL="171450" indent="-171450" algn="l">
              <a:buFont typeface="Arial" panose="020B0604020202020204" pitchFamily="34" charset="0"/>
              <a:buChar char="•"/>
            </a:pPr>
            <a:r>
              <a:rPr lang="en-GB" sz="1200" dirty="0">
                <a:solidFill>
                  <a:srgbClr val="555555"/>
                </a:solidFill>
                <a:latin typeface="Arial" panose="020B0604020202020204" pitchFamily="34" charset="0"/>
                <a:cs typeface="Times New Roman" panose="02020603050405020304" pitchFamily="18" charset="0"/>
              </a:rPr>
              <a:t>diesel generators, </a:t>
            </a:r>
          </a:p>
          <a:p>
            <a:pPr marL="171450" indent="-171450" algn="l">
              <a:buFont typeface="Arial" panose="020B0604020202020204" pitchFamily="34" charset="0"/>
              <a:buChar char="•"/>
            </a:pPr>
            <a:r>
              <a:rPr lang="en-GB" sz="1200" dirty="0">
                <a:solidFill>
                  <a:srgbClr val="555555"/>
                </a:solidFill>
                <a:latin typeface="Arial" panose="020B0604020202020204" pitchFamily="34" charset="0"/>
                <a:cs typeface="Times New Roman" panose="02020603050405020304" pitchFamily="18" charset="0"/>
              </a:rPr>
              <a:t>Uninterruptable Power Supply (UPS) and</a:t>
            </a:r>
          </a:p>
          <a:p>
            <a:pPr marL="171450" indent="-171450" algn="l">
              <a:buFont typeface="Arial" panose="020B0604020202020204" pitchFamily="34" charset="0"/>
              <a:buChar char="•"/>
            </a:pPr>
            <a:r>
              <a:rPr lang="en-GB" sz="1200" dirty="0">
                <a:solidFill>
                  <a:srgbClr val="555555"/>
                </a:solidFill>
                <a:latin typeface="Arial" panose="020B0604020202020204" pitchFamily="34" charset="0"/>
                <a:cs typeface="Times New Roman" panose="02020603050405020304" pitchFamily="18" charset="0"/>
              </a:rPr>
              <a:t>hybrid power systems. </a:t>
            </a:r>
          </a:p>
          <a:p>
            <a:pPr algn="l"/>
            <a:endParaRPr lang="en-GB" sz="1200" dirty="0">
              <a:solidFill>
                <a:srgbClr val="555555"/>
              </a:solidFill>
              <a:latin typeface="Arial" panose="020B0604020202020204" pitchFamily="34" charset="0"/>
              <a:cs typeface="Times New Roman" panose="02020603050405020304" pitchFamily="18" charset="0"/>
            </a:endParaRPr>
          </a:p>
          <a:p>
            <a:pPr algn="l"/>
            <a:r>
              <a:rPr lang="en-GB" sz="1200" dirty="0">
                <a:solidFill>
                  <a:srgbClr val="555555"/>
                </a:solidFill>
                <a:latin typeface="Arial" panose="020B0604020202020204" pitchFamily="34" charset="0"/>
                <a:cs typeface="Times New Roman" panose="02020603050405020304" pitchFamily="18" charset="0"/>
              </a:rPr>
              <a:t>The UPS system allows for quiet time without the diesel generators also reducing fuel usage and CO2 production. </a:t>
            </a:r>
          </a:p>
          <a:p>
            <a:pPr algn="l"/>
            <a:endParaRPr lang="en-GB" sz="1200" dirty="0">
              <a:solidFill>
                <a:srgbClr val="555555"/>
              </a:solidFill>
              <a:latin typeface="Arial" panose="020B0604020202020204" pitchFamily="34" charset="0"/>
              <a:cs typeface="Times New Roman" panose="02020603050405020304" pitchFamily="18" charset="0"/>
            </a:endParaRPr>
          </a:p>
          <a:p>
            <a:pPr algn="l"/>
            <a:r>
              <a:rPr lang="en-GB" sz="1200" dirty="0">
                <a:solidFill>
                  <a:srgbClr val="555555"/>
                </a:solidFill>
                <a:latin typeface="Arial" panose="020B0604020202020204" pitchFamily="34" charset="0"/>
                <a:cs typeface="Times New Roman" panose="02020603050405020304" pitchFamily="18" charset="0"/>
              </a:rPr>
              <a:t>The system is designed to be resilient and flexible and has management software to switch power sources depending on the power consumption at any point in time. </a:t>
            </a:r>
          </a:p>
          <a:p>
            <a:pPr algn="l"/>
            <a:endParaRPr lang="en-GB" sz="1200" dirty="0">
              <a:solidFill>
                <a:srgbClr val="555555"/>
              </a:solidFill>
              <a:latin typeface="Arial" panose="020B0604020202020204" pitchFamily="34" charset="0"/>
              <a:cs typeface="Times New Roman" panose="02020603050405020304" pitchFamily="18" charset="0"/>
            </a:endParaRPr>
          </a:p>
          <a:p>
            <a:pPr algn="l"/>
            <a:r>
              <a:rPr lang="en-GB" sz="1200" dirty="0">
                <a:solidFill>
                  <a:srgbClr val="555555"/>
                </a:solidFill>
                <a:latin typeface="Arial" panose="020B0604020202020204" pitchFamily="34" charset="0"/>
                <a:cs typeface="Times New Roman" panose="02020603050405020304" pitchFamily="18" charset="0"/>
              </a:rPr>
              <a:t>The BOO systems are also supplemented by field deployable power banks and solar panels for powering technical equipment such as the SAMS mini arrays and noble gas samplers in remote locations.</a:t>
            </a:r>
          </a:p>
        </p:txBody>
      </p:sp>
      <p:pic>
        <p:nvPicPr>
          <p:cNvPr id="8" name="Picture 7">
            <a:extLst>
              <a:ext uri="{FF2B5EF4-FFF2-40B4-BE49-F238E27FC236}">
                <a16:creationId xmlns:a16="http://schemas.microsoft.com/office/drawing/2014/main" id="{2DBF186E-56C6-3F46-00E8-ABF523107C01}"/>
              </a:ext>
            </a:extLst>
          </p:cNvPr>
          <p:cNvPicPr>
            <a:picLocks noChangeAspect="1"/>
          </p:cNvPicPr>
          <p:nvPr/>
        </p:nvPicPr>
        <p:blipFill>
          <a:blip r:embed="rId3"/>
          <a:stretch>
            <a:fillRect/>
          </a:stretch>
        </p:blipFill>
        <p:spPr>
          <a:xfrm>
            <a:off x="557893" y="3215764"/>
            <a:ext cx="2531536" cy="3368928"/>
          </a:xfrm>
          <a:prstGeom prst="rect">
            <a:avLst/>
          </a:prstGeom>
        </p:spPr>
      </p:pic>
      <p:pic>
        <p:nvPicPr>
          <p:cNvPr id="9" name="Picture 8">
            <a:extLst>
              <a:ext uri="{FF2B5EF4-FFF2-40B4-BE49-F238E27FC236}">
                <a16:creationId xmlns:a16="http://schemas.microsoft.com/office/drawing/2014/main" id="{51C67267-DA15-FE63-3289-EFA722832F16}"/>
              </a:ext>
            </a:extLst>
          </p:cNvPr>
          <p:cNvPicPr>
            <a:picLocks noChangeAspect="1"/>
          </p:cNvPicPr>
          <p:nvPr/>
        </p:nvPicPr>
        <p:blipFill>
          <a:blip r:embed="rId4"/>
          <a:stretch>
            <a:fillRect/>
          </a:stretch>
        </p:blipFill>
        <p:spPr>
          <a:xfrm>
            <a:off x="3294083" y="5160263"/>
            <a:ext cx="5335012" cy="1424429"/>
          </a:xfrm>
          <a:prstGeom prst="rect">
            <a:avLst/>
          </a:prstGeom>
        </p:spPr>
      </p:pic>
    </p:spTree>
    <p:extLst>
      <p:ext uri="{BB962C8B-B14F-4D97-AF65-F5344CB8AC3E}">
        <p14:creationId xmlns:p14="http://schemas.microsoft.com/office/powerpoint/2010/main" val="607453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2698</TotalTime>
  <Words>165</Words>
  <Application>Microsoft Office PowerPoint</Application>
  <PresentationFormat>Widescreen</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TOON Samuel</cp:lastModifiedBy>
  <cp:revision>22</cp:revision>
  <dcterms:created xsi:type="dcterms:W3CDTF">2023-04-18T13:25:54Z</dcterms:created>
  <dcterms:modified xsi:type="dcterms:W3CDTF">2023-05-29T13:38:12Z</dcterms:modified>
</cp:coreProperties>
</file>