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Presentation Template" id="{D3474E28-4AA6-E748-B496-81F08868819A}">
          <p14:sldIdLst>
            <p14:sldId id="256"/>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83" d="100"/>
          <a:sy n="83" d="100"/>
        </p:scale>
        <p:origin x="-888"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a16="http://schemas.microsoft.com/office/drawing/2014/main" xmlns=""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xmlns=""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10/06/2023</a:t>
            </a:fld>
            <a:endParaRPr lang="x-none"/>
          </a:p>
        </p:txBody>
      </p:sp>
      <p:sp>
        <p:nvSpPr>
          <p:cNvPr id="5" name="Footer Placeholder 4">
            <a:extLst>
              <a:ext uri="{FF2B5EF4-FFF2-40B4-BE49-F238E27FC236}">
                <a16:creationId xmlns:a16="http://schemas.microsoft.com/office/drawing/2014/main" xmlns=""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‹nº›</a:t>
            </a:fld>
            <a:endParaRPr lang="x-none"/>
          </a:p>
        </p:txBody>
      </p:sp>
    </p:spTree>
    <p:extLst>
      <p:ext uri="{BB962C8B-B14F-4D97-AF65-F5344CB8AC3E}">
        <p14:creationId xmlns:p14="http://schemas.microsoft.com/office/powerpoint/2010/main" xmlns=""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xmlns=""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10/06/2023</a:t>
            </a:fld>
            <a:endParaRPr lang="x-none"/>
          </a:p>
        </p:txBody>
      </p:sp>
      <p:sp>
        <p:nvSpPr>
          <p:cNvPr id="5" name="Footer Placeholder 4">
            <a:extLst>
              <a:ext uri="{FF2B5EF4-FFF2-40B4-BE49-F238E27FC236}">
                <a16:creationId xmlns:a16="http://schemas.microsoft.com/office/drawing/2014/main" xmlns=""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‹nº›</a:t>
            </a:fld>
            <a:endParaRPr lang="x-none"/>
          </a:p>
        </p:txBody>
      </p:sp>
    </p:spTree>
    <p:extLst>
      <p:ext uri="{BB962C8B-B14F-4D97-AF65-F5344CB8AC3E}">
        <p14:creationId xmlns:p14="http://schemas.microsoft.com/office/powerpoint/2010/main" xmlns=""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xmlns=""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10/06/2023</a:t>
            </a:fld>
            <a:endParaRPr lang="x-none"/>
          </a:p>
        </p:txBody>
      </p:sp>
      <p:sp>
        <p:nvSpPr>
          <p:cNvPr id="5" name="Footer Placeholder 4">
            <a:extLst>
              <a:ext uri="{FF2B5EF4-FFF2-40B4-BE49-F238E27FC236}">
                <a16:creationId xmlns:a16="http://schemas.microsoft.com/office/drawing/2014/main" xmlns=""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‹nº›</a:t>
            </a:fld>
            <a:endParaRPr lang="x-none"/>
          </a:p>
        </p:txBody>
      </p:sp>
    </p:spTree>
    <p:extLst>
      <p:ext uri="{BB962C8B-B14F-4D97-AF65-F5344CB8AC3E}">
        <p14:creationId xmlns:p14="http://schemas.microsoft.com/office/powerpoint/2010/main" xmlns=""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10/06/2023</a:t>
            </a:fld>
            <a:endParaRPr lang="x-none"/>
          </a:p>
        </p:txBody>
      </p:sp>
      <p:sp>
        <p:nvSpPr>
          <p:cNvPr id="5" name="Footer Placeholder 4">
            <a:extLst>
              <a:ext uri="{FF2B5EF4-FFF2-40B4-BE49-F238E27FC236}">
                <a16:creationId xmlns:a16="http://schemas.microsoft.com/office/drawing/2014/main" xmlns=""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‹nº›</a:t>
            </a:fld>
            <a:endParaRPr lang="x-none"/>
          </a:p>
        </p:txBody>
      </p:sp>
    </p:spTree>
    <p:extLst>
      <p:ext uri="{BB962C8B-B14F-4D97-AF65-F5344CB8AC3E}">
        <p14:creationId xmlns:p14="http://schemas.microsoft.com/office/powerpoint/2010/main" xmlns=""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a16="http://schemas.microsoft.com/office/drawing/2014/main" xmlns=""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10/06/2023</a:t>
            </a:fld>
            <a:endParaRPr lang="x-none"/>
          </a:p>
        </p:txBody>
      </p:sp>
      <p:sp>
        <p:nvSpPr>
          <p:cNvPr id="5" name="Footer Placeholder 4">
            <a:extLst>
              <a:ext uri="{FF2B5EF4-FFF2-40B4-BE49-F238E27FC236}">
                <a16:creationId xmlns:a16="http://schemas.microsoft.com/office/drawing/2014/main" xmlns=""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‹nº›</a:t>
            </a:fld>
            <a:endParaRPr lang="x-none"/>
          </a:p>
        </p:txBody>
      </p:sp>
    </p:spTree>
    <p:extLst>
      <p:ext uri="{BB962C8B-B14F-4D97-AF65-F5344CB8AC3E}">
        <p14:creationId xmlns:p14="http://schemas.microsoft.com/office/powerpoint/2010/main" xmlns=""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xmlns=""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xmlns=""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10/06/2023</a:t>
            </a:fld>
            <a:endParaRPr lang="x-none"/>
          </a:p>
        </p:txBody>
      </p:sp>
      <p:sp>
        <p:nvSpPr>
          <p:cNvPr id="6" name="Footer Placeholder 5">
            <a:extLst>
              <a:ext uri="{FF2B5EF4-FFF2-40B4-BE49-F238E27FC236}">
                <a16:creationId xmlns:a16="http://schemas.microsoft.com/office/drawing/2014/main" xmlns=""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a16="http://schemas.microsoft.com/office/drawing/2014/main" xmlns=""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‹nº›</a:t>
            </a:fld>
            <a:endParaRPr lang="x-none"/>
          </a:p>
        </p:txBody>
      </p:sp>
    </p:spTree>
    <p:extLst>
      <p:ext uri="{BB962C8B-B14F-4D97-AF65-F5344CB8AC3E}">
        <p14:creationId xmlns:p14="http://schemas.microsoft.com/office/powerpoint/2010/main" xmlns=""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x-none"/>
          </a:p>
        </p:txBody>
      </p:sp>
      <p:sp>
        <p:nvSpPr>
          <p:cNvPr id="3" name="Text Placeholder 2">
            <a:extLst>
              <a:ext uri="{FF2B5EF4-FFF2-40B4-BE49-F238E27FC236}">
                <a16:creationId xmlns:a16="http://schemas.microsoft.com/office/drawing/2014/main" xmlns=""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a16="http://schemas.microsoft.com/office/drawing/2014/main" xmlns=""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a16="http://schemas.microsoft.com/office/drawing/2014/main" xmlns=""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10/06/2023</a:t>
            </a:fld>
            <a:endParaRPr lang="x-none"/>
          </a:p>
        </p:txBody>
      </p:sp>
      <p:sp>
        <p:nvSpPr>
          <p:cNvPr id="8" name="Footer Placeholder 7">
            <a:extLst>
              <a:ext uri="{FF2B5EF4-FFF2-40B4-BE49-F238E27FC236}">
                <a16:creationId xmlns:a16="http://schemas.microsoft.com/office/drawing/2014/main" xmlns=""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9" name="Slide Number Placeholder 8">
            <a:extLst>
              <a:ext uri="{FF2B5EF4-FFF2-40B4-BE49-F238E27FC236}">
                <a16:creationId xmlns:a16="http://schemas.microsoft.com/office/drawing/2014/main" xmlns=""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‹nº›</a:t>
            </a:fld>
            <a:endParaRPr lang="x-none"/>
          </a:p>
        </p:txBody>
      </p:sp>
    </p:spTree>
    <p:extLst>
      <p:ext uri="{BB962C8B-B14F-4D97-AF65-F5344CB8AC3E}">
        <p14:creationId xmlns:p14="http://schemas.microsoft.com/office/powerpoint/2010/main" xmlns=""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10/06/2023</a:t>
            </a:fld>
            <a:endParaRPr lang="x-none"/>
          </a:p>
        </p:txBody>
      </p:sp>
      <p:sp>
        <p:nvSpPr>
          <p:cNvPr id="4" name="Footer Placeholder 3">
            <a:extLst>
              <a:ext uri="{FF2B5EF4-FFF2-40B4-BE49-F238E27FC236}">
                <a16:creationId xmlns:a16="http://schemas.microsoft.com/office/drawing/2014/main" xmlns=""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5" name="Slide Number Placeholder 4">
            <a:extLst>
              <a:ext uri="{FF2B5EF4-FFF2-40B4-BE49-F238E27FC236}">
                <a16:creationId xmlns:a16="http://schemas.microsoft.com/office/drawing/2014/main" xmlns=""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‹nº›</a:t>
            </a:fld>
            <a:endParaRPr lang="x-none"/>
          </a:p>
        </p:txBody>
      </p:sp>
    </p:spTree>
    <p:extLst>
      <p:ext uri="{BB962C8B-B14F-4D97-AF65-F5344CB8AC3E}">
        <p14:creationId xmlns:p14="http://schemas.microsoft.com/office/powerpoint/2010/main" xmlns=""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10/06/2023</a:t>
            </a:fld>
            <a:endParaRPr lang="x-none"/>
          </a:p>
        </p:txBody>
      </p:sp>
      <p:sp>
        <p:nvSpPr>
          <p:cNvPr id="3" name="Footer Placeholder 2">
            <a:extLst>
              <a:ext uri="{FF2B5EF4-FFF2-40B4-BE49-F238E27FC236}">
                <a16:creationId xmlns:a16="http://schemas.microsoft.com/office/drawing/2014/main" xmlns=""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4" name="Slide Number Placeholder 3">
            <a:extLst>
              <a:ext uri="{FF2B5EF4-FFF2-40B4-BE49-F238E27FC236}">
                <a16:creationId xmlns:a16="http://schemas.microsoft.com/office/drawing/2014/main" xmlns=""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‹nº›</a:t>
            </a:fld>
            <a:endParaRPr lang="x-none"/>
          </a:p>
        </p:txBody>
      </p:sp>
    </p:spTree>
    <p:extLst>
      <p:ext uri="{BB962C8B-B14F-4D97-AF65-F5344CB8AC3E}">
        <p14:creationId xmlns:p14="http://schemas.microsoft.com/office/powerpoint/2010/main" xmlns=""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xmlns=""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10/06/2023</a:t>
            </a:fld>
            <a:endParaRPr lang="x-none"/>
          </a:p>
        </p:txBody>
      </p:sp>
      <p:sp>
        <p:nvSpPr>
          <p:cNvPr id="6" name="Footer Placeholder 5">
            <a:extLst>
              <a:ext uri="{FF2B5EF4-FFF2-40B4-BE49-F238E27FC236}">
                <a16:creationId xmlns:a16="http://schemas.microsoft.com/office/drawing/2014/main" xmlns=""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a16="http://schemas.microsoft.com/office/drawing/2014/main" xmlns=""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‹nº›</a:t>
            </a:fld>
            <a:endParaRPr lang="x-none"/>
          </a:p>
        </p:txBody>
      </p:sp>
    </p:spTree>
    <p:extLst>
      <p:ext uri="{BB962C8B-B14F-4D97-AF65-F5344CB8AC3E}">
        <p14:creationId xmlns:p14="http://schemas.microsoft.com/office/powerpoint/2010/main" xmlns=""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xmlns=""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xmlns=""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10/06/2023</a:t>
            </a:fld>
            <a:endParaRPr lang="x-none"/>
          </a:p>
        </p:txBody>
      </p:sp>
      <p:sp>
        <p:nvSpPr>
          <p:cNvPr id="6" name="Footer Placeholder 5">
            <a:extLst>
              <a:ext uri="{FF2B5EF4-FFF2-40B4-BE49-F238E27FC236}">
                <a16:creationId xmlns:a16="http://schemas.microsoft.com/office/drawing/2014/main" xmlns=""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a16="http://schemas.microsoft.com/office/drawing/2014/main" xmlns=""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‹nº›</a:t>
            </a:fld>
            <a:endParaRPr lang="x-none"/>
          </a:p>
        </p:txBody>
      </p:sp>
    </p:spTree>
    <p:extLst>
      <p:ext uri="{BB962C8B-B14F-4D97-AF65-F5344CB8AC3E}">
        <p14:creationId xmlns:p14="http://schemas.microsoft.com/office/powerpoint/2010/main" xmlns=""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xmlns=""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xmlns=""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xmlns=""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xmlns=""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xmlns=""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smtClean="0">
                <a:solidFill>
                  <a:schemeClr val="bg1"/>
                </a:solidFill>
                <a:latin typeface="Arial" panose="020B0604020202020204" pitchFamily="34" charset="0"/>
                <a:cs typeface="Arial" panose="020B0604020202020204" pitchFamily="34" charset="0"/>
              </a:rPr>
              <a:t>P4.2-474</a:t>
            </a:r>
            <a:endParaRPr lang="x-none"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5C76C91B-333D-CF33-4FE9-81CDD42E9314}"/>
              </a:ext>
            </a:extLst>
          </p:cNvPr>
          <p:cNvSpPr txBox="1"/>
          <p:nvPr/>
        </p:nvSpPr>
        <p:spPr>
          <a:xfrm>
            <a:off x="2061274" y="26169"/>
            <a:ext cx="8547316" cy="1077218"/>
          </a:xfrm>
          <a:prstGeom prst="rect">
            <a:avLst/>
          </a:prstGeom>
          <a:noFill/>
        </p:spPr>
        <p:txBody>
          <a:bodyPr wrap="square" rtlCol="0">
            <a:spAutoFit/>
          </a:bodyPr>
          <a:lstStyle/>
          <a:p>
            <a:pPr algn="ctr"/>
            <a:r>
              <a:rPr lang="pt-BR" dirty="0" smtClean="0">
                <a:solidFill>
                  <a:schemeClr val="bg1"/>
                </a:solidFill>
                <a:latin typeface="Arial" panose="020B0604020202020204" pitchFamily="34" charset="0"/>
                <a:cs typeface="Arial" panose="020B0604020202020204" pitchFamily="34" charset="0"/>
              </a:rPr>
              <a:t>Management of na International Monitoring System Station in Brazil</a:t>
            </a:r>
            <a:endParaRPr lang="x-none" smtClean="0">
              <a:solidFill>
                <a:schemeClr val="bg1"/>
              </a:solidFill>
              <a:latin typeface="Arial" panose="020B0604020202020204" pitchFamily="34" charset="0"/>
              <a:cs typeface="Arial" panose="020B0604020202020204" pitchFamily="34" charset="0"/>
            </a:endParaRPr>
          </a:p>
          <a:p>
            <a:pPr algn="ctr"/>
            <a:endParaRPr lang="x-none" sz="1600" dirty="0">
              <a:solidFill>
                <a:schemeClr val="bg1"/>
              </a:solidFill>
              <a:latin typeface="Arial" panose="020B0604020202020204" pitchFamily="34" charset="0"/>
              <a:cs typeface="Arial" panose="020B0604020202020204" pitchFamily="34" charset="0"/>
            </a:endParaRPr>
          </a:p>
          <a:p>
            <a:pPr algn="ctr"/>
            <a:r>
              <a:rPr lang="pt-BR" sz="1600" dirty="0" smtClean="0">
                <a:solidFill>
                  <a:schemeClr val="bg1"/>
                </a:solidFill>
                <a:latin typeface="Arial" panose="020B0604020202020204" pitchFamily="34" charset="0"/>
                <a:cs typeface="Arial" panose="020B0604020202020204" pitchFamily="34" charset="0"/>
              </a:rPr>
              <a:t>Rócio Reis</a:t>
            </a:r>
            <a:endParaRPr lang="x-none" sz="1600" dirty="0">
              <a:solidFill>
                <a:schemeClr val="bg1"/>
              </a:solidFill>
              <a:latin typeface="Arial" panose="020B0604020202020204" pitchFamily="34" charset="0"/>
              <a:cs typeface="Arial" panose="020B0604020202020204" pitchFamily="34" charset="0"/>
            </a:endParaRPr>
          </a:p>
          <a:p>
            <a:pPr algn="ctr"/>
            <a:r>
              <a:rPr lang="pt-BR" sz="1200" dirty="0" smtClean="0">
                <a:solidFill>
                  <a:schemeClr val="bg1"/>
                </a:solidFill>
                <a:latin typeface="Arial" panose="020B0604020202020204" pitchFamily="34" charset="0"/>
                <a:cs typeface="Arial" panose="020B0604020202020204" pitchFamily="34" charset="0"/>
              </a:rPr>
              <a:t>Institute </a:t>
            </a:r>
            <a:r>
              <a:rPr lang="pt-BR" sz="1200" dirty="0" smtClean="0">
                <a:solidFill>
                  <a:schemeClr val="bg1"/>
                </a:solidFill>
                <a:latin typeface="Arial" panose="020B0604020202020204" pitchFamily="34" charset="0"/>
                <a:cs typeface="Arial" panose="020B0604020202020204" pitchFamily="34" charset="0"/>
              </a:rPr>
              <a:t>of Radiation Protection and </a:t>
            </a:r>
            <a:r>
              <a:rPr lang="pt-BR" sz="1200" dirty="0" smtClean="0">
                <a:solidFill>
                  <a:schemeClr val="bg1"/>
                </a:solidFill>
                <a:latin typeface="Arial" panose="020B0604020202020204" pitchFamily="34" charset="0"/>
                <a:cs typeface="Arial" panose="020B0604020202020204" pitchFamily="34" charset="0"/>
              </a:rPr>
              <a:t>Dosimetry</a:t>
            </a:r>
            <a:endParaRPr lang="x-none" sz="1400" dirty="0">
              <a:solidFill>
                <a:schemeClr val="bg1"/>
              </a:solidFill>
              <a:latin typeface="Arial" panose="020B0604020202020204" pitchFamily="34" charset="0"/>
              <a:cs typeface="Arial" panose="020B0604020202020204" pitchFamily="34" charset="0"/>
            </a:endParaRPr>
          </a:p>
        </p:txBody>
      </p:sp>
      <p:sp>
        <p:nvSpPr>
          <p:cNvPr id="5" name="Retângulo 4"/>
          <p:cNvSpPr/>
          <p:nvPr/>
        </p:nvSpPr>
        <p:spPr>
          <a:xfrm>
            <a:off x="0" y="1522118"/>
            <a:ext cx="12192000" cy="3970318"/>
          </a:xfrm>
          <a:prstGeom prst="rect">
            <a:avLst/>
          </a:prstGeom>
        </p:spPr>
        <p:txBody>
          <a:bodyPr wrap="square">
            <a:spAutoFit/>
          </a:bodyPr>
          <a:lstStyle/>
          <a:p>
            <a:pPr algn="just"/>
            <a:r>
              <a:rPr lang="en-US" dirty="0" smtClean="0"/>
              <a:t>Brazil participates in the CTBTO in several ways, as it has an institution, the National Center for Monitoring and Alerts of Natural Disasters (CEMADEN), which became responsible for the implementation of the Brazilian National Data Center (NDC). </a:t>
            </a:r>
            <a:endParaRPr lang="en-US" dirty="0" smtClean="0"/>
          </a:p>
          <a:p>
            <a:pPr algn="just"/>
            <a:endParaRPr lang="en-US" dirty="0" smtClean="0"/>
          </a:p>
          <a:p>
            <a:pPr algn="just"/>
            <a:r>
              <a:rPr lang="en-US" dirty="0" smtClean="0"/>
              <a:t>The </a:t>
            </a:r>
            <a:r>
              <a:rPr lang="en-US" dirty="0" smtClean="0"/>
              <a:t>country also has a radionuclide laboratory, RL4, which is in the certification process. </a:t>
            </a:r>
            <a:endParaRPr lang="en-US" dirty="0" smtClean="0"/>
          </a:p>
          <a:p>
            <a:pPr algn="just"/>
            <a:endParaRPr lang="en-US" dirty="0" smtClean="0"/>
          </a:p>
          <a:p>
            <a:pPr algn="just"/>
            <a:r>
              <a:rPr lang="en-US" dirty="0" smtClean="0"/>
              <a:t>In </a:t>
            </a:r>
            <a:r>
              <a:rPr lang="en-US" dirty="0" smtClean="0"/>
              <a:t>addition to operating an infrasound station, IS9, and a primary seismic station, both in the city of Brasília, we have two seismic auxiliaries , AS10 and AS11. </a:t>
            </a:r>
            <a:endParaRPr lang="en-US" dirty="0" smtClean="0"/>
          </a:p>
          <a:p>
            <a:pPr algn="just"/>
            <a:endParaRPr lang="en-US" dirty="0" smtClean="0"/>
          </a:p>
          <a:p>
            <a:pPr algn="just"/>
            <a:r>
              <a:rPr lang="en-US" dirty="0" smtClean="0"/>
              <a:t>We </a:t>
            </a:r>
            <a:r>
              <a:rPr lang="en-US" dirty="0" smtClean="0"/>
              <a:t>also have a radionuclide station in planning, RN12, and another in operation and certified, RN11. </a:t>
            </a:r>
            <a:endParaRPr lang="en-US" dirty="0" smtClean="0"/>
          </a:p>
          <a:p>
            <a:pPr algn="just"/>
            <a:endParaRPr lang="en-US" dirty="0" smtClean="0"/>
          </a:p>
          <a:p>
            <a:pPr algn="just"/>
            <a:r>
              <a:rPr lang="en-US" dirty="0" smtClean="0"/>
              <a:t>RN11 </a:t>
            </a:r>
            <a:r>
              <a:rPr lang="en-US" dirty="0" smtClean="0"/>
              <a:t>is operated by the Institute of Radiation Protection and </a:t>
            </a:r>
            <a:r>
              <a:rPr lang="en-US" dirty="0" err="1" smtClean="0"/>
              <a:t>Dosimetry</a:t>
            </a:r>
            <a:r>
              <a:rPr lang="en-US" dirty="0" smtClean="0"/>
              <a:t> (IRD) and the experience gained over the years is presented, emphasizing good practices, maintenance, training and lessons learned, facing the health crisis (COVID-19), management, obtaining and using equipment and spares. And the legal limitations and human resources will also be presented to share the experience acquired in the management of RN11.</a:t>
            </a:r>
            <a:endParaRPr lang="en-US" dirty="0"/>
          </a:p>
        </p:txBody>
      </p:sp>
    </p:spTree>
    <p:extLst>
      <p:ext uri="{BB962C8B-B14F-4D97-AF65-F5344CB8AC3E}">
        <p14:creationId xmlns:p14="http://schemas.microsoft.com/office/powerpoint/2010/main" xmlns=""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2660</TotalTime>
  <Words>204</Words>
  <Application>Microsoft Office PowerPoint</Application>
  <PresentationFormat>Personalizar</PresentationFormat>
  <Paragraphs>14</Paragraphs>
  <Slides>1</Slides>
  <Notes>0</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Rocio</cp:lastModifiedBy>
  <cp:revision>21</cp:revision>
  <dcterms:created xsi:type="dcterms:W3CDTF">2023-04-18T13:25:54Z</dcterms:created>
  <dcterms:modified xsi:type="dcterms:W3CDTF">2023-06-11T02:19:17Z</dcterms:modified>
</cp:coreProperties>
</file>