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7" r:id="rId5"/>
    <p:sldId id="268" r:id="rId6"/>
    <p:sldId id="262"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7"/>
            <p14:sldId id="268"/>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4673" autoAdjust="0"/>
  </p:normalViewPr>
  <p:slideViewPr>
    <p:cSldViewPr snapToGrid="0">
      <p:cViewPr varScale="1">
        <p:scale>
          <a:sx n="83" d="100"/>
          <a:sy n="83" d="100"/>
        </p:scale>
        <p:origin x="-1090"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slide" Target="../slides/slide2.xml"/><Relationship Id="rId10" Type="http://schemas.openxmlformats.org/officeDocument/2006/relationships/image" Target="../media/image7.emf"/><Relationship Id="rId4" Type="http://schemas.openxmlformats.org/officeDocument/2006/relationships/image" Target="../media/image2.emf"/><Relationship Id="rId9" Type="http://schemas.openxmlformats.org/officeDocument/2006/relationships/image" Target="../media/image6.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5.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 action="ppaction://noaction"/>
            <a:extLst>
              <a:ext uri="{FF2B5EF4-FFF2-40B4-BE49-F238E27FC236}">
                <a16:creationId xmlns="" xmlns:a16="http://schemas.microsoft.com/office/drawing/2014/main" id="{8A824A85-4E9D-4703-1A33-A7316C088964}"/>
              </a:ext>
            </a:extLst>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9" name="Picture 18">
            <a:hlinkClick r:id="" action="ppaction://noaction"/>
            <a:extLst>
              <a:ext uri="{FF2B5EF4-FFF2-40B4-BE49-F238E27FC236}">
                <a16:creationId xmlns="" xmlns:a16="http://schemas.microsoft.com/office/drawing/2014/main" id="{C7F0C88D-B6B0-C38F-4C5B-39A96B625EA8}"/>
              </a:ext>
            </a:extLst>
          </p:cNvPr>
          <p:cNvPicPr>
            <a:picLocks noChangeAspect="1"/>
          </p:cNvPicPr>
          <p:nvPr userDrawn="1"/>
        </p:nvPicPr>
        <p:blipFill>
          <a:blip r:embed="rId8"/>
          <a:stretch>
            <a:fillRect/>
          </a:stretch>
        </p:blipFill>
        <p:spPr>
          <a:xfrm>
            <a:off x="7569433" y="1927567"/>
            <a:ext cx="1803400" cy="723900"/>
          </a:xfrm>
          <a:prstGeom prst="rect">
            <a:avLst/>
          </a:prstGeom>
        </p:spPr>
      </p:pic>
      <p:pic>
        <p:nvPicPr>
          <p:cNvPr id="20" name="Picture 19">
            <a:hlinkClick r:id="" action="ppaction://noaction"/>
            <a:extLst>
              <a:ext uri="{FF2B5EF4-FFF2-40B4-BE49-F238E27FC236}">
                <a16:creationId xmlns="" xmlns:a16="http://schemas.microsoft.com/office/drawing/2014/main" id="{8ECB7A75-0964-BEB3-0070-79F92D4D6FB1}"/>
              </a:ext>
            </a:extLst>
          </p:cNvPr>
          <p:cNvPicPr>
            <a:picLocks noChangeAspect="1"/>
          </p:cNvPicPr>
          <p:nvPr userDrawn="1"/>
        </p:nvPicPr>
        <p:blipFill>
          <a:blip r:embed="rId9"/>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0"/>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pt-BR" b="1" dirty="0">
                <a:solidFill>
                  <a:schemeClr val="bg1"/>
                </a:solidFill>
                <a:latin typeface="Arial" panose="020B0604020202020204" pitchFamily="34" charset="0"/>
                <a:cs typeface="Arial" panose="020B0604020202020204" pitchFamily="34" charset="0"/>
              </a:rPr>
              <a:t>Management of na International Monitoring System Station in Brazil</a:t>
            </a:r>
            <a:endParaRPr lang="x-none" b="1" dirty="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pt-BR" dirty="0">
                <a:solidFill>
                  <a:schemeClr val="bg1"/>
                </a:solidFill>
                <a:latin typeface="Arial" panose="020B0604020202020204" pitchFamily="34" charset="0"/>
                <a:cs typeface="Arial" panose="020B0604020202020204" pitchFamily="34" charset="0"/>
              </a:rPr>
              <a:t>Mr. Rócio Reis</a:t>
            </a:r>
            <a:endParaRPr lang="x-none" dirty="0">
              <a:solidFill>
                <a:schemeClr val="bg1"/>
              </a:solidFill>
              <a:latin typeface="Arial" panose="020B0604020202020204" pitchFamily="34" charset="0"/>
              <a:cs typeface="Arial" panose="020B0604020202020204" pitchFamily="34" charset="0"/>
            </a:endParaRPr>
          </a:p>
          <a:p>
            <a:pPr algn="ctr"/>
            <a:r>
              <a:rPr lang="pt-BR" sz="1400" dirty="0">
                <a:solidFill>
                  <a:schemeClr val="bg1"/>
                </a:solidFill>
                <a:latin typeface="Arial" panose="020B0604020202020204" pitchFamily="34" charset="0"/>
                <a:cs typeface="Arial" panose="020B0604020202020204" pitchFamily="34" charset="0"/>
              </a:rPr>
              <a:t>Institute of Radiation Protection and Dosimetry</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REPLACE THIS TEXT </a:t>
            </a:r>
          </a:p>
          <a:p>
            <a:r>
              <a:rPr lang="en-US" sz="1200" dirty="0">
                <a:latin typeface="Arial" panose="020B0604020202020204" pitchFamily="34" charset="0"/>
                <a:cs typeface="Arial" panose="020B0604020202020204" pitchFamily="34" charset="0"/>
              </a:rPr>
              <a:t>With your</a:t>
            </a:r>
          </a:p>
          <a:p>
            <a:r>
              <a:rPr lang="en-US" sz="1200" dirty="0">
                <a:latin typeface="Arial" panose="020B0604020202020204" pitchFamily="34" charset="0"/>
                <a:cs typeface="Arial" panose="020B0604020202020204" pitchFamily="34" charset="0"/>
              </a:rPr>
              <a:t>Short Introduction</a:t>
            </a:r>
          </a:p>
          <a:p>
            <a:r>
              <a:rPr lang="en-US" sz="1200" dirty="0">
                <a:latin typeface="Arial" panose="020B0604020202020204" pitchFamily="34" charset="0"/>
                <a:cs typeface="Arial" panose="020B0604020202020204" pitchFamily="34" charset="0"/>
              </a:rPr>
              <a:t>DO NOT CHANGE or RESIZE the Text or the Textbox</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P4.2-474</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REPLACE THIS TEXT </a:t>
            </a:r>
          </a:p>
          <a:p>
            <a:r>
              <a:rPr lang="en-US" sz="1200" dirty="0">
                <a:latin typeface="Arial" panose="020B0604020202020204" pitchFamily="34" charset="0"/>
                <a:cs typeface="Arial" panose="020B0604020202020204" pitchFamily="34" charset="0"/>
              </a:rPr>
              <a:t>With your</a:t>
            </a:r>
          </a:p>
          <a:p>
            <a:r>
              <a:rPr lang="en-US" sz="1200" dirty="0">
                <a:latin typeface="Arial" panose="020B0604020202020204" pitchFamily="34" charset="0"/>
                <a:cs typeface="Arial" panose="020B0604020202020204" pitchFamily="34" charset="0"/>
              </a:rPr>
              <a:t>Methods/Data</a:t>
            </a:r>
          </a:p>
          <a:p>
            <a:r>
              <a:rPr lang="en-US" sz="1200" dirty="0">
                <a:latin typeface="Arial" panose="020B0604020202020204" pitchFamily="34" charset="0"/>
                <a:cs typeface="Arial" panose="020B0604020202020204" pitchFamily="34" charset="0"/>
              </a:rPr>
              <a:t>DO NOT CHANGE or RESIZE the Text or the Textbox</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REPLACE THIS TEXT </a:t>
            </a:r>
          </a:p>
          <a:p>
            <a:r>
              <a:rPr lang="en-US" sz="1200" dirty="0">
                <a:latin typeface="Arial" panose="020B0604020202020204" pitchFamily="34" charset="0"/>
                <a:cs typeface="Arial" panose="020B0604020202020204" pitchFamily="34" charset="0"/>
              </a:rPr>
              <a:t>With your</a:t>
            </a:r>
          </a:p>
          <a:p>
            <a:r>
              <a:rPr lang="en-US" sz="1200" dirty="0">
                <a:latin typeface="Arial" panose="020B0604020202020204" pitchFamily="34" charset="0"/>
                <a:cs typeface="Arial" panose="020B0604020202020204" pitchFamily="34" charset="0"/>
              </a:rPr>
              <a:t>Results</a:t>
            </a:r>
          </a:p>
          <a:p>
            <a:r>
              <a:rPr lang="en-US" sz="1200" dirty="0">
                <a:latin typeface="Arial" panose="020B0604020202020204" pitchFamily="34" charset="0"/>
                <a:cs typeface="Arial" panose="020B0604020202020204" pitchFamily="34" charset="0"/>
              </a:rPr>
              <a:t>DO NOT CHANGE or RESIZE the Text or the Textbox</a:t>
            </a: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REPLACE THIS TEXT </a:t>
            </a:r>
          </a:p>
          <a:p>
            <a:r>
              <a:rPr lang="en-US" sz="1200" dirty="0">
                <a:latin typeface="Arial" panose="020B0604020202020204" pitchFamily="34" charset="0"/>
                <a:cs typeface="Arial" panose="020B0604020202020204" pitchFamily="34" charset="0"/>
              </a:rPr>
              <a:t>With your</a:t>
            </a:r>
          </a:p>
          <a:p>
            <a:r>
              <a:rPr lang="en-US" sz="1200" dirty="0">
                <a:latin typeface="Arial" panose="020B0604020202020204" pitchFamily="34" charset="0"/>
                <a:cs typeface="Arial" panose="020B0604020202020204" pitchFamily="34" charset="0"/>
              </a:rPr>
              <a:t>Conclusions</a:t>
            </a:r>
          </a:p>
          <a:p>
            <a:r>
              <a:rPr lang="en-US" sz="1200" dirty="0">
                <a:latin typeface="Arial" panose="020B0604020202020204" pitchFamily="34" charset="0"/>
                <a:cs typeface="Arial" panose="020B0604020202020204" pitchFamily="34" charset="0"/>
              </a:rPr>
              <a:t>DO NOT CHANGE or RESIZE the Text or the Textbox</a:t>
            </a:r>
          </a:p>
        </p:txBody>
      </p:sp>
      <p:sp>
        <p:nvSpPr>
          <p:cNvPr id="8" name="Title 1">
            <a:extLst>
              <a:ext uri="{FF2B5EF4-FFF2-40B4-BE49-F238E27FC236}">
                <a16:creationId xmlns=""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Imagem 9">
            <a:extLst>
              <a:ext uri="{FF2B5EF4-FFF2-40B4-BE49-F238E27FC236}">
                <a16:creationId xmlns="" xmlns:a16="http://schemas.microsoft.com/office/drawing/2014/main" id="{302EBA6A-6F49-EE16-B5E0-76E8CC66B01F}"/>
              </a:ext>
            </a:extLst>
          </p:cNvPr>
          <p:cNvPicPr>
            <a:picLocks noChangeAspect="1"/>
          </p:cNvPicPr>
          <p:nvPr/>
        </p:nvPicPr>
        <p:blipFill>
          <a:blip r:embed="rId2"/>
          <a:stretch>
            <a:fillRect/>
          </a:stretch>
        </p:blipFill>
        <p:spPr>
          <a:xfrm>
            <a:off x="10149840" y="520534"/>
            <a:ext cx="1646791" cy="574488"/>
          </a:xfrm>
          <a:prstGeom prst="rect">
            <a:avLst/>
          </a:prstGeom>
        </p:spPr>
      </p:pic>
    </p:spTree>
    <p:extLst>
      <p:ext uri="{BB962C8B-B14F-4D97-AF65-F5344CB8AC3E}">
        <p14:creationId xmlns=""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Introduction: </a:t>
            </a:r>
            <a:r>
              <a:rPr lang="pt-BR" sz="2000" dirty="0" smtClean="0">
                <a:solidFill>
                  <a:schemeClr val="bg1"/>
                </a:solidFill>
                <a:latin typeface="Arial" panose="020B0604020202020204" pitchFamily="34" charset="0"/>
                <a:cs typeface="Arial" panose="020B0604020202020204" pitchFamily="34" charset="0"/>
              </a:rPr>
              <a:t>Management of na International Monitoring System Station in Brazil</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P4.2-474</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9" name="CaixaDeTexto 8">
            <a:extLst>
              <a:ext uri="{FF2B5EF4-FFF2-40B4-BE49-F238E27FC236}">
                <a16:creationId xmlns="" xmlns:a16="http://schemas.microsoft.com/office/drawing/2014/main" id="{75B29850-6DA4-E268-3726-6B53703BA5E9}"/>
              </a:ext>
            </a:extLst>
          </p:cNvPr>
          <p:cNvSpPr txBox="1"/>
          <p:nvPr/>
        </p:nvSpPr>
        <p:spPr>
          <a:xfrm>
            <a:off x="484632" y="1900410"/>
            <a:ext cx="9948672" cy="3139321"/>
          </a:xfrm>
          <a:prstGeom prst="rect">
            <a:avLst/>
          </a:prstGeom>
          <a:noFill/>
        </p:spPr>
        <p:txBody>
          <a:bodyPr wrap="square">
            <a:spAutoFit/>
          </a:bodyPr>
          <a:lstStyle/>
          <a:p>
            <a:pPr algn="just"/>
            <a:r>
              <a:rPr lang="en-US" dirty="0"/>
              <a:t>Brazil participates in the CTBTO in several ways, as it has an institution, the National Center for Monitoring and Alerts of Natural Disasters (CEMADEN), which became responsible for the implementation of the Brazilian National Data Center (NDC). The country also has a radionuclide laboratory, RL4, which is in the certification process. In addition to operating an infrasound station, IS9, and a primary seismic station, both in the city of Brasília, we have two seismic auxiliaries , AS10 and AS11. We also have a radionuclide station in planning, RN12, and another in operation and certified, RN11. RN11 is operated by the </a:t>
            </a:r>
            <a:r>
              <a:rPr lang="en-US" dirty="0" smtClean="0"/>
              <a:t>Institute of Radiation Protection and </a:t>
            </a:r>
            <a:r>
              <a:rPr lang="en-US" dirty="0" err="1" smtClean="0"/>
              <a:t>Dosimetry</a:t>
            </a:r>
            <a:r>
              <a:rPr lang="en-US" dirty="0" smtClean="0"/>
              <a:t> (IRD) </a:t>
            </a:r>
            <a:r>
              <a:rPr lang="en-US" dirty="0"/>
              <a:t>and the experience gained over the years is presented, emphasizing good practices, maintenance, training and lessons learned, facing the health crisis (COVID-19), management, obtaining and using equipment and spares. And the legal limitations and human resources will also be presented to share the experience acquired in the management of RN11.</a:t>
            </a:r>
          </a:p>
        </p:txBody>
      </p:sp>
      <p:pic>
        <p:nvPicPr>
          <p:cNvPr id="8" name="Imagem 7">
            <a:extLst>
              <a:ext uri="{FF2B5EF4-FFF2-40B4-BE49-F238E27FC236}">
                <a16:creationId xmlns="" xmlns:a16="http://schemas.microsoft.com/office/drawing/2014/main" id="{302EBA6A-6F49-EE16-B5E0-76E8CC66B01F}"/>
              </a:ext>
            </a:extLst>
          </p:cNvPr>
          <p:cNvPicPr>
            <a:picLocks noChangeAspect="1"/>
          </p:cNvPicPr>
          <p:nvPr/>
        </p:nvPicPr>
        <p:blipFill>
          <a:blip r:embed="rId2"/>
          <a:stretch>
            <a:fillRect/>
          </a:stretch>
        </p:blipFill>
        <p:spPr>
          <a:xfrm>
            <a:off x="10302166" y="273646"/>
            <a:ext cx="1642946" cy="574488"/>
          </a:xfrm>
          <a:prstGeom prst="rect">
            <a:avLst/>
          </a:prstGeom>
        </p:spPr>
      </p:pic>
    </p:spTree>
    <p:extLst>
      <p:ext uri="{BB962C8B-B14F-4D97-AF65-F5344CB8AC3E}">
        <p14:creationId xmlns=""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Management </a:t>
            </a:r>
            <a:r>
              <a:rPr lang="en-US" sz="2000" dirty="0">
                <a:solidFill>
                  <a:schemeClr val="bg1"/>
                </a:solidFill>
                <a:latin typeface="Arial" panose="020B0604020202020204" pitchFamily="34" charset="0"/>
                <a:cs typeface="Arial" panose="020B0604020202020204" pitchFamily="34" charset="0"/>
              </a:rPr>
              <a:t>of an International Monitoring System Station in Brazil</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P4.2.474</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 xmlns:a16="http://schemas.microsoft.com/office/drawing/2014/main" id="{16A9C7CE-FCB0-9146-E37A-5E80B7F7D7B0}"/>
              </a:ext>
            </a:extLst>
          </p:cNvPr>
          <p:cNvPicPr>
            <a:picLocks noChangeAspect="1"/>
          </p:cNvPicPr>
          <p:nvPr/>
        </p:nvPicPr>
        <p:blipFill>
          <a:blip r:embed="rId2"/>
          <a:stretch>
            <a:fillRect/>
          </a:stretch>
        </p:blipFill>
        <p:spPr>
          <a:xfrm>
            <a:off x="10299049" y="266330"/>
            <a:ext cx="1646063" cy="579170"/>
          </a:xfrm>
          <a:prstGeom prst="rect">
            <a:avLst/>
          </a:prstGeom>
        </p:spPr>
      </p:pic>
      <p:sp>
        <p:nvSpPr>
          <p:cNvPr id="8" name="CaixaDeTexto 7">
            <a:extLst>
              <a:ext uri="{FF2B5EF4-FFF2-40B4-BE49-F238E27FC236}">
                <a16:creationId xmlns="" xmlns:a16="http://schemas.microsoft.com/office/drawing/2014/main" id="{290990FA-677F-92D8-8901-90AE244F4E4A}"/>
              </a:ext>
            </a:extLst>
          </p:cNvPr>
          <p:cNvSpPr txBox="1"/>
          <p:nvPr/>
        </p:nvSpPr>
        <p:spPr>
          <a:xfrm>
            <a:off x="152767" y="2099762"/>
            <a:ext cx="4528962" cy="2585323"/>
          </a:xfrm>
          <a:prstGeom prst="rect">
            <a:avLst/>
          </a:prstGeom>
          <a:noFill/>
        </p:spPr>
        <p:txBody>
          <a:bodyPr wrap="square">
            <a:spAutoFit/>
          </a:bodyPr>
          <a:lstStyle/>
          <a:p>
            <a:pPr algn="just"/>
            <a:r>
              <a:rPr lang="en-US" dirty="0"/>
              <a:t>One of these institutions is the National Center for Monitoring and Alerts on Natural Disasters (CEMADEN), of the Ministry of Science, Technology and Innovation (MCTI), which will house the future National Data Center in Brazil. CEMADEN was assigned to this task because it has experience and capacity in receiving, processing, storing and disseminating environmental data</a:t>
            </a:r>
            <a:r>
              <a:rPr lang="en-US" dirty="0" smtClean="0"/>
              <a:t>.</a:t>
            </a:r>
            <a:endParaRPr lang="en-US" dirty="0"/>
          </a:p>
        </p:txBody>
      </p:sp>
      <p:pic>
        <p:nvPicPr>
          <p:cNvPr id="10" name="Imagem 9">
            <a:extLst>
              <a:ext uri="{FF2B5EF4-FFF2-40B4-BE49-F238E27FC236}">
                <a16:creationId xmlns="" xmlns:a16="http://schemas.microsoft.com/office/drawing/2014/main" id="{75D8ABE9-E247-717E-2AC5-9DD348CF8E5B}"/>
              </a:ext>
            </a:extLst>
          </p:cNvPr>
          <p:cNvPicPr>
            <a:picLocks noChangeAspect="1"/>
          </p:cNvPicPr>
          <p:nvPr/>
        </p:nvPicPr>
        <p:blipFill>
          <a:blip r:embed="rId3"/>
          <a:stretch>
            <a:fillRect/>
          </a:stretch>
        </p:blipFill>
        <p:spPr>
          <a:xfrm>
            <a:off x="336628" y="5212208"/>
            <a:ext cx="2220767" cy="1477329"/>
          </a:xfrm>
          <a:prstGeom prst="rect">
            <a:avLst/>
          </a:prstGeom>
        </p:spPr>
      </p:pic>
      <p:pic>
        <p:nvPicPr>
          <p:cNvPr id="11" name="Imagem 10">
            <a:extLst>
              <a:ext uri="{FF2B5EF4-FFF2-40B4-BE49-F238E27FC236}">
                <a16:creationId xmlns="" xmlns:a16="http://schemas.microsoft.com/office/drawing/2014/main" id="{EE05E2CE-9B1C-3016-4C3C-F9C202C5247B}"/>
              </a:ext>
            </a:extLst>
          </p:cNvPr>
          <p:cNvPicPr>
            <a:picLocks noChangeAspect="1"/>
          </p:cNvPicPr>
          <p:nvPr/>
        </p:nvPicPr>
        <p:blipFill>
          <a:blip r:embed="rId4"/>
          <a:stretch>
            <a:fillRect/>
          </a:stretch>
        </p:blipFill>
        <p:spPr>
          <a:xfrm>
            <a:off x="8517468" y="1824659"/>
            <a:ext cx="1985266" cy="1467376"/>
          </a:xfrm>
          <a:prstGeom prst="rect">
            <a:avLst/>
          </a:prstGeom>
        </p:spPr>
      </p:pic>
      <p:sp>
        <p:nvSpPr>
          <p:cNvPr id="12" name="CaixaDeTexto 11">
            <a:extLst>
              <a:ext uri="{FF2B5EF4-FFF2-40B4-BE49-F238E27FC236}">
                <a16:creationId xmlns="" xmlns:a16="http://schemas.microsoft.com/office/drawing/2014/main" id="{890341B9-883A-0E90-0C78-BB8F219B1CAE}"/>
              </a:ext>
            </a:extLst>
          </p:cNvPr>
          <p:cNvSpPr txBox="1"/>
          <p:nvPr/>
        </p:nvSpPr>
        <p:spPr>
          <a:xfrm>
            <a:off x="2557395" y="5627706"/>
            <a:ext cx="7199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using infrasound technology we have the IS09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station,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belonging to the University of Brasília.</a:t>
            </a:r>
          </a:p>
        </p:txBody>
      </p:sp>
      <p:sp>
        <p:nvSpPr>
          <p:cNvPr id="13" name="CaixaDeTexto 12">
            <a:extLst>
              <a:ext uri="{FF2B5EF4-FFF2-40B4-BE49-F238E27FC236}">
                <a16:creationId xmlns="" xmlns:a16="http://schemas.microsoft.com/office/drawing/2014/main" id="{497CCC0C-4C84-AE2E-CF2E-AEAD29DAACEF}"/>
              </a:ext>
            </a:extLst>
          </p:cNvPr>
          <p:cNvSpPr txBox="1"/>
          <p:nvPr/>
        </p:nvSpPr>
        <p:spPr>
          <a:xfrm>
            <a:off x="4882896" y="1961263"/>
            <a:ext cx="3419061" cy="2585323"/>
          </a:xfrm>
          <a:prstGeom prst="rect">
            <a:avLst/>
          </a:prstGeom>
          <a:noFill/>
        </p:spPr>
        <p:txBody>
          <a:bodyPr wrap="square" rtlCol="0">
            <a:spAutoFit/>
          </a:bodyPr>
          <a:lstStyle/>
          <a:p>
            <a:pPr algn="just"/>
            <a:r>
              <a:rPr lang="en-US" dirty="0"/>
              <a:t>The country participates in the CTBTO's International Monitoring System (IMS) with seismic monitoring technology through the primary seismic station PS07, in Brasília. And also the auxiliary seismic station AS011-RGNB, in addition to the auxiliary seismic station AS010-PTGA</a:t>
            </a:r>
            <a:r>
              <a:rPr lang="en-US" dirty="0" smtClean="0"/>
              <a:t>.</a:t>
            </a:r>
            <a:endParaRPr lang="en-US" dirty="0"/>
          </a:p>
        </p:txBody>
      </p:sp>
      <p:sp>
        <p:nvSpPr>
          <p:cNvPr id="14" name="CaixaDeTexto 13">
            <a:extLst>
              <a:ext uri="{FF2B5EF4-FFF2-40B4-BE49-F238E27FC236}">
                <a16:creationId xmlns="" xmlns:a16="http://schemas.microsoft.com/office/drawing/2014/main" id="{C49DBFEB-A73A-DFAE-9B57-B5D72577A587}"/>
              </a:ext>
            </a:extLst>
          </p:cNvPr>
          <p:cNvSpPr txBox="1"/>
          <p:nvPr/>
        </p:nvSpPr>
        <p:spPr>
          <a:xfrm>
            <a:off x="83090" y="1225605"/>
            <a:ext cx="10419644" cy="646331"/>
          </a:xfrm>
          <a:prstGeom prst="rect">
            <a:avLst/>
          </a:prstGeom>
          <a:noFill/>
        </p:spPr>
        <p:txBody>
          <a:bodyPr wrap="square" rtlCol="0">
            <a:spAutoFit/>
          </a:bodyPr>
          <a:lstStyle/>
          <a:p>
            <a:r>
              <a:rPr lang="en-US" dirty="0"/>
              <a:t>Brazil participates in the CTBT in several ways, as it has some institutions that contribute to various activities relevant to the treaty.</a:t>
            </a:r>
          </a:p>
        </p:txBody>
      </p:sp>
      <p:pic>
        <p:nvPicPr>
          <p:cNvPr id="15" name="Imagem 14">
            <a:extLst>
              <a:ext uri="{FF2B5EF4-FFF2-40B4-BE49-F238E27FC236}">
                <a16:creationId xmlns="" xmlns:a16="http://schemas.microsoft.com/office/drawing/2014/main" id="{D0DBAB55-1BE0-A522-7C23-74D50FEB6D54}"/>
              </a:ext>
            </a:extLst>
          </p:cNvPr>
          <p:cNvPicPr>
            <a:picLocks noChangeAspect="1"/>
          </p:cNvPicPr>
          <p:nvPr/>
        </p:nvPicPr>
        <p:blipFill>
          <a:blip r:embed="rId5"/>
          <a:stretch>
            <a:fillRect/>
          </a:stretch>
        </p:blipFill>
        <p:spPr>
          <a:xfrm>
            <a:off x="8517468" y="3660699"/>
            <a:ext cx="2119491" cy="1545580"/>
          </a:xfrm>
          <a:prstGeom prst="rect">
            <a:avLst/>
          </a:prstGeom>
        </p:spPr>
      </p:pic>
      <p:sp>
        <p:nvSpPr>
          <p:cNvPr id="16" name="Retângulo 15"/>
          <p:cNvSpPr/>
          <p:nvPr/>
        </p:nvSpPr>
        <p:spPr>
          <a:xfrm>
            <a:off x="9091994" y="5109710"/>
            <a:ext cx="774571" cy="369332"/>
          </a:xfrm>
          <a:prstGeom prst="rect">
            <a:avLst/>
          </a:prstGeom>
        </p:spPr>
        <p:txBody>
          <a:bodyPr wrap="none">
            <a:spAutoFit/>
          </a:bodyPr>
          <a:lstStyle/>
          <a:p>
            <a:r>
              <a:rPr lang="en-US" dirty="0" smtClean="0"/>
              <a:t>AS010</a:t>
            </a:r>
            <a:endParaRPr lang="pt-BR" dirty="0"/>
          </a:p>
        </p:txBody>
      </p:sp>
      <p:sp>
        <p:nvSpPr>
          <p:cNvPr id="17" name="Retângulo 16"/>
          <p:cNvSpPr/>
          <p:nvPr/>
        </p:nvSpPr>
        <p:spPr>
          <a:xfrm>
            <a:off x="9082850" y="3271766"/>
            <a:ext cx="774571" cy="369332"/>
          </a:xfrm>
          <a:prstGeom prst="rect">
            <a:avLst/>
          </a:prstGeom>
        </p:spPr>
        <p:txBody>
          <a:bodyPr wrap="none">
            <a:spAutoFit/>
          </a:bodyPr>
          <a:lstStyle/>
          <a:p>
            <a:r>
              <a:rPr lang="en-US" dirty="0" smtClean="0"/>
              <a:t>AS011</a:t>
            </a:r>
            <a:endParaRPr lang="pt-BR" dirty="0"/>
          </a:p>
        </p:txBody>
      </p:sp>
    </p:spTree>
    <p:extLst>
      <p:ext uri="{BB962C8B-B14F-4D97-AF65-F5344CB8AC3E}">
        <p14:creationId xmlns="" xmlns:p14="http://schemas.microsoft.com/office/powerpoint/2010/main" val="73824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Management </a:t>
            </a:r>
            <a:r>
              <a:rPr lang="en-US" sz="2000" dirty="0">
                <a:solidFill>
                  <a:schemeClr val="bg1"/>
                </a:solidFill>
                <a:latin typeface="Arial" panose="020B0604020202020204" pitchFamily="34" charset="0"/>
                <a:cs typeface="Arial" panose="020B0604020202020204" pitchFamily="34" charset="0"/>
              </a:rPr>
              <a:t>of an International Monitoring System Station in Brazil</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P4.2.474</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 xmlns:a16="http://schemas.microsoft.com/office/drawing/2014/main" id="{16A9C7CE-FCB0-9146-E37A-5E80B7F7D7B0}"/>
              </a:ext>
            </a:extLst>
          </p:cNvPr>
          <p:cNvPicPr>
            <a:picLocks noChangeAspect="1"/>
          </p:cNvPicPr>
          <p:nvPr/>
        </p:nvPicPr>
        <p:blipFill>
          <a:blip r:embed="rId2"/>
          <a:stretch>
            <a:fillRect/>
          </a:stretch>
        </p:blipFill>
        <p:spPr>
          <a:xfrm>
            <a:off x="10299049" y="275474"/>
            <a:ext cx="1646063" cy="579170"/>
          </a:xfrm>
          <a:prstGeom prst="rect">
            <a:avLst/>
          </a:prstGeom>
        </p:spPr>
      </p:pic>
      <p:sp>
        <p:nvSpPr>
          <p:cNvPr id="14" name="CaixaDeTexto 13">
            <a:extLst>
              <a:ext uri="{FF2B5EF4-FFF2-40B4-BE49-F238E27FC236}">
                <a16:creationId xmlns="" xmlns:a16="http://schemas.microsoft.com/office/drawing/2014/main" id="{C49DBFEB-A73A-DFAE-9B57-B5D72577A587}"/>
              </a:ext>
            </a:extLst>
          </p:cNvPr>
          <p:cNvSpPr txBox="1"/>
          <p:nvPr/>
        </p:nvSpPr>
        <p:spPr>
          <a:xfrm>
            <a:off x="83090" y="1225605"/>
            <a:ext cx="10419644" cy="1200329"/>
          </a:xfrm>
          <a:prstGeom prst="rect">
            <a:avLst/>
          </a:prstGeom>
          <a:noFill/>
        </p:spPr>
        <p:txBody>
          <a:bodyPr wrap="square" rtlCol="0">
            <a:spAutoFit/>
          </a:bodyPr>
          <a:lstStyle/>
          <a:p>
            <a:r>
              <a:rPr lang="en-US" dirty="0"/>
              <a:t>The National Nuclear Energy Commission (CNEN) is the institution in Brazil that maintains the </a:t>
            </a:r>
            <a:r>
              <a:rPr lang="en-US" dirty="0" smtClean="0"/>
              <a:t>Institute of Radiation Protection and </a:t>
            </a:r>
            <a:r>
              <a:rPr lang="en-US" dirty="0" err="1" smtClean="0"/>
              <a:t>Dosimetry</a:t>
            </a:r>
            <a:r>
              <a:rPr lang="en-US" dirty="0" smtClean="0"/>
              <a:t> </a:t>
            </a:r>
            <a:r>
              <a:rPr lang="en-US" dirty="0"/>
              <a:t>(IRD) which acts as responsible for the operation and maintenance of the radionuclide monitoring station RN11 and also the laboratory RL4. There are plans to build the RN12 station in the near future.</a:t>
            </a:r>
          </a:p>
        </p:txBody>
      </p:sp>
      <p:pic>
        <p:nvPicPr>
          <p:cNvPr id="8" name="Picture 2"/>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l="28177" t="25380" r="9064" b="16611"/>
          <a:stretch/>
        </p:blipFill>
        <p:spPr bwMode="auto">
          <a:xfrm>
            <a:off x="338328" y="3100469"/>
            <a:ext cx="5301312" cy="290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tângulo 8"/>
          <p:cNvSpPr/>
          <p:nvPr/>
        </p:nvSpPr>
        <p:spPr>
          <a:xfrm>
            <a:off x="5687568" y="2366278"/>
            <a:ext cx="5120640" cy="4247317"/>
          </a:xfrm>
          <a:prstGeom prst="rect">
            <a:avLst/>
          </a:prstGeom>
        </p:spPr>
        <p:txBody>
          <a:bodyPr wrap="square">
            <a:spAutoFit/>
          </a:bodyPr>
          <a:lstStyle/>
          <a:p>
            <a:pPr algn="just"/>
            <a:r>
              <a:rPr lang="en-US" dirty="0" smtClean="0"/>
              <a:t>The RN11 monitoring station has two pieces of equipment with different measurement technologies. One of the technologies is represented by the equipment of North American origin, supplied by the company General Dynamics Advanced Information Systems, whose objective is to determine the radiation and </a:t>
            </a:r>
            <a:r>
              <a:rPr lang="en-US" dirty="0" err="1" smtClean="0"/>
              <a:t>radionuclides</a:t>
            </a:r>
            <a:r>
              <a:rPr lang="en-US" dirty="0" smtClean="0"/>
              <a:t> present in atmospheric particulate material. The equipment is known as a Radionuclide Aerosol Sampler/Analyzer  (RASA).</a:t>
            </a:r>
          </a:p>
          <a:p>
            <a:pPr algn="just"/>
            <a:r>
              <a:rPr lang="en-US" dirty="0" smtClean="0"/>
              <a:t>Another technology is represented by the Swedish Automatic Unit for Noble Gas Acquisition (SAUNA), which is produced by the Swedish company </a:t>
            </a:r>
            <a:r>
              <a:rPr lang="en-US" dirty="0" err="1" smtClean="0"/>
              <a:t>Scienta</a:t>
            </a:r>
            <a:r>
              <a:rPr lang="en-US" dirty="0" smtClean="0"/>
              <a:t> Sensor Systems AB. SAUNA determines the presence of radioactive noble gas isotopes in the atmosphere.</a:t>
            </a:r>
            <a:endParaRPr lang="pt-BR" dirty="0"/>
          </a:p>
        </p:txBody>
      </p:sp>
    </p:spTree>
    <p:extLst>
      <p:ext uri="{BB962C8B-B14F-4D97-AF65-F5344CB8AC3E}">
        <p14:creationId xmlns="" xmlns:p14="http://schemas.microsoft.com/office/powerpoint/2010/main" val="23112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a:t>
            </a:r>
            <a:r>
              <a:rPr lang="en-US" sz="2000" dirty="0" smtClean="0">
                <a:solidFill>
                  <a:schemeClr val="bg1"/>
                </a:solidFill>
                <a:latin typeface="Arial" panose="020B0604020202020204" pitchFamily="34" charset="0"/>
                <a:cs typeface="Arial" panose="020B0604020202020204" pitchFamily="34" charset="0"/>
              </a:rPr>
              <a:t>:</a:t>
            </a:r>
            <a:r>
              <a:rPr lang="pt-BR" sz="2000" dirty="0" smtClean="0">
                <a:solidFill>
                  <a:schemeClr val="bg1"/>
                </a:solidFill>
                <a:latin typeface="Arial" panose="020B0604020202020204" pitchFamily="34" charset="0"/>
                <a:cs typeface="Arial" panose="020B0604020202020204" pitchFamily="34" charset="0"/>
              </a:rPr>
              <a:t>Management of na International Monitoring System Station in Brazil</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P4.2-474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 xmlns:a16="http://schemas.microsoft.com/office/drawing/2014/main" id="{16A9C7CE-FCB0-9146-E37A-5E80B7F7D7B0}"/>
              </a:ext>
            </a:extLst>
          </p:cNvPr>
          <p:cNvPicPr>
            <a:picLocks noChangeAspect="1"/>
          </p:cNvPicPr>
          <p:nvPr/>
        </p:nvPicPr>
        <p:blipFill>
          <a:blip r:embed="rId2"/>
          <a:stretch>
            <a:fillRect/>
          </a:stretch>
        </p:blipFill>
        <p:spPr>
          <a:xfrm>
            <a:off x="10289890" y="275474"/>
            <a:ext cx="1646063" cy="579170"/>
          </a:xfrm>
          <a:prstGeom prst="rect">
            <a:avLst/>
          </a:prstGeom>
        </p:spPr>
      </p:pic>
      <p:sp>
        <p:nvSpPr>
          <p:cNvPr id="8" name="Retângulo 7"/>
          <p:cNvSpPr/>
          <p:nvPr/>
        </p:nvSpPr>
        <p:spPr>
          <a:xfrm>
            <a:off x="1033272" y="1143000"/>
            <a:ext cx="8750808" cy="646331"/>
          </a:xfrm>
          <a:prstGeom prst="rect">
            <a:avLst/>
          </a:prstGeom>
        </p:spPr>
        <p:txBody>
          <a:bodyPr wrap="square">
            <a:spAutoFit/>
          </a:bodyPr>
          <a:lstStyle/>
          <a:p>
            <a:r>
              <a:rPr lang="en-US" dirty="0" smtClean="0"/>
              <a:t>The RN11 radionuclide monitoring station has the following main challenges:</a:t>
            </a:r>
          </a:p>
          <a:p>
            <a:endParaRPr lang="en-US" dirty="0" smtClean="0"/>
          </a:p>
        </p:txBody>
      </p:sp>
      <p:sp>
        <p:nvSpPr>
          <p:cNvPr id="9" name="Retângulo 8"/>
          <p:cNvSpPr/>
          <p:nvPr/>
        </p:nvSpPr>
        <p:spPr>
          <a:xfrm>
            <a:off x="0" y="1680478"/>
            <a:ext cx="10735056" cy="2031325"/>
          </a:xfrm>
          <a:prstGeom prst="rect">
            <a:avLst/>
          </a:prstGeom>
        </p:spPr>
        <p:txBody>
          <a:bodyPr wrap="square">
            <a:spAutoFit/>
          </a:bodyPr>
          <a:lstStyle/>
          <a:p>
            <a:pPr algn="just"/>
            <a:r>
              <a:rPr lang="en-US" dirty="0" smtClean="0"/>
              <a:t>- Keep the flow of shipments between the IRD and the CTBTO in operation, as it is vital for the maintenance of equipment, quality control of measurements and storage of samples generated by RASA in Austria. As we do not have a post-certification activity (PCA) contracts due to legal impossibilities, careful monitoring of all import or export steps must be maintained as a priority to prevent anything from interrupting or delaying the flow of shipments. In the past we were unable to maintain this flow for some periods and that is why we realized how important it is. It is our opinion that the provision of replacement items and new equipment by the CTBTO proactively should be maintained and, if possible, improved.</a:t>
            </a:r>
            <a:endParaRPr lang="pt-BR" dirty="0"/>
          </a:p>
        </p:txBody>
      </p:sp>
      <p:sp>
        <p:nvSpPr>
          <p:cNvPr id="10" name="Retângulo 9"/>
          <p:cNvSpPr/>
          <p:nvPr/>
        </p:nvSpPr>
        <p:spPr>
          <a:xfrm>
            <a:off x="0" y="3871252"/>
            <a:ext cx="10707624" cy="923330"/>
          </a:xfrm>
          <a:prstGeom prst="rect">
            <a:avLst/>
          </a:prstGeom>
        </p:spPr>
        <p:txBody>
          <a:bodyPr wrap="square">
            <a:spAutoFit/>
          </a:bodyPr>
          <a:lstStyle/>
          <a:p>
            <a:pPr algn="just"/>
            <a:r>
              <a:rPr lang="en-US" dirty="0" smtClean="0"/>
              <a:t>- Over the past decade, the team that works and manages the RN11 has shrunk to a single member. So one of the main objectives is to recruit and train new members to compose the staff. That's why we believe that the CTBTO's offer of training will help a lot in the preparation of future new members of our team.</a:t>
            </a:r>
            <a:endParaRPr lang="pt-BR" dirty="0"/>
          </a:p>
        </p:txBody>
      </p:sp>
      <p:sp>
        <p:nvSpPr>
          <p:cNvPr id="11" name="Retângulo 10"/>
          <p:cNvSpPr/>
          <p:nvPr/>
        </p:nvSpPr>
        <p:spPr>
          <a:xfrm>
            <a:off x="0" y="5074242"/>
            <a:ext cx="10552176" cy="1477328"/>
          </a:xfrm>
          <a:prstGeom prst="rect">
            <a:avLst/>
          </a:prstGeom>
        </p:spPr>
        <p:txBody>
          <a:bodyPr wrap="square">
            <a:spAutoFit/>
          </a:bodyPr>
          <a:lstStyle/>
          <a:p>
            <a:pPr algn="just"/>
            <a:r>
              <a:rPr lang="en-US" dirty="0" smtClean="0"/>
              <a:t>- The country was greatly affected during the pandemic and there were several difficulties during that period. However, one of the main lessons learned during that time was to expand and perfect the forms of communication. Also for the exchange of ideas and suggestions that allowed the continuity of the activities of the RN11 station at a time when technical visits and shipments stopped taking place. Thus, we suggest that the CTBTO maintain the remote access options created during the pandemic and, if possible, improve them.</a:t>
            </a:r>
            <a:endParaRPr lang="pt-BR" dirty="0"/>
          </a:p>
        </p:txBody>
      </p:sp>
    </p:spTree>
    <p:extLst>
      <p:ext uri="{BB962C8B-B14F-4D97-AF65-F5344CB8AC3E}">
        <p14:creationId xmlns="" xmlns:p14="http://schemas.microsoft.com/office/powerpoint/2010/main" val="22297055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3825</TotalTime>
  <Words>1002</Words>
  <Application>Microsoft Office PowerPoint</Application>
  <PresentationFormat>Personalizar</PresentationFormat>
  <Paragraphs>48</Paragraphs>
  <Slides>5</Slides>
  <Notes>0</Notes>
  <HiddenSlides>0</HiddenSlides>
  <MMClips>0</MMClips>
  <ScaleCrop>false</ScaleCrop>
  <HeadingPairs>
    <vt:vector size="4" baseType="variant">
      <vt:variant>
        <vt:lpstr>Tema</vt:lpstr>
      </vt:variant>
      <vt:variant>
        <vt:i4>2</vt:i4>
      </vt:variant>
      <vt:variant>
        <vt:lpstr>Títulos de slides</vt:lpstr>
      </vt:variant>
      <vt:variant>
        <vt:i4>5</vt:i4>
      </vt:variant>
    </vt:vector>
  </HeadingPairs>
  <TitlesOfParts>
    <vt:vector size="7" baseType="lpstr">
      <vt:lpstr>Custom Design</vt:lpstr>
      <vt:lpstr>Office Theme</vt:lpstr>
      <vt:lpstr>Slide 1</vt:lpstr>
      <vt:lpstr>Slide 2</vt:lpstr>
      <vt:lpstr>Slide 3</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Rocio</cp:lastModifiedBy>
  <cp:revision>82</cp:revision>
  <dcterms:created xsi:type="dcterms:W3CDTF">2023-04-18T13:25:54Z</dcterms:created>
  <dcterms:modified xsi:type="dcterms:W3CDTF">2023-06-11T02:14:30Z</dcterms:modified>
</cp:coreProperties>
</file>