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48" r:id="rId4"/>
  </p:sldMasterIdLst>
  <p:sldIdLst>
    <p:sldId id="261" r:id="rId5"/>
    <p:sldId id="256" r:id="rId6"/>
    <p:sldId id="262" r:id="rId7"/>
    <p:sldId id="263" r:id="rId8"/>
    <p:sldId id="264" r:id="rId9"/>
    <p:sldId id="265"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3" d="100"/>
          <a:sy n="63" d="100"/>
        </p:scale>
        <p:origin x="11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4655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Backup Cellular Communication System for Infrasound Monitoring Stations</a:t>
            </a:r>
          </a:p>
          <a:p>
            <a:pPr algn="ctr"/>
            <a:r>
              <a:rPr lang="en-US" sz="2000" b="1" dirty="0">
                <a:solidFill>
                  <a:schemeClr val="bg1"/>
                </a:solidFill>
                <a:latin typeface="Arial" panose="020B0604020202020204" pitchFamily="34" charset="0"/>
                <a:cs typeface="Arial" panose="020B0604020202020204" pitchFamily="34" charset="0"/>
              </a:rPr>
              <a:t> </a:t>
            </a:r>
            <a:endParaRPr lang="en-AT" sz="2000"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Maxime Grillandini</a:t>
            </a:r>
            <a:endParaRPr lang="en-AT" dirty="0">
              <a:solidFill>
                <a:schemeClr val="bg1"/>
              </a:solidFill>
              <a:latin typeface="Arial" panose="020B0604020202020204" pitchFamily="34" charset="0"/>
              <a:cs typeface="Arial" panose="020B0604020202020204" pitchFamily="34" charset="0"/>
            </a:endParaRPr>
          </a:p>
          <a:p>
            <a:pPr algn="ctr"/>
            <a:r>
              <a:rPr lang="en-US" sz="1400" dirty="0" err="1">
                <a:solidFill>
                  <a:schemeClr val="bg1"/>
                </a:solidFill>
                <a:latin typeface="Arial" panose="020B0604020202020204" pitchFamily="34" charset="0"/>
                <a:cs typeface="Arial" panose="020B0604020202020204" pitchFamily="34" charset="0"/>
              </a:rPr>
              <a:t>Enviroearth</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Development of a Backup Cellular system for the intra-site communication of infrasound monitoring stations in collaboration with PTS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P4.2-241</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buFont typeface="Wingdings" panose="05000000000000000000" pitchFamily="2" charset="2"/>
              <a:buChar char="v"/>
            </a:pPr>
            <a:r>
              <a:rPr lang="en-US" sz="1200" dirty="0">
                <a:latin typeface="Arial" panose="020B0604020202020204" pitchFamily="34" charset="0"/>
                <a:cs typeface="Arial" panose="020B0604020202020204" pitchFamily="34" charset="0"/>
              </a:rPr>
              <a:t>System design: </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Understanding of IMS network </a:t>
            </a:r>
            <a:r>
              <a:rPr lang="en-US" sz="1200" dirty="0" err="1">
                <a:latin typeface="Arial" panose="020B0604020202020204" pitchFamily="34" charset="0"/>
                <a:cs typeface="Arial" panose="020B0604020202020204" pitchFamily="34" charset="0"/>
              </a:rPr>
              <a:t>specifities</a:t>
            </a: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Hardware development</a:t>
            </a: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Data management with VPN tunnel establishment</a:t>
            </a:r>
          </a:p>
          <a:p>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v"/>
            </a:pPr>
            <a:r>
              <a:rPr lang="en-US" sz="1200" dirty="0">
                <a:latin typeface="Arial" panose="020B0604020202020204" pitchFamily="34" charset="0"/>
                <a:cs typeface="Arial" panose="020B0604020202020204" pitchFamily="34" charset="0"/>
              </a:rPr>
              <a:t>Global system overview</a:t>
            </a:r>
          </a:p>
          <a:p>
            <a:pPr marL="171450" indent="-1714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Implementation and testing of the system at our facilities and at an Infrasound station (IS11- Cabo Verde)</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promising backup intra-site  communication system for Infrasound Monitoring Station</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B8BF59B-A06F-FC56-511E-7289CFBFFAC6}"/>
              </a:ext>
            </a:extLst>
          </p:cNvPr>
          <p:cNvPicPr>
            <a:picLocks noChangeAspect="1"/>
          </p:cNvPicPr>
          <p:nvPr/>
        </p:nvPicPr>
        <p:blipFill>
          <a:blip r:embed="rId2"/>
          <a:stretch>
            <a:fillRect/>
          </a:stretch>
        </p:blipFill>
        <p:spPr>
          <a:xfrm>
            <a:off x="10476913" y="278271"/>
            <a:ext cx="1464531" cy="729766"/>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 - Using cellular communication as a backup system for intra-site communication</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P4.2-241</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957E64-E9AF-7814-BF9B-5717E280B6D3}"/>
              </a:ext>
            </a:extLst>
          </p:cNvPr>
          <p:cNvSpPr txBox="1"/>
          <p:nvPr/>
        </p:nvSpPr>
        <p:spPr>
          <a:xfrm>
            <a:off x="277425" y="1424052"/>
            <a:ext cx="5434000" cy="2862322"/>
          </a:xfrm>
          <a:prstGeom prst="rect">
            <a:avLst/>
          </a:prstGeom>
          <a:noFill/>
        </p:spPr>
        <p:txBody>
          <a:bodyPr wrap="square" rtlCol="0">
            <a:spAutoFit/>
          </a:bodyPr>
          <a:lstStyle/>
          <a:p>
            <a:pPr algn="just"/>
            <a:r>
              <a:rPr lang="en-US" b="1" dirty="0"/>
              <a:t>Intra-site communication </a:t>
            </a:r>
            <a:r>
              <a:rPr lang="en-US" dirty="0"/>
              <a:t>of all infrasound stations over the network is primordial to ensure direct </a:t>
            </a:r>
            <a:r>
              <a:rPr lang="en-US" b="1" dirty="0"/>
              <a:t>transmission</a:t>
            </a:r>
            <a:r>
              <a:rPr lang="en-US" dirty="0"/>
              <a:t> of information from remote elements to local Central Recording Facilities (CRF):</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pic>
        <p:nvPicPr>
          <p:cNvPr id="9" name="Picture 8">
            <a:extLst>
              <a:ext uri="{FF2B5EF4-FFF2-40B4-BE49-F238E27FC236}">
                <a16:creationId xmlns:a16="http://schemas.microsoft.com/office/drawing/2014/main" id="{11B919C6-9825-19F3-C0CC-12DF2EE043C9}"/>
              </a:ext>
            </a:extLst>
          </p:cNvPr>
          <p:cNvPicPr>
            <a:picLocks noChangeAspect="1"/>
          </p:cNvPicPr>
          <p:nvPr/>
        </p:nvPicPr>
        <p:blipFill>
          <a:blip r:embed="rId2"/>
          <a:stretch>
            <a:fillRect/>
          </a:stretch>
        </p:blipFill>
        <p:spPr>
          <a:xfrm>
            <a:off x="10476913" y="278271"/>
            <a:ext cx="1464531" cy="729766"/>
          </a:xfrm>
          <a:prstGeom prst="rect">
            <a:avLst/>
          </a:prstGeom>
        </p:spPr>
      </p:pic>
      <p:sp>
        <p:nvSpPr>
          <p:cNvPr id="43" name="Rectangle 34">
            <a:extLst>
              <a:ext uri="{FF2B5EF4-FFF2-40B4-BE49-F238E27FC236}">
                <a16:creationId xmlns:a16="http://schemas.microsoft.com/office/drawing/2014/main" id="{457BE1A9-EEA0-EF8D-D0D4-172062BD36CA}"/>
              </a:ext>
            </a:extLst>
          </p:cNvPr>
          <p:cNvSpPr>
            <a:spLocks noChangeArrowheads="1"/>
          </p:cNvSpPr>
          <p:nvPr/>
        </p:nvSpPr>
        <p:spPr bwMode="auto">
          <a:xfrm>
            <a:off x="914400" y="98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42">
            <a:extLst>
              <a:ext uri="{FF2B5EF4-FFF2-40B4-BE49-F238E27FC236}">
                <a16:creationId xmlns:a16="http://schemas.microsoft.com/office/drawing/2014/main" id="{8737AF2B-D4A6-2F95-9CAA-0755C0EA1654}"/>
              </a:ext>
            </a:extLst>
          </p:cNvPr>
          <p:cNvSpPr>
            <a:spLocks noChangeArrowheads="1"/>
          </p:cNvSpPr>
          <p:nvPr/>
        </p:nvSpPr>
        <p:spPr bwMode="auto">
          <a:xfrm>
            <a:off x="914400" y="5552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altLang="en-US" sz="1000" b="0" i="0" u="none" strike="noStrike" cap="none" normalizeH="0" baseline="0">
              <a:ln>
                <a:noFill/>
              </a:ln>
              <a:solidFill>
                <a:srgbClr val="3B3838"/>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br>
              <a:rPr kumimoji="0" lang="fr-FR" altLang="en-US" sz="1000" b="0" i="0" u="none" strike="noStrike" cap="none" normalizeH="0" baseline="0">
                <a:ln>
                  <a:noFill/>
                </a:ln>
                <a:solidFill>
                  <a:srgbClr val="3B3838"/>
                </a:solidFill>
                <a:effectLst/>
                <a:latin typeface="Arial" panose="020B0604020202020204" pitchFamily="34" charset="0"/>
                <a:ea typeface="Calibri" panose="020F0502020204030204" pitchFamily="34" charset="0"/>
                <a:cs typeface="Arial" panose="020B0604020202020204" pitchFamily="34" charset="0"/>
              </a:rPr>
            </a:b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6">
            <a:extLst>
              <a:ext uri="{FF2B5EF4-FFF2-40B4-BE49-F238E27FC236}">
                <a16:creationId xmlns:a16="http://schemas.microsoft.com/office/drawing/2014/main" id="{AD02098C-1236-2225-9FBE-10A0F16D4A10}"/>
              </a:ext>
            </a:extLst>
          </p:cNvPr>
          <p:cNvSpPr>
            <a:spLocks noChangeArrowheads="1"/>
          </p:cNvSpPr>
          <p:nvPr/>
        </p:nvSpPr>
        <p:spPr bwMode="auto">
          <a:xfrm>
            <a:off x="914400" y="10124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7" name="TextBox 2066">
            <a:extLst>
              <a:ext uri="{FF2B5EF4-FFF2-40B4-BE49-F238E27FC236}">
                <a16:creationId xmlns:a16="http://schemas.microsoft.com/office/drawing/2014/main" id="{F9682ABE-DA38-1CC5-5D5D-5C8B5E8F505E}"/>
              </a:ext>
            </a:extLst>
          </p:cNvPr>
          <p:cNvSpPr txBox="1"/>
          <p:nvPr/>
        </p:nvSpPr>
        <p:spPr>
          <a:xfrm>
            <a:off x="6355774" y="4822582"/>
            <a:ext cx="4290879" cy="1940957"/>
          </a:xfrm>
          <a:prstGeom prst="round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t>Provide a </a:t>
            </a:r>
            <a:r>
              <a:rPr lang="en-US" b="1" dirty="0"/>
              <a:t>low power consumption</a:t>
            </a:r>
            <a:r>
              <a:rPr lang="en-US" dirty="0"/>
              <a:t>, </a:t>
            </a:r>
            <a:r>
              <a:rPr lang="en-US" b="1" dirty="0"/>
              <a:t>ergonomic</a:t>
            </a:r>
            <a:r>
              <a:rPr lang="en-US" dirty="0"/>
              <a:t>, </a:t>
            </a:r>
            <a:r>
              <a:rPr lang="en-US" b="1" dirty="0"/>
              <a:t>reliable, secure</a:t>
            </a:r>
            <a:r>
              <a:rPr lang="en-US" dirty="0"/>
              <a:t> and </a:t>
            </a:r>
            <a:r>
              <a:rPr lang="en-US" b="1" dirty="0"/>
              <a:t>continuous</a:t>
            </a:r>
            <a:r>
              <a:rPr lang="en-US" dirty="0"/>
              <a:t> data transmission system between the remote elements and the CRF in case of main communication </a:t>
            </a:r>
            <a:r>
              <a:rPr lang="en-US" b="1" dirty="0"/>
              <a:t>failure</a:t>
            </a:r>
            <a:r>
              <a:rPr lang="en-US" dirty="0"/>
              <a:t> and/or </a:t>
            </a:r>
            <a:r>
              <a:rPr lang="en-US" b="1" dirty="0"/>
              <a:t>outage</a:t>
            </a:r>
            <a:r>
              <a:rPr lang="en-US" dirty="0"/>
              <a:t>.  </a:t>
            </a:r>
          </a:p>
        </p:txBody>
      </p:sp>
      <p:pic>
        <p:nvPicPr>
          <p:cNvPr id="2076" name="Graphique 18714" descr="Routeur sans fil avec un remplissage uni">
            <a:extLst>
              <a:ext uri="{FF2B5EF4-FFF2-40B4-BE49-F238E27FC236}">
                <a16:creationId xmlns:a16="http://schemas.microsoft.com/office/drawing/2014/main" id="{D5A1AE2F-F3FF-B817-4A2B-3514D86B84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4357" y="5250347"/>
            <a:ext cx="1146792" cy="1146792"/>
          </a:xfrm>
          <a:prstGeom prst="rect">
            <a:avLst/>
          </a:prstGeom>
        </p:spPr>
      </p:pic>
      <p:sp>
        <p:nvSpPr>
          <p:cNvPr id="2078" name="TextBox 2077">
            <a:extLst>
              <a:ext uri="{FF2B5EF4-FFF2-40B4-BE49-F238E27FC236}">
                <a16:creationId xmlns:a16="http://schemas.microsoft.com/office/drawing/2014/main" id="{23C07A3C-1796-717B-1B12-AC79736DA765}"/>
              </a:ext>
            </a:extLst>
          </p:cNvPr>
          <p:cNvSpPr txBox="1"/>
          <p:nvPr/>
        </p:nvSpPr>
        <p:spPr>
          <a:xfrm>
            <a:off x="248728" y="5351081"/>
            <a:ext cx="4164038" cy="1200329"/>
          </a:xfrm>
          <a:prstGeom prst="rect">
            <a:avLst/>
          </a:prstGeom>
          <a:noFill/>
        </p:spPr>
        <p:txBody>
          <a:bodyPr wrap="square">
            <a:spAutoFit/>
          </a:bodyPr>
          <a:lstStyle/>
          <a:p>
            <a:pPr algn="just"/>
            <a:r>
              <a:rPr lang="en-US" dirty="0">
                <a:sym typeface="Wingdings" panose="05000000000000000000" pitchFamily="2" charset="2"/>
              </a:rPr>
              <a:t> </a:t>
            </a:r>
            <a:r>
              <a:rPr lang="en-US" dirty="0"/>
              <a:t>This solution is meant to work as a </a:t>
            </a:r>
            <a:r>
              <a:rPr lang="en-US" b="1" dirty="0"/>
              <a:t>backup system</a:t>
            </a:r>
            <a:r>
              <a:rPr lang="en-US" dirty="0"/>
              <a:t> to the Existing communication system in place at all stations.</a:t>
            </a:r>
          </a:p>
        </p:txBody>
      </p:sp>
      <p:grpSp>
        <p:nvGrpSpPr>
          <p:cNvPr id="2091" name="Group 2090">
            <a:extLst>
              <a:ext uri="{FF2B5EF4-FFF2-40B4-BE49-F238E27FC236}">
                <a16:creationId xmlns:a16="http://schemas.microsoft.com/office/drawing/2014/main" id="{CAEEAEED-0C8F-5CE8-38F7-A45B5877C39D}"/>
              </a:ext>
            </a:extLst>
          </p:cNvPr>
          <p:cNvGrpSpPr/>
          <p:nvPr/>
        </p:nvGrpSpPr>
        <p:grpSpPr>
          <a:xfrm>
            <a:off x="6390752" y="-116471"/>
            <a:ext cx="3843690" cy="5956603"/>
            <a:chOff x="6390752" y="-116471"/>
            <a:chExt cx="3843690" cy="5956603"/>
          </a:xfrm>
        </p:grpSpPr>
        <p:grpSp>
          <p:nvGrpSpPr>
            <p:cNvPr id="2056" name="Group 2055">
              <a:extLst>
                <a:ext uri="{FF2B5EF4-FFF2-40B4-BE49-F238E27FC236}">
                  <a16:creationId xmlns:a16="http://schemas.microsoft.com/office/drawing/2014/main" id="{19D3DB33-66B0-3C6A-F4F0-3F612F62865A}"/>
                </a:ext>
              </a:extLst>
            </p:cNvPr>
            <p:cNvGrpSpPr/>
            <p:nvPr/>
          </p:nvGrpSpPr>
          <p:grpSpPr>
            <a:xfrm>
              <a:off x="6834329" y="-116471"/>
              <a:ext cx="3133428" cy="5956603"/>
              <a:chOff x="3933300" y="1027061"/>
              <a:chExt cx="2759583" cy="5536565"/>
            </a:xfrm>
          </p:grpSpPr>
          <p:sp>
            <p:nvSpPr>
              <p:cNvPr id="36" name="Zone de texte 18711">
                <a:extLst>
                  <a:ext uri="{FF2B5EF4-FFF2-40B4-BE49-F238E27FC236}">
                    <a16:creationId xmlns:a16="http://schemas.microsoft.com/office/drawing/2014/main" id="{A812C9F0-6F81-96D4-815C-6640807B0D5A}"/>
                  </a:ext>
                </a:extLst>
              </p:cNvPr>
              <p:cNvSpPr txBox="1">
                <a:spLocks noChangeArrowheads="1"/>
              </p:cNvSpPr>
              <p:nvPr/>
            </p:nvSpPr>
            <p:spPr bwMode="auto">
              <a:xfrm>
                <a:off x="4271330" y="3870082"/>
                <a:ext cx="547462" cy="24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dirty="0">
                    <a:ln>
                      <a:noFill/>
                    </a:ln>
                    <a:solidFill>
                      <a:srgbClr val="3B3838"/>
                    </a:solidFill>
                    <a:effectLst/>
                    <a:latin typeface="Arial" panose="020B0604020202020204" pitchFamily="34" charset="0"/>
                    <a:ea typeface="Calibri" panose="020F0502020204030204" pitchFamily="34" charset="0"/>
                    <a:cs typeface="Arial" panose="020B0604020202020204" pitchFamily="34" charset="0"/>
                  </a:rPr>
                  <a:t>20 km</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38" name="Graphique 18712" descr="Logement avec un remplissage uni">
                <a:extLst>
                  <a:ext uri="{FF2B5EF4-FFF2-40B4-BE49-F238E27FC236}">
                    <a16:creationId xmlns:a16="http://schemas.microsoft.com/office/drawing/2014/main" id="{C1683192-1693-2F10-B6AB-FEA1291E642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9805" y="3533895"/>
                <a:ext cx="506980" cy="506979"/>
              </a:xfrm>
              <a:prstGeom prst="rect">
                <a:avLst/>
              </a:prstGeom>
            </p:spPr>
          </p:pic>
          <p:pic>
            <p:nvPicPr>
              <p:cNvPr id="2052" name="Image 18710">
                <a:extLst>
                  <a:ext uri="{FF2B5EF4-FFF2-40B4-BE49-F238E27FC236}">
                    <a16:creationId xmlns:a16="http://schemas.microsoft.com/office/drawing/2014/main" id="{EDAB6A89-6F43-EDAA-0BE8-AEB5495D80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01274">
                <a:off x="5029424" y="4606582"/>
                <a:ext cx="566720" cy="530026"/>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eur droit 18707">
                <a:extLst>
                  <a:ext uri="{FF2B5EF4-FFF2-40B4-BE49-F238E27FC236}">
                    <a16:creationId xmlns:a16="http://schemas.microsoft.com/office/drawing/2014/main" id="{89B18260-A01B-05F5-D9F0-9F28C2E64FD5}"/>
                  </a:ext>
                </a:extLst>
              </p:cNvPr>
              <p:cNvCxnSpPr>
                <a:cxnSpLocks/>
              </p:cNvCxnSpPr>
              <p:nvPr/>
            </p:nvCxnSpPr>
            <p:spPr>
              <a:xfrm flipV="1">
                <a:off x="5286692" y="2871387"/>
                <a:ext cx="0" cy="550716"/>
              </a:xfrm>
              <a:prstGeom prst="line">
                <a:avLst/>
              </a:prstGeom>
              <a:noFill/>
              <a:ln w="6350" cap="flat" cmpd="sng" algn="ctr">
                <a:solidFill>
                  <a:sysClr val="windowText" lastClr="000000"/>
                </a:solidFill>
                <a:prstDash val="dash"/>
                <a:miter lim="800000"/>
              </a:ln>
              <a:effectLst/>
            </p:spPr>
          </p:cxnSp>
          <p:cxnSp>
            <p:nvCxnSpPr>
              <p:cNvPr id="40" name="Connecteur droit 18706">
                <a:extLst>
                  <a:ext uri="{FF2B5EF4-FFF2-40B4-BE49-F238E27FC236}">
                    <a16:creationId xmlns:a16="http://schemas.microsoft.com/office/drawing/2014/main" id="{BBBF6DEE-0D90-80A1-2D3F-3EC7A642E08D}"/>
                  </a:ext>
                </a:extLst>
              </p:cNvPr>
              <p:cNvCxnSpPr>
                <a:cxnSpLocks/>
              </p:cNvCxnSpPr>
              <p:nvPr/>
            </p:nvCxnSpPr>
            <p:spPr>
              <a:xfrm flipH="1">
                <a:off x="4408019" y="3960408"/>
                <a:ext cx="563790" cy="312776"/>
              </a:xfrm>
              <a:prstGeom prst="line">
                <a:avLst/>
              </a:prstGeom>
              <a:noFill/>
              <a:ln w="6350" cap="flat" cmpd="sng" algn="ctr">
                <a:solidFill>
                  <a:sysClr val="windowText" lastClr="000000"/>
                </a:solidFill>
                <a:prstDash val="dash"/>
                <a:miter lim="800000"/>
              </a:ln>
              <a:effectLst/>
            </p:spPr>
          </p:cxnSp>
          <p:cxnSp>
            <p:nvCxnSpPr>
              <p:cNvPr id="41" name="Connecteur droit 18708">
                <a:extLst>
                  <a:ext uri="{FF2B5EF4-FFF2-40B4-BE49-F238E27FC236}">
                    <a16:creationId xmlns:a16="http://schemas.microsoft.com/office/drawing/2014/main" id="{1559E46A-C560-5D4E-F283-5695D510F7C1}"/>
                  </a:ext>
                </a:extLst>
              </p:cNvPr>
              <p:cNvCxnSpPr>
                <a:cxnSpLocks/>
                <a:endCxn id="38" idx="2"/>
              </p:cNvCxnSpPr>
              <p:nvPr/>
            </p:nvCxnSpPr>
            <p:spPr>
              <a:xfrm flipV="1">
                <a:off x="5252212" y="4040875"/>
                <a:ext cx="1083" cy="461781"/>
              </a:xfrm>
              <a:prstGeom prst="line">
                <a:avLst/>
              </a:prstGeom>
              <a:noFill/>
              <a:ln w="6350" cap="flat" cmpd="sng" algn="ctr">
                <a:solidFill>
                  <a:sysClr val="windowText" lastClr="000000"/>
                </a:solidFill>
                <a:prstDash val="dash"/>
                <a:miter lim="800000"/>
              </a:ln>
              <a:effectLst/>
            </p:spPr>
          </p:cxnSp>
          <p:cxnSp>
            <p:nvCxnSpPr>
              <p:cNvPr id="42" name="Connecteur droit 18709">
                <a:extLst>
                  <a:ext uri="{FF2B5EF4-FFF2-40B4-BE49-F238E27FC236}">
                    <a16:creationId xmlns:a16="http://schemas.microsoft.com/office/drawing/2014/main" id="{D5001867-540E-04C7-AA96-91EF8F4DB6CB}"/>
                  </a:ext>
                </a:extLst>
              </p:cNvPr>
              <p:cNvCxnSpPr>
                <a:cxnSpLocks/>
              </p:cNvCxnSpPr>
              <p:nvPr/>
            </p:nvCxnSpPr>
            <p:spPr>
              <a:xfrm flipH="1" flipV="1">
                <a:off x="5596255" y="4042288"/>
                <a:ext cx="302344" cy="238380"/>
              </a:xfrm>
              <a:prstGeom prst="line">
                <a:avLst/>
              </a:prstGeom>
              <a:noFill/>
              <a:ln w="6350" cap="flat" cmpd="sng" algn="ctr">
                <a:solidFill>
                  <a:sysClr val="windowText" lastClr="000000"/>
                </a:solidFill>
                <a:prstDash val="dash"/>
                <a:miter lim="800000"/>
              </a:ln>
              <a:effectLst/>
            </p:spPr>
          </p:cxnSp>
          <p:cxnSp>
            <p:nvCxnSpPr>
              <p:cNvPr id="2050" name="Connecteur droit 18681">
                <a:extLst>
                  <a:ext uri="{FF2B5EF4-FFF2-40B4-BE49-F238E27FC236}">
                    <a16:creationId xmlns:a16="http://schemas.microsoft.com/office/drawing/2014/main" id="{800F0209-E7D5-5D69-BACA-0FB75241B6E6}"/>
                  </a:ext>
                </a:extLst>
              </p:cNvPr>
              <p:cNvCxnSpPr>
                <a:cxnSpLocks/>
              </p:cNvCxnSpPr>
              <p:nvPr/>
            </p:nvCxnSpPr>
            <p:spPr>
              <a:xfrm flipV="1">
                <a:off x="4480992" y="2582460"/>
                <a:ext cx="210613" cy="310778"/>
              </a:xfrm>
              <a:prstGeom prst="line">
                <a:avLst/>
              </a:prstGeom>
              <a:noFill/>
              <a:ln w="6350" cap="flat" cmpd="sng" algn="ctr">
                <a:solidFill>
                  <a:sysClr val="windowText" lastClr="000000"/>
                </a:solidFill>
                <a:prstDash val="solid"/>
                <a:miter lim="800000"/>
              </a:ln>
              <a:effectLst/>
            </p:spPr>
          </p:cxnSp>
          <p:pic>
            <p:nvPicPr>
              <p:cNvPr id="2055" name="Image 18710">
                <a:extLst>
                  <a:ext uri="{FF2B5EF4-FFF2-40B4-BE49-F238E27FC236}">
                    <a16:creationId xmlns:a16="http://schemas.microsoft.com/office/drawing/2014/main" id="{0AC02EE7-F69A-530B-F050-4F8F3169BA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03748">
                <a:off x="5003331" y="2345901"/>
                <a:ext cx="566720" cy="53002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e 18677">
                <a:extLst>
                  <a:ext uri="{FF2B5EF4-FFF2-40B4-BE49-F238E27FC236}">
                    <a16:creationId xmlns:a16="http://schemas.microsoft.com/office/drawing/2014/main" id="{41D1F059-E4DE-1AF1-54F6-03A0378EE66D}"/>
                  </a:ext>
                </a:extLst>
              </p:cNvPr>
              <p:cNvGrpSpPr/>
              <p:nvPr/>
            </p:nvGrpSpPr>
            <p:grpSpPr>
              <a:xfrm>
                <a:off x="3933300" y="1027061"/>
                <a:ext cx="2759583" cy="5536565"/>
                <a:chOff x="2602985" y="0"/>
                <a:chExt cx="2864779" cy="6069932"/>
              </a:xfrm>
            </p:grpSpPr>
            <p:sp>
              <p:nvSpPr>
                <p:cNvPr id="16" name="Zone de texte 2">
                  <a:extLst>
                    <a:ext uri="{FF2B5EF4-FFF2-40B4-BE49-F238E27FC236}">
                      <a16:creationId xmlns:a16="http://schemas.microsoft.com/office/drawing/2014/main" id="{43DB368B-7B2A-F55F-282C-40CDEBAC13AC}"/>
                    </a:ext>
                  </a:extLst>
                </p:cNvPr>
                <p:cNvSpPr txBox="1">
                  <a:spLocks noChangeArrowheads="1"/>
                </p:cNvSpPr>
                <p:nvPr/>
              </p:nvSpPr>
              <p:spPr bwMode="auto">
                <a:xfrm flipH="1">
                  <a:off x="3972174" y="4442997"/>
                  <a:ext cx="196444" cy="272529"/>
                </a:xfrm>
                <a:prstGeom prst="rect">
                  <a:avLst/>
                </a:prstGeom>
                <a:no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fr-FR"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7" name="Groupe 18679">
                  <a:extLst>
                    <a:ext uri="{FF2B5EF4-FFF2-40B4-BE49-F238E27FC236}">
                      <a16:creationId xmlns:a16="http://schemas.microsoft.com/office/drawing/2014/main" id="{5C678D81-BDC8-AAE4-A012-30FCAA83F2C3}"/>
                    </a:ext>
                  </a:extLst>
                </p:cNvPr>
                <p:cNvGrpSpPr/>
                <p:nvPr/>
              </p:nvGrpSpPr>
              <p:grpSpPr>
                <a:xfrm>
                  <a:off x="2602985" y="0"/>
                  <a:ext cx="2864779" cy="6069932"/>
                  <a:chOff x="2602985" y="0"/>
                  <a:chExt cx="2864779" cy="6069932"/>
                </a:xfrm>
              </p:grpSpPr>
              <p:grpSp>
                <p:nvGrpSpPr>
                  <p:cNvPr id="18" name="Groupe 18680">
                    <a:extLst>
                      <a:ext uri="{FF2B5EF4-FFF2-40B4-BE49-F238E27FC236}">
                        <a16:creationId xmlns:a16="http://schemas.microsoft.com/office/drawing/2014/main" id="{C810ABFC-8E17-4D9D-5CC1-C235169A1C66}"/>
                      </a:ext>
                    </a:extLst>
                  </p:cNvPr>
                  <p:cNvGrpSpPr/>
                  <p:nvPr/>
                </p:nvGrpSpPr>
                <p:grpSpPr>
                  <a:xfrm>
                    <a:off x="4282427" y="2352355"/>
                    <a:ext cx="540504" cy="546831"/>
                    <a:chOff x="-52135" y="175563"/>
                    <a:chExt cx="701130" cy="747197"/>
                  </a:xfrm>
                </p:grpSpPr>
                <p:cxnSp>
                  <p:nvCxnSpPr>
                    <p:cNvPr id="33" name="Connecteur droit 18681">
                      <a:extLst>
                        <a:ext uri="{FF2B5EF4-FFF2-40B4-BE49-F238E27FC236}">
                          <a16:creationId xmlns:a16="http://schemas.microsoft.com/office/drawing/2014/main" id="{8A412F82-2E4A-3A55-D8B5-1AC372AFDBB3}"/>
                        </a:ext>
                      </a:extLst>
                    </p:cNvPr>
                    <p:cNvCxnSpPr/>
                    <p:nvPr/>
                  </p:nvCxnSpPr>
                  <p:spPr>
                    <a:xfrm flipV="1">
                      <a:off x="-52135" y="175563"/>
                      <a:ext cx="433134" cy="747197"/>
                    </a:xfrm>
                    <a:prstGeom prst="line">
                      <a:avLst/>
                    </a:prstGeom>
                    <a:noFill/>
                    <a:ln w="6350" cap="flat" cmpd="sng" algn="ctr">
                      <a:solidFill>
                        <a:sysClr val="windowText" lastClr="000000"/>
                      </a:solidFill>
                      <a:prstDash val="solid"/>
                      <a:miter lim="800000"/>
                    </a:ln>
                    <a:effectLst/>
                  </p:spPr>
                </p:cxnSp>
                <p:cxnSp>
                  <p:nvCxnSpPr>
                    <p:cNvPr id="34" name="Connecteur droit 18682">
                      <a:extLst>
                        <a:ext uri="{FF2B5EF4-FFF2-40B4-BE49-F238E27FC236}">
                          <a16:creationId xmlns:a16="http://schemas.microsoft.com/office/drawing/2014/main" id="{2A40E6DC-FC9F-1AD4-C838-4C1E3E31C437}"/>
                        </a:ext>
                      </a:extLst>
                    </p:cNvPr>
                    <p:cNvCxnSpPr/>
                    <p:nvPr/>
                  </p:nvCxnSpPr>
                  <p:spPr>
                    <a:xfrm flipV="1">
                      <a:off x="380390" y="175564"/>
                      <a:ext cx="268605" cy="0"/>
                    </a:xfrm>
                    <a:prstGeom prst="line">
                      <a:avLst/>
                    </a:prstGeom>
                    <a:noFill/>
                    <a:ln w="6350" cap="flat" cmpd="sng" algn="ctr">
                      <a:solidFill>
                        <a:sysClr val="windowText" lastClr="000000"/>
                      </a:solidFill>
                      <a:prstDash val="solid"/>
                      <a:miter lim="800000"/>
                    </a:ln>
                    <a:effectLst/>
                  </p:spPr>
                </p:cxnSp>
              </p:grpSp>
              <p:grpSp>
                <p:nvGrpSpPr>
                  <p:cNvPr id="19" name="Groupe 18684">
                    <a:extLst>
                      <a:ext uri="{FF2B5EF4-FFF2-40B4-BE49-F238E27FC236}">
                        <a16:creationId xmlns:a16="http://schemas.microsoft.com/office/drawing/2014/main" id="{B12F4E60-D1CF-C8B9-689A-15C4EEB37097}"/>
                      </a:ext>
                    </a:extLst>
                  </p:cNvPr>
                  <p:cNvGrpSpPr/>
                  <p:nvPr/>
                </p:nvGrpSpPr>
                <p:grpSpPr>
                  <a:xfrm>
                    <a:off x="2602985" y="0"/>
                    <a:ext cx="2864779" cy="6069932"/>
                    <a:chOff x="2602985" y="0"/>
                    <a:chExt cx="2864779" cy="6069932"/>
                  </a:xfrm>
                </p:grpSpPr>
                <p:pic>
                  <p:nvPicPr>
                    <p:cNvPr id="20" name="Image 18685">
                      <a:extLst>
                        <a:ext uri="{FF2B5EF4-FFF2-40B4-BE49-F238E27FC236}">
                          <a16:creationId xmlns:a16="http://schemas.microsoft.com/office/drawing/2014/main" id="{4F367214-F66C-3CD8-F1A9-813328F44F7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rot="1010672">
                      <a:off x="2602985" y="3563558"/>
                      <a:ext cx="566501" cy="559593"/>
                    </a:xfrm>
                    <a:prstGeom prst="rect">
                      <a:avLst/>
                    </a:prstGeom>
                    <a:ln>
                      <a:noFill/>
                    </a:ln>
                    <a:extLst>
                      <a:ext uri="{53640926-AAD7-44D8-BBD7-CCE9431645EC}">
                        <a14:shadowObscured xmlns:a14="http://schemas.microsoft.com/office/drawing/2010/main"/>
                      </a:ext>
                    </a:extLst>
                  </p:spPr>
                </p:pic>
                <p:sp>
                  <p:nvSpPr>
                    <p:cNvPr id="24" name="Zone de texte 2">
                      <a:extLst>
                        <a:ext uri="{FF2B5EF4-FFF2-40B4-BE49-F238E27FC236}">
                          <a16:creationId xmlns:a16="http://schemas.microsoft.com/office/drawing/2014/main" id="{9A6021EE-17D9-CC4A-590C-2ACFD98ABA1E}"/>
                        </a:ext>
                      </a:extLst>
                    </p:cNvPr>
                    <p:cNvSpPr txBox="1">
                      <a:spLocks noChangeArrowheads="1"/>
                    </p:cNvSpPr>
                    <p:nvPr/>
                  </p:nvSpPr>
                  <p:spPr bwMode="auto">
                    <a:xfrm>
                      <a:off x="4186194" y="0"/>
                      <a:ext cx="241300" cy="285115"/>
                    </a:xfrm>
                    <a:prstGeom prst="rect">
                      <a:avLst/>
                    </a:prstGeom>
                    <a:no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fr-FR"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Zone de texte 2">
                      <a:extLst>
                        <a:ext uri="{FF2B5EF4-FFF2-40B4-BE49-F238E27FC236}">
                          <a16:creationId xmlns:a16="http://schemas.microsoft.com/office/drawing/2014/main" id="{544EFB04-BA2B-12AB-C103-B954C0032D00}"/>
                        </a:ext>
                      </a:extLst>
                    </p:cNvPr>
                    <p:cNvSpPr txBox="1">
                      <a:spLocks noChangeArrowheads="1"/>
                    </p:cNvSpPr>
                    <p:nvPr/>
                  </p:nvSpPr>
                  <p:spPr bwMode="auto">
                    <a:xfrm>
                      <a:off x="4631376" y="5784817"/>
                      <a:ext cx="241300" cy="285115"/>
                    </a:xfrm>
                    <a:prstGeom prst="rect">
                      <a:avLst/>
                    </a:prstGeom>
                    <a:no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fr-FR"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e 18699">
                      <a:extLst>
                        <a:ext uri="{FF2B5EF4-FFF2-40B4-BE49-F238E27FC236}">
                          <a16:creationId xmlns:a16="http://schemas.microsoft.com/office/drawing/2014/main" id="{8764792C-B4EB-0381-3E7A-6517777A5A6A}"/>
                        </a:ext>
                      </a:extLst>
                    </p:cNvPr>
                    <p:cNvGrpSpPr/>
                    <p:nvPr/>
                  </p:nvGrpSpPr>
                  <p:grpSpPr>
                    <a:xfrm rot="10800000" flipH="1">
                      <a:off x="2661239" y="1705877"/>
                      <a:ext cx="1004775" cy="675105"/>
                      <a:chOff x="1562242" y="3843515"/>
                      <a:chExt cx="1234211" cy="706285"/>
                    </a:xfrm>
                  </p:grpSpPr>
                  <p:cxnSp>
                    <p:nvCxnSpPr>
                      <p:cNvPr id="30" name="Connecteur droit 18700">
                        <a:extLst>
                          <a:ext uri="{FF2B5EF4-FFF2-40B4-BE49-F238E27FC236}">
                            <a16:creationId xmlns:a16="http://schemas.microsoft.com/office/drawing/2014/main" id="{350CC025-9ADD-2DAC-430C-ED9C48AEC0D5}"/>
                          </a:ext>
                        </a:extLst>
                      </p:cNvPr>
                      <p:cNvCxnSpPr/>
                      <p:nvPr/>
                    </p:nvCxnSpPr>
                    <p:spPr>
                      <a:xfrm rot="10800000">
                        <a:off x="2455498" y="4549800"/>
                        <a:ext cx="289351" cy="0"/>
                      </a:xfrm>
                      <a:prstGeom prst="line">
                        <a:avLst/>
                      </a:prstGeom>
                      <a:noFill/>
                      <a:ln w="6350" cap="flat" cmpd="sng" algn="ctr">
                        <a:solidFill>
                          <a:sysClr val="windowText" lastClr="000000"/>
                        </a:solidFill>
                        <a:prstDash val="solid"/>
                        <a:miter lim="800000"/>
                      </a:ln>
                      <a:effectLst/>
                    </p:spPr>
                  </p:cxnSp>
                  <p:sp>
                    <p:nvSpPr>
                      <p:cNvPr id="32" name="Zone de texte 2">
                        <a:extLst>
                          <a:ext uri="{FF2B5EF4-FFF2-40B4-BE49-F238E27FC236}">
                            <a16:creationId xmlns:a16="http://schemas.microsoft.com/office/drawing/2014/main" id="{DBF596BD-760D-692F-6461-027F2E8013D7}"/>
                          </a:ext>
                        </a:extLst>
                      </p:cNvPr>
                      <p:cNvSpPr txBox="1">
                        <a:spLocks noChangeArrowheads="1"/>
                      </p:cNvSpPr>
                      <p:nvPr/>
                    </p:nvSpPr>
                    <p:spPr bwMode="auto">
                      <a:xfrm rot="10800000">
                        <a:off x="1562242" y="3843515"/>
                        <a:ext cx="1234211" cy="35877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GB" sz="10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Remote Element side</a:t>
                        </a:r>
                        <a:endParaRPr lang="en-US" sz="10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9" name="Zone de texte 2">
                      <a:extLst>
                        <a:ext uri="{FF2B5EF4-FFF2-40B4-BE49-F238E27FC236}">
                          <a16:creationId xmlns:a16="http://schemas.microsoft.com/office/drawing/2014/main" id="{3C029A1E-A6B5-0068-217B-796C1E551D48}"/>
                        </a:ext>
                      </a:extLst>
                    </p:cNvPr>
                    <p:cNvSpPr txBox="1">
                      <a:spLocks noChangeArrowheads="1"/>
                    </p:cNvSpPr>
                    <p:nvPr/>
                  </p:nvSpPr>
                  <p:spPr bwMode="auto">
                    <a:xfrm flipH="1">
                      <a:off x="4844383" y="2219457"/>
                      <a:ext cx="623381" cy="346568"/>
                    </a:xfrm>
                    <a:prstGeom prst="rect">
                      <a:avLst/>
                    </a:prstGeom>
                    <a:no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fr-FR" sz="10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CRF</a:t>
                      </a:r>
                      <a:endParaRPr lang="en-US" sz="10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Image 18686">
                      <a:extLst>
                        <a:ext uri="{FF2B5EF4-FFF2-40B4-BE49-F238E27FC236}">
                          <a16:creationId xmlns:a16="http://schemas.microsoft.com/office/drawing/2014/main" id="{0700AA1E-FB09-C67C-FA4E-81081961E4A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rot="20801274">
                      <a:off x="4589773" y="3578083"/>
                      <a:ext cx="586067" cy="578920"/>
                    </a:xfrm>
                    <a:prstGeom prst="rect">
                      <a:avLst/>
                    </a:prstGeom>
                    <a:ln>
                      <a:noFill/>
                    </a:ln>
                    <a:extLst>
                      <a:ext uri="{53640926-AAD7-44D8-BBD7-CCE9431645EC}">
                        <a14:shadowObscured xmlns:a14="http://schemas.microsoft.com/office/drawing/2010/main"/>
                      </a:ext>
                    </a:extLst>
                  </p:spPr>
                </p:pic>
              </p:grpSp>
            </p:grpSp>
          </p:grpSp>
        </p:grpSp>
        <p:pic>
          <p:nvPicPr>
            <p:cNvPr id="12" name="Graphique 18714" descr="Routeur sans fil avec un remplissage uni">
              <a:extLst>
                <a:ext uri="{FF2B5EF4-FFF2-40B4-BE49-F238E27FC236}">
                  <a16:creationId xmlns:a16="http://schemas.microsoft.com/office/drawing/2014/main" id="{E004F7A4-4A37-C36C-4B48-86ED8EAE5B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52935" y="3019113"/>
              <a:ext cx="340097" cy="340097"/>
            </a:xfrm>
            <a:prstGeom prst="rect">
              <a:avLst/>
            </a:prstGeom>
          </p:spPr>
        </p:pic>
        <p:pic>
          <p:nvPicPr>
            <p:cNvPr id="2073" name="Graphique 18714" descr="Routeur sans fil avec un remplissage uni">
              <a:extLst>
                <a:ext uri="{FF2B5EF4-FFF2-40B4-BE49-F238E27FC236}">
                  <a16:creationId xmlns:a16="http://schemas.microsoft.com/office/drawing/2014/main" id="{1B456AC1-A1BA-DA74-B430-69ED93DADA4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01214" y="1881742"/>
              <a:ext cx="340097" cy="340097"/>
            </a:xfrm>
            <a:prstGeom prst="rect">
              <a:avLst/>
            </a:prstGeom>
          </p:spPr>
        </p:pic>
        <p:pic>
          <p:nvPicPr>
            <p:cNvPr id="2074" name="Graphique 18714" descr="Routeur sans fil avec un remplissage uni">
              <a:extLst>
                <a:ext uri="{FF2B5EF4-FFF2-40B4-BE49-F238E27FC236}">
                  <a16:creationId xmlns:a16="http://schemas.microsoft.com/office/drawing/2014/main" id="{A95AEA0E-40F2-2383-2B8A-06B414A89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9926" y="3387140"/>
              <a:ext cx="340097" cy="340097"/>
            </a:xfrm>
            <a:prstGeom prst="rect">
              <a:avLst/>
            </a:prstGeom>
          </p:spPr>
        </p:pic>
        <p:pic>
          <p:nvPicPr>
            <p:cNvPr id="2075" name="Graphique 18714" descr="Routeur sans fil avec un remplissage uni">
              <a:extLst>
                <a:ext uri="{FF2B5EF4-FFF2-40B4-BE49-F238E27FC236}">
                  <a16:creationId xmlns:a16="http://schemas.microsoft.com/office/drawing/2014/main" id="{8F231401-C3C5-928D-01E4-25DFC4DF359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39349" y="3390394"/>
              <a:ext cx="340097" cy="340097"/>
            </a:xfrm>
            <a:prstGeom prst="rect">
              <a:avLst/>
            </a:prstGeom>
          </p:spPr>
        </p:pic>
        <p:sp>
          <p:nvSpPr>
            <p:cNvPr id="2090" name="Rectangle 2089">
              <a:extLst>
                <a:ext uri="{FF2B5EF4-FFF2-40B4-BE49-F238E27FC236}">
                  <a16:creationId xmlns:a16="http://schemas.microsoft.com/office/drawing/2014/main" id="{FC437559-F55D-BE80-B2A2-7D3E5518ED97}"/>
                </a:ext>
              </a:extLst>
            </p:cNvPr>
            <p:cNvSpPr/>
            <p:nvPr/>
          </p:nvSpPr>
          <p:spPr>
            <a:xfrm>
              <a:off x="6390752" y="1266092"/>
              <a:ext cx="3843690" cy="3216112"/>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2094">
            <a:extLst>
              <a:ext uri="{FF2B5EF4-FFF2-40B4-BE49-F238E27FC236}">
                <a16:creationId xmlns:a16="http://schemas.microsoft.com/office/drawing/2014/main" id="{2AFFF079-1917-CE68-3742-78C9A0F9B436}"/>
              </a:ext>
            </a:extLst>
          </p:cNvPr>
          <p:cNvGrpSpPr/>
          <p:nvPr/>
        </p:nvGrpSpPr>
        <p:grpSpPr>
          <a:xfrm>
            <a:off x="277426" y="2779584"/>
            <a:ext cx="5434000" cy="1098109"/>
            <a:chOff x="277426" y="2779584"/>
            <a:chExt cx="5434000" cy="1098109"/>
          </a:xfrm>
        </p:grpSpPr>
        <p:grpSp>
          <p:nvGrpSpPr>
            <p:cNvPr id="2089" name="Group 2088">
              <a:extLst>
                <a:ext uri="{FF2B5EF4-FFF2-40B4-BE49-F238E27FC236}">
                  <a16:creationId xmlns:a16="http://schemas.microsoft.com/office/drawing/2014/main" id="{C1919065-D077-9CFB-0942-BF32C45A830B}"/>
                </a:ext>
              </a:extLst>
            </p:cNvPr>
            <p:cNvGrpSpPr/>
            <p:nvPr/>
          </p:nvGrpSpPr>
          <p:grpSpPr>
            <a:xfrm>
              <a:off x="541857" y="2779584"/>
              <a:ext cx="5017220" cy="1098109"/>
              <a:chOff x="414841" y="2612909"/>
              <a:chExt cx="5017220" cy="1098109"/>
            </a:xfrm>
          </p:grpSpPr>
          <p:pic>
            <p:nvPicPr>
              <p:cNvPr id="2062" name="Picture 2061">
                <a:extLst>
                  <a:ext uri="{FF2B5EF4-FFF2-40B4-BE49-F238E27FC236}">
                    <a16:creationId xmlns:a16="http://schemas.microsoft.com/office/drawing/2014/main" id="{1DDE770C-B4EC-AA1B-B701-DAD4E32CF0A6}"/>
                  </a:ext>
                </a:extLst>
              </p:cNvPr>
              <p:cNvPicPr>
                <a:picLocks noChangeAspect="1"/>
              </p:cNvPicPr>
              <p:nvPr/>
            </p:nvPicPr>
            <p:blipFill rotWithShape="1">
              <a:blip r:embed="rId8"/>
              <a:srcRect b="19939"/>
              <a:stretch/>
            </p:blipFill>
            <p:spPr>
              <a:xfrm>
                <a:off x="443949" y="2819186"/>
                <a:ext cx="751478" cy="621137"/>
              </a:xfrm>
              <a:prstGeom prst="rect">
                <a:avLst/>
              </a:prstGeom>
            </p:spPr>
          </p:pic>
          <p:pic>
            <p:nvPicPr>
              <p:cNvPr id="2064" name="Picture 2063">
                <a:extLst>
                  <a:ext uri="{FF2B5EF4-FFF2-40B4-BE49-F238E27FC236}">
                    <a16:creationId xmlns:a16="http://schemas.microsoft.com/office/drawing/2014/main" id="{24EF8668-B8B2-50BB-695B-E82A05AD70BA}"/>
                  </a:ext>
                </a:extLst>
              </p:cNvPr>
              <p:cNvPicPr>
                <a:picLocks noChangeAspect="1"/>
              </p:cNvPicPr>
              <p:nvPr/>
            </p:nvPicPr>
            <p:blipFill>
              <a:blip r:embed="rId9"/>
              <a:stretch>
                <a:fillRect/>
              </a:stretch>
            </p:blipFill>
            <p:spPr>
              <a:xfrm>
                <a:off x="2807507" y="2734904"/>
                <a:ext cx="922296" cy="705419"/>
              </a:xfrm>
              <a:prstGeom prst="rect">
                <a:avLst/>
              </a:prstGeom>
            </p:spPr>
          </p:pic>
          <p:pic>
            <p:nvPicPr>
              <p:cNvPr id="2065" name="Image 3355" descr="Radio tower / mast with radio waves for broadcast transmission line art vector icon for apps and websites Art De Vague, Dessin De Créatures, Radio Amateur, Créations Silhouettes Caméo, Idées De Présentations, Logo, Tatouages, Tatoo">
                <a:extLst>
                  <a:ext uri="{FF2B5EF4-FFF2-40B4-BE49-F238E27FC236}">
                    <a16:creationId xmlns:a16="http://schemas.microsoft.com/office/drawing/2014/main" id="{E277B555-3930-A5C1-A289-20FC4B97C5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1830542" y="2659387"/>
                <a:ext cx="453094" cy="769614"/>
              </a:xfrm>
              <a:prstGeom prst="rect">
                <a:avLst/>
              </a:prstGeom>
              <a:noFill/>
              <a:ln>
                <a:noFill/>
              </a:ln>
              <a:extLst>
                <a:ext uri="{53640926-AAD7-44D8-BBD7-CCE9431645EC}">
                  <a14:shadowObscured xmlns:a14="http://schemas.microsoft.com/office/drawing/2010/main"/>
                </a:ext>
              </a:extLst>
            </p:spPr>
          </p:pic>
          <p:pic>
            <p:nvPicPr>
              <p:cNvPr id="2068" name="Graphique 18671" descr="Antenne parabolique avec un remplissage uni">
                <a:extLst>
                  <a:ext uri="{FF2B5EF4-FFF2-40B4-BE49-F238E27FC236}">
                    <a16:creationId xmlns:a16="http://schemas.microsoft.com/office/drawing/2014/main" id="{F9A20A1E-D073-E9D4-589A-D94DBA0A8B9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87341" y="2612909"/>
                <a:ext cx="822646" cy="822646"/>
              </a:xfrm>
              <a:prstGeom prst="rect">
                <a:avLst/>
              </a:prstGeom>
            </p:spPr>
          </p:pic>
          <p:sp>
            <p:nvSpPr>
              <p:cNvPr id="2070" name="TextBox 2069">
                <a:extLst>
                  <a:ext uri="{FF2B5EF4-FFF2-40B4-BE49-F238E27FC236}">
                    <a16:creationId xmlns:a16="http://schemas.microsoft.com/office/drawing/2014/main" id="{3521BCF2-615D-1F91-4140-70CBBEB7EC88}"/>
                  </a:ext>
                </a:extLst>
              </p:cNvPr>
              <p:cNvSpPr txBox="1"/>
              <p:nvPr/>
            </p:nvSpPr>
            <p:spPr>
              <a:xfrm>
                <a:off x="1710434" y="3391101"/>
                <a:ext cx="637262" cy="307777"/>
              </a:xfrm>
              <a:prstGeom prst="rect">
                <a:avLst/>
              </a:prstGeom>
              <a:noFill/>
            </p:spPr>
            <p:txBody>
              <a:bodyPr wrap="square" rtlCol="0">
                <a:spAutoFit/>
              </a:bodyPr>
              <a:lstStyle/>
              <a:p>
                <a:r>
                  <a:rPr lang="en-US" sz="1400" dirty="0"/>
                  <a:t>Radio</a:t>
                </a:r>
              </a:p>
            </p:txBody>
          </p:sp>
          <p:sp>
            <p:nvSpPr>
              <p:cNvPr id="2071" name="TextBox 2070">
                <a:extLst>
                  <a:ext uri="{FF2B5EF4-FFF2-40B4-BE49-F238E27FC236}">
                    <a16:creationId xmlns:a16="http://schemas.microsoft.com/office/drawing/2014/main" id="{3070EB12-DFDE-EA40-A2EB-3A7D00E2930B}"/>
                  </a:ext>
                </a:extLst>
              </p:cNvPr>
              <p:cNvSpPr txBox="1"/>
              <p:nvPr/>
            </p:nvSpPr>
            <p:spPr>
              <a:xfrm>
                <a:off x="2816899" y="3391101"/>
                <a:ext cx="1075461" cy="307777"/>
              </a:xfrm>
              <a:prstGeom prst="rect">
                <a:avLst/>
              </a:prstGeom>
              <a:noFill/>
            </p:spPr>
            <p:txBody>
              <a:bodyPr wrap="square" rtlCol="0">
                <a:spAutoFit/>
              </a:bodyPr>
              <a:lstStyle/>
              <a:p>
                <a:r>
                  <a:rPr lang="en-US" sz="1400" dirty="0"/>
                  <a:t>Fiber optic</a:t>
                </a:r>
              </a:p>
            </p:txBody>
          </p:sp>
          <p:sp>
            <p:nvSpPr>
              <p:cNvPr id="2072" name="TextBox 2071">
                <a:extLst>
                  <a:ext uri="{FF2B5EF4-FFF2-40B4-BE49-F238E27FC236}">
                    <a16:creationId xmlns:a16="http://schemas.microsoft.com/office/drawing/2014/main" id="{E7609007-A063-0AAA-B3BA-EF47234CF83F}"/>
                  </a:ext>
                </a:extLst>
              </p:cNvPr>
              <p:cNvSpPr txBox="1"/>
              <p:nvPr/>
            </p:nvSpPr>
            <p:spPr>
              <a:xfrm>
                <a:off x="4150187" y="3403241"/>
                <a:ext cx="1281874" cy="307777"/>
              </a:xfrm>
              <a:prstGeom prst="rect">
                <a:avLst/>
              </a:prstGeom>
              <a:noFill/>
            </p:spPr>
            <p:txBody>
              <a:bodyPr wrap="square" rtlCol="0">
                <a:spAutoFit/>
              </a:bodyPr>
              <a:lstStyle/>
              <a:p>
                <a:r>
                  <a:rPr lang="en-US" sz="1400" dirty="0"/>
                  <a:t>VSAT - Satellite</a:t>
                </a:r>
              </a:p>
            </p:txBody>
          </p:sp>
          <p:sp>
            <p:nvSpPr>
              <p:cNvPr id="2088" name="TextBox 2087">
                <a:extLst>
                  <a:ext uri="{FF2B5EF4-FFF2-40B4-BE49-F238E27FC236}">
                    <a16:creationId xmlns:a16="http://schemas.microsoft.com/office/drawing/2014/main" id="{106209EC-2E04-E2C4-57DB-40E197958B08}"/>
                  </a:ext>
                </a:extLst>
              </p:cNvPr>
              <p:cNvSpPr txBox="1"/>
              <p:nvPr/>
            </p:nvSpPr>
            <p:spPr>
              <a:xfrm>
                <a:off x="414841" y="3373057"/>
                <a:ext cx="847579" cy="307777"/>
              </a:xfrm>
              <a:prstGeom prst="rect">
                <a:avLst/>
              </a:prstGeom>
              <a:noFill/>
            </p:spPr>
            <p:txBody>
              <a:bodyPr wrap="square" rtlCol="0">
                <a:spAutoFit/>
              </a:bodyPr>
              <a:lstStyle/>
              <a:p>
                <a:r>
                  <a:rPr lang="en-US" sz="1400" dirty="0"/>
                  <a:t>Ethernet</a:t>
                </a:r>
              </a:p>
            </p:txBody>
          </p:sp>
        </p:grpSp>
        <p:sp>
          <p:nvSpPr>
            <p:cNvPr id="2092" name="Rectangle 2091">
              <a:extLst>
                <a:ext uri="{FF2B5EF4-FFF2-40B4-BE49-F238E27FC236}">
                  <a16:creationId xmlns:a16="http://schemas.microsoft.com/office/drawing/2014/main" id="{1B7CA7E7-B53E-0AFD-33CA-743E223A5190}"/>
                </a:ext>
              </a:extLst>
            </p:cNvPr>
            <p:cNvSpPr/>
            <p:nvPr/>
          </p:nvSpPr>
          <p:spPr>
            <a:xfrm>
              <a:off x="277426" y="2798523"/>
              <a:ext cx="5434000" cy="10394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4" name="TextBox 2093">
            <a:extLst>
              <a:ext uri="{FF2B5EF4-FFF2-40B4-BE49-F238E27FC236}">
                <a16:creationId xmlns:a16="http://schemas.microsoft.com/office/drawing/2014/main" id="{FD4034C7-A544-2DD2-E7B4-0822AF6C959E}"/>
              </a:ext>
            </a:extLst>
          </p:cNvPr>
          <p:cNvSpPr txBox="1"/>
          <p:nvPr/>
        </p:nvSpPr>
        <p:spPr>
          <a:xfrm>
            <a:off x="233875" y="4280851"/>
            <a:ext cx="5477550" cy="923330"/>
          </a:xfrm>
          <a:prstGeom prst="rect">
            <a:avLst/>
          </a:prstGeom>
          <a:noFill/>
        </p:spPr>
        <p:txBody>
          <a:bodyPr wrap="square">
            <a:spAutoFit/>
          </a:bodyPr>
          <a:lstStyle/>
          <a:p>
            <a:pPr algn="just"/>
            <a:r>
              <a:rPr lang="en-US" dirty="0"/>
              <a:t>In collaboration with </a:t>
            </a:r>
            <a:r>
              <a:rPr lang="en-US" b="1" dirty="0"/>
              <a:t>PTS</a:t>
            </a:r>
            <a:r>
              <a:rPr lang="en-US" dirty="0"/>
              <a:t>, </a:t>
            </a:r>
            <a:r>
              <a:rPr lang="en-US" dirty="0" err="1">
                <a:solidFill>
                  <a:srgbClr val="00B050"/>
                </a:solidFill>
              </a:rPr>
              <a:t>Enviroearth</a:t>
            </a:r>
            <a:r>
              <a:rPr lang="en-US" dirty="0"/>
              <a:t> has developed a </a:t>
            </a:r>
            <a:r>
              <a:rPr lang="en-US" b="1" dirty="0"/>
              <a:t>cellular communication system </a:t>
            </a:r>
            <a:r>
              <a:rPr lang="en-US" dirty="0"/>
              <a:t>for intra-site communication.</a:t>
            </a:r>
          </a:p>
        </p:txBody>
      </p:sp>
      <p:sp>
        <p:nvSpPr>
          <p:cNvPr id="2097" name="TextBox 2096">
            <a:extLst>
              <a:ext uri="{FF2B5EF4-FFF2-40B4-BE49-F238E27FC236}">
                <a16:creationId xmlns:a16="http://schemas.microsoft.com/office/drawing/2014/main" id="{2E1F263A-2174-8966-ADB3-A54EDA5F70CA}"/>
              </a:ext>
            </a:extLst>
          </p:cNvPr>
          <p:cNvSpPr txBox="1"/>
          <p:nvPr/>
        </p:nvSpPr>
        <p:spPr>
          <a:xfrm>
            <a:off x="1445498" y="3856952"/>
            <a:ext cx="3091006" cy="276999"/>
          </a:xfrm>
          <a:prstGeom prst="rect">
            <a:avLst/>
          </a:prstGeom>
          <a:noFill/>
        </p:spPr>
        <p:txBody>
          <a:bodyPr wrap="square" rtlCol="0">
            <a:spAutoFit/>
          </a:bodyPr>
          <a:lstStyle/>
          <a:p>
            <a:r>
              <a:rPr lang="en-US" sz="1200" i="1" dirty="0"/>
              <a:t>Existing intra-site communication system</a:t>
            </a:r>
          </a:p>
        </p:txBody>
      </p:sp>
      <p:sp>
        <p:nvSpPr>
          <p:cNvPr id="2099" name="TextBox 2098">
            <a:extLst>
              <a:ext uri="{FF2B5EF4-FFF2-40B4-BE49-F238E27FC236}">
                <a16:creationId xmlns:a16="http://schemas.microsoft.com/office/drawing/2014/main" id="{F4289179-1780-B380-4183-5C1B6781E9FE}"/>
              </a:ext>
            </a:extLst>
          </p:cNvPr>
          <p:cNvSpPr txBox="1"/>
          <p:nvPr/>
        </p:nvSpPr>
        <p:spPr>
          <a:xfrm>
            <a:off x="6449980" y="4459001"/>
            <a:ext cx="3843690" cy="276999"/>
          </a:xfrm>
          <a:prstGeom prst="rect">
            <a:avLst/>
          </a:prstGeom>
          <a:noFill/>
        </p:spPr>
        <p:txBody>
          <a:bodyPr wrap="square" rtlCol="0">
            <a:spAutoFit/>
          </a:bodyPr>
          <a:lstStyle/>
          <a:p>
            <a:r>
              <a:rPr lang="en-US" sz="1200" i="1" dirty="0"/>
              <a:t>Diagram of an infrasound station with 4 remote elements.</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 - Comply to PTS specification </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52B242B-7309-C39E-F196-490F20E7DB84}"/>
              </a:ext>
            </a:extLst>
          </p:cNvPr>
          <p:cNvSpPr txBox="1"/>
          <p:nvPr/>
        </p:nvSpPr>
        <p:spPr>
          <a:xfrm>
            <a:off x="2193009" y="1311895"/>
            <a:ext cx="6410929" cy="510778"/>
          </a:xfrm>
          <a:prstGeom prst="roundRect">
            <a:avLst/>
          </a:prstGeom>
          <a:noFill/>
          <a:ln>
            <a:noFill/>
          </a:ln>
        </p:spPr>
        <p:txBody>
          <a:bodyPr wrap="square">
            <a:spAutoFit/>
          </a:bodyPr>
          <a:lstStyle/>
          <a:p>
            <a:r>
              <a:rPr lang="en-US" sz="2400" dirty="0"/>
              <a:t>Developing a system conform to PTS specification</a:t>
            </a:r>
          </a:p>
        </p:txBody>
      </p:sp>
      <p:grpSp>
        <p:nvGrpSpPr>
          <p:cNvPr id="20" name="Group 19">
            <a:extLst>
              <a:ext uri="{FF2B5EF4-FFF2-40B4-BE49-F238E27FC236}">
                <a16:creationId xmlns:a16="http://schemas.microsoft.com/office/drawing/2014/main" id="{5AE76A2C-218C-7EC9-B7E6-822CB2EE7506}"/>
              </a:ext>
            </a:extLst>
          </p:cNvPr>
          <p:cNvGrpSpPr/>
          <p:nvPr/>
        </p:nvGrpSpPr>
        <p:grpSpPr>
          <a:xfrm>
            <a:off x="104961" y="2231297"/>
            <a:ext cx="10574207" cy="4480215"/>
            <a:chOff x="104961" y="2231297"/>
            <a:chExt cx="10574207" cy="4480215"/>
          </a:xfrm>
        </p:grpSpPr>
        <p:sp>
          <p:nvSpPr>
            <p:cNvPr id="7" name="TextBox 6">
              <a:extLst>
                <a:ext uri="{FF2B5EF4-FFF2-40B4-BE49-F238E27FC236}">
                  <a16:creationId xmlns:a16="http://schemas.microsoft.com/office/drawing/2014/main" id="{86A64FB4-FE01-7256-8C51-B43E8305E23A}"/>
                </a:ext>
              </a:extLst>
            </p:cNvPr>
            <p:cNvSpPr txBox="1"/>
            <p:nvPr/>
          </p:nvSpPr>
          <p:spPr>
            <a:xfrm>
              <a:off x="104961" y="2437165"/>
              <a:ext cx="5215095" cy="1804749"/>
            </a:xfrm>
            <a:prstGeom prst="roundRect">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742950" lvl="1" indent="-285750">
                <a:buFont typeface="Wingdings" panose="05000000000000000000" pitchFamily="2" charset="2"/>
                <a:buChar char="q"/>
              </a:pPr>
              <a:endParaRPr lang="en-US" sz="1600" dirty="0"/>
            </a:p>
            <a:p>
              <a:pPr marL="742950" lvl="1" indent="-285750">
                <a:buFont typeface="Wingdings" panose="05000000000000000000" pitchFamily="2" charset="2"/>
                <a:buChar char="q"/>
              </a:pPr>
              <a:r>
                <a:rPr lang="en-US" sz="1400" dirty="0"/>
                <a:t>Mobile Technologies: 2G, 3G and 4G</a:t>
              </a:r>
            </a:p>
            <a:p>
              <a:pPr marL="742950" lvl="1" indent="-285750">
                <a:buFont typeface="Wingdings" panose="05000000000000000000" pitchFamily="2" charset="2"/>
                <a:buChar char="q"/>
              </a:pPr>
              <a:r>
                <a:rPr lang="en-US" sz="1400" dirty="0"/>
                <a:t>I/O protocols 10BaseT/100BaseT Ethernet;</a:t>
              </a:r>
            </a:p>
            <a:p>
              <a:pPr marL="742950" lvl="1" indent="-285750">
                <a:buFont typeface="Wingdings" panose="05000000000000000000" pitchFamily="2" charset="2"/>
                <a:buChar char="q"/>
              </a:pPr>
              <a:r>
                <a:rPr lang="en-US" sz="1400" dirty="0"/>
                <a:t>Cell radius: up to 50 km</a:t>
              </a:r>
            </a:p>
            <a:p>
              <a:pPr marL="742950" lvl="1" indent="-285750">
                <a:buFont typeface="Wingdings" panose="05000000000000000000" pitchFamily="2" charset="2"/>
                <a:buChar char="q"/>
              </a:pPr>
              <a:r>
                <a:rPr lang="en-US" sz="1400" dirty="0"/>
                <a:t>Bandwidth: not less than 8 Mbps;</a:t>
              </a:r>
            </a:p>
            <a:p>
              <a:pPr marL="742950" lvl="1" indent="-285750">
                <a:buFont typeface="Wingdings" panose="05000000000000000000" pitchFamily="2" charset="2"/>
                <a:buChar char="q"/>
              </a:pPr>
              <a:r>
                <a:rPr lang="en-US" sz="1400" dirty="0"/>
                <a:t>Continuous stream of data: 112kbps 24/7</a:t>
              </a:r>
            </a:p>
            <a:p>
              <a:pPr marL="742950" lvl="1" indent="-285750">
                <a:buFont typeface="Wingdings" panose="05000000000000000000" pitchFamily="2" charset="2"/>
                <a:buChar char="q"/>
              </a:pPr>
              <a:r>
                <a:rPr lang="en-US" sz="1400" dirty="0"/>
                <a:t>Working in a private network</a:t>
              </a:r>
            </a:p>
          </p:txBody>
        </p:sp>
        <p:sp>
          <p:nvSpPr>
            <p:cNvPr id="10" name="TextBox 9">
              <a:extLst>
                <a:ext uri="{FF2B5EF4-FFF2-40B4-BE49-F238E27FC236}">
                  <a16:creationId xmlns:a16="http://schemas.microsoft.com/office/drawing/2014/main" id="{56437FA9-3B15-799C-6468-B704193B9BAF}"/>
                </a:ext>
              </a:extLst>
            </p:cNvPr>
            <p:cNvSpPr txBox="1"/>
            <p:nvPr/>
          </p:nvSpPr>
          <p:spPr>
            <a:xfrm>
              <a:off x="2589411" y="4702451"/>
              <a:ext cx="5618123" cy="2009061"/>
            </a:xfrm>
            <a:prstGeom prst="roundRect">
              <a:avLst/>
            </a:prstGeom>
            <a:solidFill>
              <a:schemeClr val="accent2">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742950" lvl="1" indent="-285750">
                <a:buFont typeface="Wingdings" panose="05000000000000000000" pitchFamily="2" charset="2"/>
                <a:buChar char="q"/>
              </a:pPr>
              <a:endParaRPr lang="en-US" sz="1400" dirty="0"/>
            </a:p>
            <a:p>
              <a:pPr marL="742950" lvl="1" indent="-285750">
                <a:buFont typeface="Wingdings" panose="05000000000000000000" pitchFamily="2" charset="2"/>
                <a:buChar char="q"/>
              </a:pPr>
              <a:r>
                <a:rPr lang="en-US" sz="1400" dirty="0"/>
                <a:t>Operating voltage: </a:t>
              </a:r>
            </a:p>
            <a:p>
              <a:pPr marL="1200150" lvl="2" indent="-285750">
                <a:buFont typeface="Courier New" panose="02070309020205020404" pitchFamily="49" charset="0"/>
                <a:buChar char="o"/>
              </a:pPr>
              <a:r>
                <a:rPr lang="en-US" sz="1400" dirty="0"/>
                <a:t>12/24 VDC at the remote Elements,</a:t>
              </a:r>
            </a:p>
            <a:p>
              <a:pPr marL="1200150" lvl="2" indent="-285750">
                <a:buFont typeface="Courier New" panose="02070309020205020404" pitchFamily="49" charset="0"/>
                <a:buChar char="o"/>
              </a:pPr>
              <a:r>
                <a:rPr lang="en-US" sz="1400" dirty="0"/>
                <a:t> 110/230 VAC (default) or 24 (optional) VDC at the CRF;</a:t>
              </a:r>
            </a:p>
            <a:p>
              <a:pPr marL="1200150" lvl="2" indent="-285750">
                <a:buFont typeface="Courier New" panose="02070309020205020404" pitchFamily="49" charset="0"/>
                <a:buChar char="o"/>
              </a:pPr>
              <a:endParaRPr lang="en-US" sz="1400" dirty="0"/>
            </a:p>
            <a:p>
              <a:pPr marL="742950" lvl="1" indent="-285750">
                <a:buFont typeface="Wingdings" panose="05000000000000000000" pitchFamily="2" charset="2"/>
                <a:buChar char="q"/>
              </a:pPr>
              <a:r>
                <a:rPr lang="en-US" sz="1400" dirty="0"/>
                <a:t>Power consumption: </a:t>
              </a:r>
            </a:p>
            <a:p>
              <a:pPr marL="1200150" lvl="2" indent="-285750">
                <a:buFont typeface="Courier New" panose="02070309020205020404" pitchFamily="49" charset="0"/>
                <a:buChar char="o"/>
              </a:pPr>
              <a:r>
                <a:rPr lang="en-US" sz="1400" dirty="0"/>
                <a:t>less than 10 W for the remote Elements,</a:t>
              </a:r>
            </a:p>
            <a:p>
              <a:pPr marL="1200150" lvl="2" indent="-285750">
                <a:buFont typeface="Courier New" panose="02070309020205020404" pitchFamily="49" charset="0"/>
                <a:buChar char="o"/>
              </a:pPr>
              <a:r>
                <a:rPr lang="en-US" sz="1400" dirty="0"/>
                <a:t>less than 30 W for the CRF</a:t>
              </a:r>
            </a:p>
          </p:txBody>
        </p:sp>
        <p:sp>
          <p:nvSpPr>
            <p:cNvPr id="15" name="TextBox 14">
              <a:extLst>
                <a:ext uri="{FF2B5EF4-FFF2-40B4-BE49-F238E27FC236}">
                  <a16:creationId xmlns:a16="http://schemas.microsoft.com/office/drawing/2014/main" id="{8FCE1432-E61D-12F4-6B0A-C7E9A69727F6}"/>
                </a:ext>
              </a:extLst>
            </p:cNvPr>
            <p:cNvSpPr txBox="1"/>
            <p:nvPr/>
          </p:nvSpPr>
          <p:spPr>
            <a:xfrm>
              <a:off x="5579343" y="2437165"/>
              <a:ext cx="5099825" cy="1838801"/>
            </a:xfrm>
            <a:prstGeom prst="roundRect">
              <a:avLst/>
            </a:prstGeom>
            <a:solidFill>
              <a:schemeClr val="accent6">
                <a:lumMod val="20000"/>
                <a:lumOff val="80000"/>
              </a:schemeClr>
            </a:solidFill>
            <a:ln>
              <a:solidFill>
                <a:schemeClr val="tx1"/>
              </a:solidFill>
            </a:ln>
          </p:spPr>
          <p:txBody>
            <a:bodyPr wrap="square">
              <a:spAutoFit/>
            </a:bodyPr>
            <a:lstStyle/>
            <a:p>
              <a:pPr marL="742950" lvl="1" indent="-285750">
                <a:buFont typeface="Wingdings" panose="05000000000000000000" pitchFamily="2" charset="2"/>
                <a:buChar char="q"/>
              </a:pPr>
              <a:endParaRPr lang="en-US" sz="1800" dirty="0"/>
            </a:p>
            <a:p>
              <a:pPr marL="742950" lvl="1" indent="-285750">
                <a:buFont typeface="Wingdings" panose="05000000000000000000" pitchFamily="2" charset="2"/>
                <a:buChar char="q"/>
              </a:pPr>
              <a:r>
                <a:rPr lang="en-US" sz="1400" dirty="0"/>
                <a:t>Temperature range: </a:t>
              </a:r>
            </a:p>
            <a:p>
              <a:pPr marL="1200150" lvl="2" indent="-285750">
                <a:buFont typeface="Courier New" panose="02070309020205020404" pitchFamily="49" charset="0"/>
                <a:buChar char="o"/>
              </a:pPr>
              <a:r>
                <a:rPr lang="en-US" sz="1400" dirty="0"/>
                <a:t>-40°C to +50°C (for the remote Elements), </a:t>
              </a:r>
            </a:p>
            <a:p>
              <a:pPr marL="1200150" lvl="2" indent="-285750">
                <a:buFont typeface="Courier New" panose="02070309020205020404" pitchFamily="49" charset="0"/>
                <a:buChar char="o"/>
              </a:pPr>
              <a:r>
                <a:rPr lang="en-US" sz="1400" dirty="0"/>
                <a:t>0° to +40° (for the CRF);</a:t>
              </a:r>
            </a:p>
            <a:p>
              <a:pPr marL="742950" lvl="1" indent="-285750">
                <a:buFont typeface="Wingdings" panose="05000000000000000000" pitchFamily="2" charset="2"/>
                <a:buChar char="q"/>
              </a:pPr>
              <a:r>
                <a:rPr lang="en-US" sz="1400" dirty="0"/>
                <a:t>IP rating: </a:t>
              </a:r>
            </a:p>
            <a:p>
              <a:pPr marL="1200150" lvl="2" indent="-285750">
                <a:buFont typeface="Courier New" panose="02070309020205020404" pitchFamily="49" charset="0"/>
                <a:buChar char="o"/>
              </a:pPr>
              <a:r>
                <a:rPr lang="en-US" sz="1400" dirty="0"/>
                <a:t>IP66 or better (for the remote Elements), </a:t>
              </a:r>
            </a:p>
            <a:p>
              <a:pPr marL="1200150" lvl="2" indent="-285750">
                <a:buFont typeface="Courier New" panose="02070309020205020404" pitchFamily="49" charset="0"/>
                <a:buChar char="o"/>
              </a:pPr>
              <a:r>
                <a:rPr lang="en-US" sz="1400" dirty="0"/>
                <a:t>IP20 or better (for the CRF indoor equipment);</a:t>
              </a:r>
            </a:p>
          </p:txBody>
        </p:sp>
        <p:sp>
          <p:nvSpPr>
            <p:cNvPr id="16" name="TextBox 15">
              <a:extLst>
                <a:ext uri="{FF2B5EF4-FFF2-40B4-BE49-F238E27FC236}">
                  <a16:creationId xmlns:a16="http://schemas.microsoft.com/office/drawing/2014/main" id="{0F99AF26-10A9-7247-F418-6C811DCB3C5E}"/>
                </a:ext>
              </a:extLst>
            </p:cNvPr>
            <p:cNvSpPr txBox="1"/>
            <p:nvPr/>
          </p:nvSpPr>
          <p:spPr>
            <a:xfrm>
              <a:off x="1819891" y="2232853"/>
              <a:ext cx="1539039" cy="40862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NETWORKING</a:t>
              </a:r>
            </a:p>
          </p:txBody>
        </p:sp>
        <p:sp>
          <p:nvSpPr>
            <p:cNvPr id="17" name="TextBox 16">
              <a:extLst>
                <a:ext uri="{FF2B5EF4-FFF2-40B4-BE49-F238E27FC236}">
                  <a16:creationId xmlns:a16="http://schemas.microsoft.com/office/drawing/2014/main" id="{138D6D52-984E-E349-7269-4BF5426A0CF9}"/>
                </a:ext>
              </a:extLst>
            </p:cNvPr>
            <p:cNvSpPr txBox="1"/>
            <p:nvPr/>
          </p:nvSpPr>
          <p:spPr>
            <a:xfrm>
              <a:off x="7194349" y="2231297"/>
              <a:ext cx="1869812" cy="40862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ENVIRONMENTAL</a:t>
              </a:r>
            </a:p>
          </p:txBody>
        </p:sp>
        <p:sp>
          <p:nvSpPr>
            <p:cNvPr id="18" name="TextBox 17">
              <a:extLst>
                <a:ext uri="{FF2B5EF4-FFF2-40B4-BE49-F238E27FC236}">
                  <a16:creationId xmlns:a16="http://schemas.microsoft.com/office/drawing/2014/main" id="{635E70F6-B1AA-F6BE-6A03-022877067A4C}"/>
                </a:ext>
              </a:extLst>
            </p:cNvPr>
            <p:cNvSpPr txBox="1"/>
            <p:nvPr/>
          </p:nvSpPr>
          <p:spPr>
            <a:xfrm>
              <a:off x="4930540" y="4498139"/>
              <a:ext cx="935864" cy="40862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POWER</a:t>
              </a:r>
            </a:p>
          </p:txBody>
        </p:sp>
      </p:grpSp>
      <p:pic>
        <p:nvPicPr>
          <p:cNvPr id="19" name="Picture 18">
            <a:extLst>
              <a:ext uri="{FF2B5EF4-FFF2-40B4-BE49-F238E27FC236}">
                <a16:creationId xmlns:a16="http://schemas.microsoft.com/office/drawing/2014/main" id="{A145FB2E-7AF6-F881-45CD-0A770277E92C}"/>
              </a:ext>
            </a:extLst>
          </p:cNvPr>
          <p:cNvPicPr>
            <a:picLocks noChangeAspect="1"/>
          </p:cNvPicPr>
          <p:nvPr/>
        </p:nvPicPr>
        <p:blipFill>
          <a:blip r:embed="rId2"/>
          <a:stretch>
            <a:fillRect/>
          </a:stretch>
        </p:blipFill>
        <p:spPr>
          <a:xfrm>
            <a:off x="10476913" y="278271"/>
            <a:ext cx="1464531" cy="729766"/>
          </a:xfrm>
          <a:prstGeom prst="rect">
            <a:avLst/>
          </a:prstGeom>
        </p:spPr>
      </p:pic>
      <p:sp>
        <p:nvSpPr>
          <p:cNvPr id="22" name="Title 1">
            <a:extLst>
              <a:ext uri="{FF2B5EF4-FFF2-40B4-BE49-F238E27FC236}">
                <a16:creationId xmlns:a16="http://schemas.microsoft.com/office/drawing/2014/main" id="{AD78F7FB-0B8C-5471-1797-6A821C6A3204}"/>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P4.2-241</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9E40B79-53E7-CDBC-78CA-B351CD168AC2}"/>
              </a:ext>
            </a:extLst>
          </p:cNvPr>
          <p:cNvSpPr/>
          <p:nvPr/>
        </p:nvSpPr>
        <p:spPr bwMode="auto">
          <a:xfrm>
            <a:off x="3998669" y="4546574"/>
            <a:ext cx="3290179" cy="2204220"/>
          </a:xfrm>
          <a:prstGeom prst="rect">
            <a:avLst/>
          </a:prstGeom>
          <a:solidFill>
            <a:schemeClr val="accent5">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32" name="Rectangle 31">
            <a:extLst>
              <a:ext uri="{FF2B5EF4-FFF2-40B4-BE49-F238E27FC236}">
                <a16:creationId xmlns:a16="http://schemas.microsoft.com/office/drawing/2014/main" id="{911216BE-F7C2-8B2A-494D-4AF39261CBFE}"/>
              </a:ext>
            </a:extLst>
          </p:cNvPr>
          <p:cNvSpPr/>
          <p:nvPr/>
        </p:nvSpPr>
        <p:spPr bwMode="auto">
          <a:xfrm>
            <a:off x="3998669" y="1287372"/>
            <a:ext cx="3262452" cy="221720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 - Overall system operation</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1696DDA-E5C8-62CE-E20F-A5F76F360584}"/>
              </a:ext>
            </a:extLst>
          </p:cNvPr>
          <p:cNvPicPr>
            <a:picLocks noChangeAspect="1"/>
          </p:cNvPicPr>
          <p:nvPr/>
        </p:nvPicPr>
        <p:blipFill rotWithShape="1">
          <a:blip r:embed="rId2"/>
          <a:srcRect l="7230"/>
          <a:stretch/>
        </p:blipFill>
        <p:spPr>
          <a:xfrm>
            <a:off x="6241971" y="1385687"/>
            <a:ext cx="200404" cy="385086"/>
          </a:xfrm>
          <a:prstGeom prst="rect">
            <a:avLst/>
          </a:prstGeom>
        </p:spPr>
      </p:pic>
      <p:pic>
        <p:nvPicPr>
          <p:cNvPr id="7" name="Picture 6">
            <a:extLst>
              <a:ext uri="{FF2B5EF4-FFF2-40B4-BE49-F238E27FC236}">
                <a16:creationId xmlns:a16="http://schemas.microsoft.com/office/drawing/2014/main" id="{07DE0C66-CB47-D171-1788-562B619E9AA2}"/>
              </a:ext>
            </a:extLst>
          </p:cNvPr>
          <p:cNvPicPr>
            <a:picLocks noChangeAspect="1"/>
          </p:cNvPicPr>
          <p:nvPr/>
        </p:nvPicPr>
        <p:blipFill rotWithShape="1">
          <a:blip r:embed="rId3"/>
          <a:srcRect l="3943" t="13878" r="2843"/>
          <a:stretch/>
        </p:blipFill>
        <p:spPr>
          <a:xfrm>
            <a:off x="5998763" y="2058808"/>
            <a:ext cx="679214" cy="217384"/>
          </a:xfrm>
          <a:prstGeom prst="rect">
            <a:avLst/>
          </a:prstGeom>
        </p:spPr>
      </p:pic>
      <p:sp>
        <p:nvSpPr>
          <p:cNvPr id="8" name="TextBox 7">
            <a:extLst>
              <a:ext uri="{FF2B5EF4-FFF2-40B4-BE49-F238E27FC236}">
                <a16:creationId xmlns:a16="http://schemas.microsoft.com/office/drawing/2014/main" id="{6732B50A-51CF-1094-2330-070888ABD599}"/>
              </a:ext>
            </a:extLst>
          </p:cNvPr>
          <p:cNvSpPr txBox="1"/>
          <p:nvPr/>
        </p:nvSpPr>
        <p:spPr>
          <a:xfrm>
            <a:off x="5699530" y="2532391"/>
            <a:ext cx="1269667" cy="261610"/>
          </a:xfrm>
          <a:prstGeom prst="rect">
            <a:avLst/>
          </a:prstGeom>
          <a:solidFill>
            <a:schemeClr val="bg1"/>
          </a:solidFill>
          <a:ln w="12700">
            <a:solidFill>
              <a:schemeClr val="tx2"/>
            </a:solidFill>
          </a:ln>
        </p:spPr>
        <p:txBody>
          <a:bodyPr wrap="square" rtlCol="0">
            <a:spAutoFit/>
          </a:bodyPr>
          <a:lstStyle/>
          <a:p>
            <a:pPr algn="ctr"/>
            <a:r>
              <a:rPr lang="en-US" sz="1100" dirty="0">
                <a:solidFill>
                  <a:schemeClr val="tx2"/>
                </a:solidFill>
                <a:latin typeface="+mj-lt"/>
              </a:rPr>
              <a:t>Ethernet Hub</a:t>
            </a:r>
          </a:p>
        </p:txBody>
      </p:sp>
      <p:sp>
        <p:nvSpPr>
          <p:cNvPr id="11" name="TextBox 10">
            <a:extLst>
              <a:ext uri="{FF2B5EF4-FFF2-40B4-BE49-F238E27FC236}">
                <a16:creationId xmlns:a16="http://schemas.microsoft.com/office/drawing/2014/main" id="{72D3D47E-74AB-E34B-9E4F-BE7125C4ACCD}"/>
              </a:ext>
            </a:extLst>
          </p:cNvPr>
          <p:cNvSpPr txBox="1"/>
          <p:nvPr/>
        </p:nvSpPr>
        <p:spPr>
          <a:xfrm>
            <a:off x="5875689" y="6133190"/>
            <a:ext cx="917347" cy="261610"/>
          </a:xfrm>
          <a:prstGeom prst="rect">
            <a:avLst/>
          </a:prstGeom>
          <a:solidFill>
            <a:schemeClr val="bg1"/>
          </a:solidFill>
          <a:ln w="12700">
            <a:solidFill>
              <a:schemeClr val="tx2"/>
            </a:solidFill>
          </a:ln>
        </p:spPr>
        <p:txBody>
          <a:bodyPr wrap="square" rtlCol="0">
            <a:spAutoFit/>
          </a:bodyPr>
          <a:lstStyle/>
          <a:p>
            <a:pPr algn="ctr"/>
            <a:r>
              <a:rPr lang="en-US" sz="1100" dirty="0">
                <a:solidFill>
                  <a:schemeClr val="tx2"/>
                </a:solidFill>
                <a:latin typeface="+mj-lt"/>
              </a:rPr>
              <a:t>PC</a:t>
            </a:r>
            <a:endParaRPr lang="en-US" sz="1200" dirty="0">
              <a:solidFill>
                <a:schemeClr val="tx2"/>
              </a:solidFill>
              <a:latin typeface="+mj-lt"/>
            </a:endParaRPr>
          </a:p>
        </p:txBody>
      </p:sp>
      <p:sp>
        <p:nvSpPr>
          <p:cNvPr id="12" name="TextBox 11">
            <a:extLst>
              <a:ext uri="{FF2B5EF4-FFF2-40B4-BE49-F238E27FC236}">
                <a16:creationId xmlns:a16="http://schemas.microsoft.com/office/drawing/2014/main" id="{61634BF8-7A16-FFA3-BEA9-470C67F530C7}"/>
              </a:ext>
            </a:extLst>
          </p:cNvPr>
          <p:cNvSpPr txBox="1"/>
          <p:nvPr/>
        </p:nvSpPr>
        <p:spPr>
          <a:xfrm>
            <a:off x="5699530" y="5371224"/>
            <a:ext cx="1269667" cy="261610"/>
          </a:xfrm>
          <a:prstGeom prst="rect">
            <a:avLst/>
          </a:prstGeom>
          <a:solidFill>
            <a:schemeClr val="bg1"/>
          </a:solidFill>
          <a:ln w="12700">
            <a:solidFill>
              <a:schemeClr val="tx2"/>
            </a:solidFill>
          </a:ln>
        </p:spPr>
        <p:txBody>
          <a:bodyPr wrap="square" rtlCol="0">
            <a:spAutoFit/>
          </a:bodyPr>
          <a:lstStyle/>
          <a:p>
            <a:pPr algn="ctr"/>
            <a:r>
              <a:rPr lang="en-US" sz="1100" dirty="0">
                <a:solidFill>
                  <a:schemeClr val="tx2"/>
                </a:solidFill>
                <a:latin typeface="+mj-lt"/>
              </a:rPr>
              <a:t>Ethernet Hub</a:t>
            </a:r>
          </a:p>
        </p:txBody>
      </p:sp>
      <p:sp>
        <p:nvSpPr>
          <p:cNvPr id="13" name="TextBox 12">
            <a:extLst>
              <a:ext uri="{FF2B5EF4-FFF2-40B4-BE49-F238E27FC236}">
                <a16:creationId xmlns:a16="http://schemas.microsoft.com/office/drawing/2014/main" id="{BB134474-BBC8-63E8-B74E-2E4AEBBF4187}"/>
              </a:ext>
            </a:extLst>
          </p:cNvPr>
          <p:cNvSpPr txBox="1"/>
          <p:nvPr/>
        </p:nvSpPr>
        <p:spPr>
          <a:xfrm>
            <a:off x="4213726" y="6163865"/>
            <a:ext cx="1543857" cy="430887"/>
          </a:xfrm>
          <a:prstGeom prst="rect">
            <a:avLst/>
          </a:prstGeom>
          <a:solidFill>
            <a:schemeClr val="bg1"/>
          </a:solidFill>
          <a:ln w="12700">
            <a:solidFill>
              <a:schemeClr val="tx2"/>
            </a:solidFill>
          </a:ln>
        </p:spPr>
        <p:txBody>
          <a:bodyPr wrap="square" rtlCol="0">
            <a:spAutoFit/>
          </a:bodyPr>
          <a:lstStyle/>
          <a:p>
            <a:pPr algn="ctr"/>
            <a:r>
              <a:rPr lang="en-US" sz="1100" dirty="0">
                <a:solidFill>
                  <a:schemeClr val="tx2"/>
                </a:solidFill>
                <a:latin typeface="+mj-lt"/>
              </a:rPr>
              <a:t>Satellite communication to VIC</a:t>
            </a:r>
          </a:p>
        </p:txBody>
      </p:sp>
      <p:sp>
        <p:nvSpPr>
          <p:cNvPr id="14" name="TextBox 13">
            <a:extLst>
              <a:ext uri="{FF2B5EF4-FFF2-40B4-BE49-F238E27FC236}">
                <a16:creationId xmlns:a16="http://schemas.microsoft.com/office/drawing/2014/main" id="{3837F672-28DB-6BB3-6C39-AA95175865BC}"/>
              </a:ext>
            </a:extLst>
          </p:cNvPr>
          <p:cNvSpPr txBox="1"/>
          <p:nvPr/>
        </p:nvSpPr>
        <p:spPr>
          <a:xfrm>
            <a:off x="4074837" y="2852936"/>
            <a:ext cx="1269667" cy="600164"/>
          </a:xfrm>
          <a:prstGeom prst="rect">
            <a:avLst/>
          </a:prstGeom>
          <a:solidFill>
            <a:schemeClr val="bg1"/>
          </a:solidFill>
          <a:ln w="12700">
            <a:solidFill>
              <a:schemeClr val="tx1"/>
            </a:solidFill>
          </a:ln>
        </p:spPr>
        <p:txBody>
          <a:bodyPr wrap="square" rtlCol="0">
            <a:spAutoFit/>
          </a:bodyPr>
          <a:lstStyle/>
          <a:p>
            <a:pPr algn="ctr"/>
            <a:r>
              <a:rPr lang="en-US" sz="1100" dirty="0">
                <a:solidFill>
                  <a:schemeClr val="tx2"/>
                </a:solidFill>
                <a:latin typeface="+mj-lt"/>
              </a:rPr>
              <a:t>Cellular modem</a:t>
            </a:r>
          </a:p>
          <a:p>
            <a:pPr algn="ctr"/>
            <a:r>
              <a:rPr lang="en-US" sz="1100" dirty="0">
                <a:solidFill>
                  <a:schemeClr val="tx2"/>
                </a:solidFill>
                <a:latin typeface="+mj-lt"/>
              </a:rPr>
              <a:t>(Transmitter) + antenna </a:t>
            </a:r>
          </a:p>
        </p:txBody>
      </p:sp>
      <p:sp>
        <p:nvSpPr>
          <p:cNvPr id="15" name="TextBox 14">
            <a:extLst>
              <a:ext uri="{FF2B5EF4-FFF2-40B4-BE49-F238E27FC236}">
                <a16:creationId xmlns:a16="http://schemas.microsoft.com/office/drawing/2014/main" id="{293B320C-EE39-3B62-23D2-B712755E9D43}"/>
              </a:ext>
            </a:extLst>
          </p:cNvPr>
          <p:cNvSpPr txBox="1"/>
          <p:nvPr/>
        </p:nvSpPr>
        <p:spPr>
          <a:xfrm>
            <a:off x="4074837" y="4762785"/>
            <a:ext cx="1467689" cy="430887"/>
          </a:xfrm>
          <a:prstGeom prst="rect">
            <a:avLst/>
          </a:prstGeom>
          <a:solidFill>
            <a:schemeClr val="bg1"/>
          </a:solidFill>
          <a:ln w="12700">
            <a:solidFill>
              <a:schemeClr val="tx2"/>
            </a:solidFill>
          </a:ln>
        </p:spPr>
        <p:txBody>
          <a:bodyPr wrap="square" rtlCol="0">
            <a:spAutoFit/>
          </a:bodyPr>
          <a:lstStyle/>
          <a:p>
            <a:pPr algn="ctr"/>
            <a:r>
              <a:rPr lang="en-US" sz="1100" dirty="0">
                <a:solidFill>
                  <a:schemeClr val="tx2"/>
                </a:solidFill>
                <a:latin typeface="+mj-lt"/>
              </a:rPr>
              <a:t>Cellular modem</a:t>
            </a:r>
          </a:p>
          <a:p>
            <a:pPr algn="ctr"/>
            <a:r>
              <a:rPr lang="en-US" sz="1100" dirty="0">
                <a:solidFill>
                  <a:schemeClr val="tx2"/>
                </a:solidFill>
                <a:latin typeface="+mj-lt"/>
              </a:rPr>
              <a:t>(receiver) + antenna</a:t>
            </a:r>
          </a:p>
        </p:txBody>
      </p:sp>
      <p:grpSp>
        <p:nvGrpSpPr>
          <p:cNvPr id="16" name="Group 15">
            <a:extLst>
              <a:ext uri="{FF2B5EF4-FFF2-40B4-BE49-F238E27FC236}">
                <a16:creationId xmlns:a16="http://schemas.microsoft.com/office/drawing/2014/main" id="{268336FA-14F4-EA66-B715-5BF62C91CC78}"/>
              </a:ext>
            </a:extLst>
          </p:cNvPr>
          <p:cNvGrpSpPr/>
          <p:nvPr/>
        </p:nvGrpSpPr>
        <p:grpSpPr>
          <a:xfrm>
            <a:off x="1494014" y="1495496"/>
            <a:ext cx="1584176" cy="991728"/>
            <a:chOff x="2168813" y="2043567"/>
            <a:chExt cx="1584176" cy="991728"/>
          </a:xfrm>
        </p:grpSpPr>
        <p:sp>
          <p:nvSpPr>
            <p:cNvPr id="17" name="Cloud 16">
              <a:extLst>
                <a:ext uri="{FF2B5EF4-FFF2-40B4-BE49-F238E27FC236}">
                  <a16:creationId xmlns:a16="http://schemas.microsoft.com/office/drawing/2014/main" id="{77DF8281-949B-A8D2-1F4C-122CAC02B40C}"/>
                </a:ext>
              </a:extLst>
            </p:cNvPr>
            <p:cNvSpPr/>
            <p:nvPr/>
          </p:nvSpPr>
          <p:spPr bwMode="auto">
            <a:xfrm>
              <a:off x="2168813" y="2043567"/>
              <a:ext cx="1584176" cy="991728"/>
            </a:xfrm>
            <a:prstGeom prst="cloud">
              <a:avLst/>
            </a:prstGeom>
            <a:solidFill>
              <a:srgbClr val="0571BB"/>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32" charset="0"/>
              </a:endParaRPr>
            </a:p>
          </p:txBody>
        </p:sp>
        <p:sp>
          <p:nvSpPr>
            <p:cNvPr id="18" name="TextBox 17">
              <a:extLst>
                <a:ext uri="{FF2B5EF4-FFF2-40B4-BE49-F238E27FC236}">
                  <a16:creationId xmlns:a16="http://schemas.microsoft.com/office/drawing/2014/main" id="{1C7BB9C3-5C01-00B6-0275-716B36CAB66E}"/>
                </a:ext>
              </a:extLst>
            </p:cNvPr>
            <p:cNvSpPr txBox="1"/>
            <p:nvPr/>
          </p:nvSpPr>
          <p:spPr>
            <a:xfrm>
              <a:off x="2314849" y="2276695"/>
              <a:ext cx="1207612" cy="461665"/>
            </a:xfrm>
            <a:prstGeom prst="rect">
              <a:avLst/>
            </a:prstGeom>
            <a:noFill/>
          </p:spPr>
          <p:txBody>
            <a:bodyPr wrap="square" rtlCol="0">
              <a:spAutoFit/>
            </a:bodyPr>
            <a:lstStyle/>
            <a:p>
              <a:pPr algn="ctr"/>
              <a:r>
                <a:rPr lang="en-US" sz="1200" dirty="0">
                  <a:latin typeface="+mj-lt"/>
                </a:rPr>
                <a:t>ISP network (2G/3G/4G)</a:t>
              </a:r>
            </a:p>
          </p:txBody>
        </p:sp>
      </p:grpSp>
      <p:grpSp>
        <p:nvGrpSpPr>
          <p:cNvPr id="19" name="Group 18">
            <a:extLst>
              <a:ext uri="{FF2B5EF4-FFF2-40B4-BE49-F238E27FC236}">
                <a16:creationId xmlns:a16="http://schemas.microsoft.com/office/drawing/2014/main" id="{8FE7BFCF-1BBD-ABE6-9CE1-67FCAEF320BE}"/>
              </a:ext>
            </a:extLst>
          </p:cNvPr>
          <p:cNvGrpSpPr/>
          <p:nvPr/>
        </p:nvGrpSpPr>
        <p:grpSpPr>
          <a:xfrm>
            <a:off x="60639" y="3247568"/>
            <a:ext cx="1896052" cy="1279274"/>
            <a:chOff x="932459" y="3289197"/>
            <a:chExt cx="1669671" cy="1505392"/>
          </a:xfrm>
        </p:grpSpPr>
        <p:sp>
          <p:nvSpPr>
            <p:cNvPr id="20" name="Rectangle 19">
              <a:extLst>
                <a:ext uri="{FF2B5EF4-FFF2-40B4-BE49-F238E27FC236}">
                  <a16:creationId xmlns:a16="http://schemas.microsoft.com/office/drawing/2014/main" id="{396A853B-8560-F474-2D51-A6F3325FF775}"/>
                </a:ext>
              </a:extLst>
            </p:cNvPr>
            <p:cNvSpPr/>
            <p:nvPr/>
          </p:nvSpPr>
          <p:spPr bwMode="auto">
            <a:xfrm>
              <a:off x="1043608" y="3289197"/>
              <a:ext cx="1447373" cy="1505392"/>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21" name="TextBox 20">
              <a:extLst>
                <a:ext uri="{FF2B5EF4-FFF2-40B4-BE49-F238E27FC236}">
                  <a16:creationId xmlns:a16="http://schemas.microsoft.com/office/drawing/2014/main" id="{5593AB4E-0F12-8558-03D1-C2971FB53D89}"/>
                </a:ext>
              </a:extLst>
            </p:cNvPr>
            <p:cNvSpPr txBox="1"/>
            <p:nvPr/>
          </p:nvSpPr>
          <p:spPr>
            <a:xfrm>
              <a:off x="932459" y="3690280"/>
              <a:ext cx="1669671" cy="760573"/>
            </a:xfrm>
            <a:prstGeom prst="rect">
              <a:avLst/>
            </a:prstGeom>
            <a:noFill/>
          </p:spPr>
          <p:txBody>
            <a:bodyPr wrap="square" rtlCol="0">
              <a:spAutoFit/>
            </a:bodyPr>
            <a:lstStyle/>
            <a:p>
              <a:pPr algn="ctr"/>
              <a:r>
                <a:rPr lang="en-US" dirty="0">
                  <a:latin typeface="+mj-lt"/>
                </a:rPr>
                <a:t>VPN server management</a:t>
              </a:r>
            </a:p>
          </p:txBody>
        </p:sp>
      </p:grpSp>
      <p:cxnSp>
        <p:nvCxnSpPr>
          <p:cNvPr id="22" name="Straight Arrow Connector 21">
            <a:extLst>
              <a:ext uri="{FF2B5EF4-FFF2-40B4-BE49-F238E27FC236}">
                <a16:creationId xmlns:a16="http://schemas.microsoft.com/office/drawing/2014/main" id="{6BA48705-0E60-C39A-FBFE-2CBBC0834BEA}"/>
              </a:ext>
            </a:extLst>
          </p:cNvPr>
          <p:cNvCxnSpPr>
            <a:stCxn id="4" idx="2"/>
            <a:endCxn id="7" idx="0"/>
          </p:cNvCxnSpPr>
          <p:nvPr/>
        </p:nvCxnSpPr>
        <p:spPr bwMode="auto">
          <a:xfrm flipH="1">
            <a:off x="6338370" y="1770773"/>
            <a:ext cx="3803" cy="288035"/>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FCED1BA8-810A-2142-157F-73DCA9056008}"/>
              </a:ext>
            </a:extLst>
          </p:cNvPr>
          <p:cNvCxnSpPr/>
          <p:nvPr/>
        </p:nvCxnSpPr>
        <p:spPr bwMode="auto">
          <a:xfrm>
            <a:off x="6334363" y="2233174"/>
            <a:ext cx="0" cy="275397"/>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412EA519-C0B8-B791-8C66-489747CBAC4D}"/>
              </a:ext>
            </a:extLst>
          </p:cNvPr>
          <p:cNvCxnSpPr>
            <a:stCxn id="12" idx="2"/>
            <a:endCxn id="11" idx="0"/>
          </p:cNvCxnSpPr>
          <p:nvPr/>
        </p:nvCxnSpPr>
        <p:spPr bwMode="auto">
          <a:xfrm flipH="1">
            <a:off x="6334363" y="5632834"/>
            <a:ext cx="1" cy="500356"/>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rrow: Left-Up 29">
            <a:extLst>
              <a:ext uri="{FF2B5EF4-FFF2-40B4-BE49-F238E27FC236}">
                <a16:creationId xmlns:a16="http://schemas.microsoft.com/office/drawing/2014/main" id="{B49A933F-5576-9982-7171-72FDD6D193A5}"/>
              </a:ext>
            </a:extLst>
          </p:cNvPr>
          <p:cNvSpPr/>
          <p:nvPr/>
        </p:nvSpPr>
        <p:spPr bwMode="auto">
          <a:xfrm rot="10800000">
            <a:off x="357807" y="1648448"/>
            <a:ext cx="1045123" cy="1432682"/>
          </a:xfrm>
          <a:prstGeom prst="leftUpArrow">
            <a:avLst>
              <a:gd name="adj1" fmla="val 9946"/>
              <a:gd name="adj2" fmla="val 15965"/>
              <a:gd name="adj3" fmla="val 19294"/>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34" name="TextBox 33">
            <a:extLst>
              <a:ext uri="{FF2B5EF4-FFF2-40B4-BE49-F238E27FC236}">
                <a16:creationId xmlns:a16="http://schemas.microsoft.com/office/drawing/2014/main" id="{D8E5534B-F4A1-EDE8-335B-BF50FF6B9963}"/>
              </a:ext>
            </a:extLst>
          </p:cNvPr>
          <p:cNvSpPr txBox="1"/>
          <p:nvPr/>
        </p:nvSpPr>
        <p:spPr>
          <a:xfrm>
            <a:off x="4105590" y="1151722"/>
            <a:ext cx="1317635" cy="306467"/>
          </a:xfrm>
          <a:prstGeom prst="roundRect">
            <a:avLst/>
          </a:prstGeom>
          <a:solidFill>
            <a:schemeClr val="bg1"/>
          </a:solidFill>
          <a:ln w="12700">
            <a:solidFill>
              <a:schemeClr val="tx1"/>
            </a:solidFill>
          </a:ln>
        </p:spPr>
        <p:txBody>
          <a:bodyPr wrap="square" rtlCol="0">
            <a:spAutoFit/>
          </a:bodyPr>
          <a:lstStyle/>
          <a:p>
            <a:pPr algn="ctr"/>
            <a:r>
              <a:rPr lang="en-US" sz="1200" dirty="0"/>
              <a:t>Remote elements</a:t>
            </a:r>
          </a:p>
        </p:txBody>
      </p:sp>
      <p:sp>
        <p:nvSpPr>
          <p:cNvPr id="36" name="TextBox 35">
            <a:extLst>
              <a:ext uri="{FF2B5EF4-FFF2-40B4-BE49-F238E27FC236}">
                <a16:creationId xmlns:a16="http://schemas.microsoft.com/office/drawing/2014/main" id="{8833AF10-0FC1-BE1B-53C6-068AD6B5D968}"/>
              </a:ext>
            </a:extLst>
          </p:cNvPr>
          <p:cNvSpPr txBox="1"/>
          <p:nvPr/>
        </p:nvSpPr>
        <p:spPr>
          <a:xfrm>
            <a:off x="4195028" y="4360606"/>
            <a:ext cx="575755" cy="306467"/>
          </a:xfrm>
          <a:prstGeom prst="roundRect">
            <a:avLst>
              <a:gd name="adj" fmla="val 23153"/>
            </a:avLst>
          </a:prstGeom>
          <a:solidFill>
            <a:schemeClr val="bg1"/>
          </a:solidFill>
          <a:ln w="12700">
            <a:solidFill>
              <a:schemeClr val="tx1"/>
            </a:solidFill>
          </a:ln>
        </p:spPr>
        <p:txBody>
          <a:bodyPr wrap="square" rtlCol="0">
            <a:spAutoFit/>
          </a:bodyPr>
          <a:lstStyle/>
          <a:p>
            <a:pPr algn="ctr"/>
            <a:r>
              <a:rPr lang="en-US" sz="1200" dirty="0"/>
              <a:t>CRF</a:t>
            </a:r>
          </a:p>
        </p:txBody>
      </p:sp>
      <p:sp>
        <p:nvSpPr>
          <p:cNvPr id="38" name="TextBox 37">
            <a:extLst>
              <a:ext uri="{FF2B5EF4-FFF2-40B4-BE49-F238E27FC236}">
                <a16:creationId xmlns:a16="http://schemas.microsoft.com/office/drawing/2014/main" id="{C696B275-9DF1-AB34-24F2-FFB0E5A5F849}"/>
              </a:ext>
            </a:extLst>
          </p:cNvPr>
          <p:cNvSpPr txBox="1"/>
          <p:nvPr/>
        </p:nvSpPr>
        <p:spPr>
          <a:xfrm>
            <a:off x="1347669" y="2453967"/>
            <a:ext cx="1909640" cy="430887"/>
          </a:xfrm>
          <a:prstGeom prst="rect">
            <a:avLst/>
          </a:prstGeom>
          <a:noFill/>
        </p:spPr>
        <p:txBody>
          <a:bodyPr wrap="square" rtlCol="0">
            <a:spAutoFit/>
          </a:bodyPr>
          <a:lstStyle/>
          <a:p>
            <a:pPr algn="ctr"/>
            <a:r>
              <a:rPr lang="en-US" sz="1100" dirty="0">
                <a:solidFill>
                  <a:srgbClr val="92D050"/>
                </a:solidFill>
                <a:latin typeface="+mj-lt"/>
              </a:rPr>
              <a:t>VPN tunnel communication via ISP network</a:t>
            </a:r>
            <a:endParaRPr lang="en-US" sz="1050" dirty="0">
              <a:solidFill>
                <a:srgbClr val="92D050"/>
              </a:solidFill>
              <a:latin typeface="+mj-lt"/>
            </a:endParaRPr>
          </a:p>
        </p:txBody>
      </p:sp>
      <p:sp>
        <p:nvSpPr>
          <p:cNvPr id="39" name="Arrow: Up-Down 38">
            <a:extLst>
              <a:ext uri="{FF2B5EF4-FFF2-40B4-BE49-F238E27FC236}">
                <a16:creationId xmlns:a16="http://schemas.microsoft.com/office/drawing/2014/main" id="{230962C3-B6A3-BD98-7627-72210F03DD35}"/>
              </a:ext>
            </a:extLst>
          </p:cNvPr>
          <p:cNvSpPr/>
          <p:nvPr/>
        </p:nvSpPr>
        <p:spPr bwMode="auto">
          <a:xfrm>
            <a:off x="6649476" y="2874361"/>
            <a:ext cx="298205" cy="2354840"/>
          </a:xfrm>
          <a:prstGeom prst="upDownArrow">
            <a:avLst>
              <a:gd name="adj1" fmla="val 50000"/>
              <a:gd name="adj2" fmla="val 115801"/>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40" name="TextBox 39">
            <a:extLst>
              <a:ext uri="{FF2B5EF4-FFF2-40B4-BE49-F238E27FC236}">
                <a16:creationId xmlns:a16="http://schemas.microsoft.com/office/drawing/2014/main" id="{17311BCF-EFB0-2163-33AE-E30267C49646}"/>
              </a:ext>
            </a:extLst>
          </p:cNvPr>
          <p:cNvSpPr txBox="1"/>
          <p:nvPr/>
        </p:nvSpPr>
        <p:spPr>
          <a:xfrm>
            <a:off x="1423263" y="5028705"/>
            <a:ext cx="2019454" cy="430887"/>
          </a:xfrm>
          <a:prstGeom prst="rect">
            <a:avLst/>
          </a:prstGeom>
          <a:noFill/>
        </p:spPr>
        <p:txBody>
          <a:bodyPr wrap="square" rtlCol="0">
            <a:spAutoFit/>
          </a:bodyPr>
          <a:lstStyle/>
          <a:p>
            <a:pPr algn="ctr"/>
            <a:r>
              <a:rPr lang="en-US" sz="1100" dirty="0">
                <a:solidFill>
                  <a:srgbClr val="92D050"/>
                </a:solidFill>
                <a:latin typeface="+mj-lt"/>
              </a:rPr>
              <a:t>VPN tunnel communication via ISP network</a:t>
            </a:r>
            <a:endParaRPr lang="en-US" sz="1050" dirty="0">
              <a:solidFill>
                <a:srgbClr val="92D050"/>
              </a:solidFill>
              <a:latin typeface="+mj-lt"/>
            </a:endParaRPr>
          </a:p>
        </p:txBody>
      </p:sp>
      <p:sp>
        <p:nvSpPr>
          <p:cNvPr id="43" name="TextBox 42">
            <a:extLst>
              <a:ext uri="{FF2B5EF4-FFF2-40B4-BE49-F238E27FC236}">
                <a16:creationId xmlns:a16="http://schemas.microsoft.com/office/drawing/2014/main" id="{C29B4947-543A-D97B-B4F2-578BF6DBF909}"/>
              </a:ext>
            </a:extLst>
          </p:cNvPr>
          <p:cNvSpPr txBox="1"/>
          <p:nvPr/>
        </p:nvSpPr>
        <p:spPr>
          <a:xfrm>
            <a:off x="5846708" y="1482319"/>
            <a:ext cx="560485" cy="215444"/>
          </a:xfrm>
          <a:prstGeom prst="rect">
            <a:avLst/>
          </a:prstGeom>
          <a:noFill/>
        </p:spPr>
        <p:txBody>
          <a:bodyPr wrap="square" rtlCol="0">
            <a:spAutoFit/>
          </a:bodyPr>
          <a:lstStyle/>
          <a:p>
            <a:r>
              <a:rPr lang="en-US" sz="800" dirty="0">
                <a:solidFill>
                  <a:schemeClr val="tx2"/>
                </a:solidFill>
                <a:latin typeface="+mj-lt"/>
              </a:rPr>
              <a:t>Sensor</a:t>
            </a:r>
          </a:p>
        </p:txBody>
      </p:sp>
      <p:sp>
        <p:nvSpPr>
          <p:cNvPr id="44" name="TextBox 43">
            <a:extLst>
              <a:ext uri="{FF2B5EF4-FFF2-40B4-BE49-F238E27FC236}">
                <a16:creationId xmlns:a16="http://schemas.microsoft.com/office/drawing/2014/main" id="{AF093CC4-AFEA-090F-98F1-104E4F6E1B83}"/>
              </a:ext>
            </a:extLst>
          </p:cNvPr>
          <p:cNvSpPr txBox="1"/>
          <p:nvPr/>
        </p:nvSpPr>
        <p:spPr>
          <a:xfrm>
            <a:off x="5492833" y="2045091"/>
            <a:ext cx="560485" cy="215444"/>
          </a:xfrm>
          <a:prstGeom prst="rect">
            <a:avLst/>
          </a:prstGeom>
          <a:noFill/>
        </p:spPr>
        <p:txBody>
          <a:bodyPr wrap="square" rtlCol="0">
            <a:spAutoFit/>
          </a:bodyPr>
          <a:lstStyle/>
          <a:p>
            <a:r>
              <a:rPr lang="en-US" sz="800" dirty="0">
                <a:solidFill>
                  <a:schemeClr val="tx2"/>
                </a:solidFill>
                <a:latin typeface="+mj-lt"/>
              </a:rPr>
              <a:t>Digitizer</a:t>
            </a:r>
          </a:p>
        </p:txBody>
      </p:sp>
      <p:grpSp>
        <p:nvGrpSpPr>
          <p:cNvPr id="45" name="Group 44">
            <a:extLst>
              <a:ext uri="{FF2B5EF4-FFF2-40B4-BE49-F238E27FC236}">
                <a16:creationId xmlns:a16="http://schemas.microsoft.com/office/drawing/2014/main" id="{13FF9D9B-0AD8-D2C9-6B0E-D122E45549EC}"/>
              </a:ext>
            </a:extLst>
          </p:cNvPr>
          <p:cNvGrpSpPr/>
          <p:nvPr/>
        </p:nvGrpSpPr>
        <p:grpSpPr>
          <a:xfrm>
            <a:off x="1494014" y="5475627"/>
            <a:ext cx="1584176" cy="991728"/>
            <a:chOff x="1907704" y="5136576"/>
            <a:chExt cx="1584176" cy="991728"/>
          </a:xfrm>
        </p:grpSpPr>
        <p:sp>
          <p:nvSpPr>
            <p:cNvPr id="46" name="Cloud 45">
              <a:extLst>
                <a:ext uri="{FF2B5EF4-FFF2-40B4-BE49-F238E27FC236}">
                  <a16:creationId xmlns:a16="http://schemas.microsoft.com/office/drawing/2014/main" id="{FC22D42B-076E-D01A-CFE7-E6794293584C}"/>
                </a:ext>
              </a:extLst>
            </p:cNvPr>
            <p:cNvSpPr/>
            <p:nvPr/>
          </p:nvSpPr>
          <p:spPr bwMode="auto">
            <a:xfrm>
              <a:off x="1907704" y="5136576"/>
              <a:ext cx="1584176" cy="991728"/>
            </a:xfrm>
            <a:prstGeom prst="cloud">
              <a:avLst/>
            </a:prstGeom>
            <a:solidFill>
              <a:srgbClr val="0070C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47" name="TextBox 46">
              <a:extLst>
                <a:ext uri="{FF2B5EF4-FFF2-40B4-BE49-F238E27FC236}">
                  <a16:creationId xmlns:a16="http://schemas.microsoft.com/office/drawing/2014/main" id="{782C82F6-8F0A-F9A9-A97C-D425447A906D}"/>
                </a:ext>
              </a:extLst>
            </p:cNvPr>
            <p:cNvSpPr txBox="1"/>
            <p:nvPr/>
          </p:nvSpPr>
          <p:spPr>
            <a:xfrm>
              <a:off x="1907704" y="5370830"/>
              <a:ext cx="1584176" cy="461665"/>
            </a:xfrm>
            <a:prstGeom prst="rect">
              <a:avLst/>
            </a:prstGeom>
            <a:noFill/>
          </p:spPr>
          <p:txBody>
            <a:bodyPr wrap="square" rtlCol="0">
              <a:spAutoFit/>
            </a:bodyPr>
            <a:lstStyle/>
            <a:p>
              <a:pPr algn="ctr"/>
              <a:r>
                <a:rPr lang="en-US" sz="1200" dirty="0">
                  <a:latin typeface="+mn-lt"/>
                </a:rPr>
                <a:t>ISP network (2G/3G/4G)</a:t>
              </a:r>
            </a:p>
          </p:txBody>
        </p:sp>
      </p:grpSp>
      <p:sp>
        <p:nvSpPr>
          <p:cNvPr id="49" name="Rectangle 48">
            <a:extLst>
              <a:ext uri="{FF2B5EF4-FFF2-40B4-BE49-F238E27FC236}">
                <a16:creationId xmlns:a16="http://schemas.microsoft.com/office/drawing/2014/main" id="{0CC07A01-DE3E-A393-D7EC-A1B1B2021534}"/>
              </a:ext>
            </a:extLst>
          </p:cNvPr>
          <p:cNvSpPr/>
          <p:nvPr/>
        </p:nvSpPr>
        <p:spPr bwMode="auto">
          <a:xfrm>
            <a:off x="74646" y="1300360"/>
            <a:ext cx="3867366" cy="5450433"/>
          </a:xfrm>
          <a:prstGeom prst="rect">
            <a:avLst/>
          </a:prstGeom>
          <a:noFill/>
          <a:ln w="28575" cap="flat" cmpd="sng" algn="ctr">
            <a:solidFill>
              <a:srgbClr val="00B05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pic>
        <p:nvPicPr>
          <p:cNvPr id="50" name="Picture 49">
            <a:extLst>
              <a:ext uri="{FF2B5EF4-FFF2-40B4-BE49-F238E27FC236}">
                <a16:creationId xmlns:a16="http://schemas.microsoft.com/office/drawing/2014/main" id="{422402FF-3547-942D-4A7B-26CC2DBAD4D6}"/>
              </a:ext>
            </a:extLst>
          </p:cNvPr>
          <p:cNvPicPr>
            <a:picLocks noChangeAspect="1"/>
          </p:cNvPicPr>
          <p:nvPr/>
        </p:nvPicPr>
        <p:blipFill>
          <a:blip r:embed="rId4"/>
          <a:stretch>
            <a:fillRect/>
          </a:stretch>
        </p:blipFill>
        <p:spPr>
          <a:xfrm>
            <a:off x="10476913" y="278271"/>
            <a:ext cx="1464531" cy="729766"/>
          </a:xfrm>
          <a:prstGeom prst="rect">
            <a:avLst/>
          </a:prstGeom>
        </p:spPr>
      </p:pic>
      <p:sp>
        <p:nvSpPr>
          <p:cNvPr id="51" name="TextBox 50">
            <a:extLst>
              <a:ext uri="{FF2B5EF4-FFF2-40B4-BE49-F238E27FC236}">
                <a16:creationId xmlns:a16="http://schemas.microsoft.com/office/drawing/2014/main" id="{BFA37478-6800-DD05-C6A8-340026EF2592}"/>
              </a:ext>
            </a:extLst>
          </p:cNvPr>
          <p:cNvSpPr txBox="1"/>
          <p:nvPr/>
        </p:nvSpPr>
        <p:spPr>
          <a:xfrm>
            <a:off x="7616147" y="1577685"/>
            <a:ext cx="3092575" cy="1446550"/>
          </a:xfrm>
          <a:prstGeom prst="rect">
            <a:avLst/>
          </a:prstGeom>
          <a:noFill/>
        </p:spPr>
        <p:txBody>
          <a:bodyPr wrap="square" rtlCol="0">
            <a:spAutoFit/>
          </a:bodyPr>
          <a:lstStyle/>
          <a:p>
            <a:r>
              <a:rPr lang="en-US" sz="1100" u="sng" dirty="0"/>
              <a:t>Cellular system main components</a:t>
            </a:r>
            <a:r>
              <a:rPr lang="en-US" sz="1100" dirty="0"/>
              <a:t>: </a:t>
            </a:r>
          </a:p>
          <a:p>
            <a:endParaRPr lang="en-US" sz="1100" dirty="0"/>
          </a:p>
          <a:p>
            <a:pPr marL="285750" indent="-285750">
              <a:buFont typeface="Wingdings" panose="05000000000000000000" pitchFamily="2" charset="2"/>
              <a:buChar char="q"/>
            </a:pPr>
            <a:r>
              <a:rPr lang="en-US" sz="1100" dirty="0"/>
              <a:t>Cellular receiver modem (for the CRF)</a:t>
            </a:r>
          </a:p>
          <a:p>
            <a:pPr marL="285750" indent="-285750">
              <a:buFont typeface="Wingdings" panose="05000000000000000000" pitchFamily="2" charset="2"/>
              <a:buChar char="q"/>
            </a:pPr>
            <a:r>
              <a:rPr lang="en-US" sz="1100" dirty="0"/>
              <a:t>Cellular transmitter modem (for the remote elements)</a:t>
            </a:r>
          </a:p>
          <a:p>
            <a:pPr marL="285750" indent="-285750">
              <a:buFont typeface="Wingdings" panose="05000000000000000000" pitchFamily="2" charset="2"/>
              <a:buChar char="q"/>
            </a:pPr>
            <a:r>
              <a:rPr lang="en-US" sz="1100" dirty="0"/>
              <a:t>Cellular antenna</a:t>
            </a:r>
          </a:p>
          <a:p>
            <a:pPr marL="285750" indent="-285750">
              <a:buFont typeface="Wingdings" panose="05000000000000000000" pitchFamily="2" charset="2"/>
              <a:buChar char="q"/>
            </a:pPr>
            <a:r>
              <a:rPr lang="en-US" sz="1100" dirty="0"/>
              <a:t>Coaxial cable</a:t>
            </a:r>
          </a:p>
          <a:p>
            <a:pPr marL="285750" indent="-285750">
              <a:buFont typeface="Wingdings" panose="05000000000000000000" pitchFamily="2" charset="2"/>
              <a:buChar char="q"/>
            </a:pPr>
            <a:r>
              <a:rPr lang="en-US" sz="1100" dirty="0"/>
              <a:t>Surge protection device (SPD)</a:t>
            </a:r>
          </a:p>
        </p:txBody>
      </p:sp>
      <p:sp>
        <p:nvSpPr>
          <p:cNvPr id="48" name="TextBox 47">
            <a:extLst>
              <a:ext uri="{FF2B5EF4-FFF2-40B4-BE49-F238E27FC236}">
                <a16:creationId xmlns:a16="http://schemas.microsoft.com/office/drawing/2014/main" id="{1B28CF1B-2D7B-D560-A1F0-CD87381B04AB}"/>
              </a:ext>
            </a:extLst>
          </p:cNvPr>
          <p:cNvSpPr txBox="1"/>
          <p:nvPr/>
        </p:nvSpPr>
        <p:spPr>
          <a:xfrm>
            <a:off x="2324288" y="3675511"/>
            <a:ext cx="1226267" cy="461665"/>
          </a:xfrm>
          <a:prstGeom prst="rect">
            <a:avLst/>
          </a:prstGeom>
          <a:solidFill>
            <a:schemeClr val="bg1"/>
          </a:solidFill>
          <a:ln w="19050">
            <a:solidFill>
              <a:srgbClr val="00B050"/>
            </a:solidFill>
          </a:ln>
        </p:spPr>
        <p:txBody>
          <a:bodyPr wrap="square" rtlCol="0">
            <a:spAutoFit/>
          </a:bodyPr>
          <a:lstStyle/>
          <a:p>
            <a:pPr algn="ctr"/>
            <a:r>
              <a:rPr lang="en-US" sz="1200" dirty="0">
                <a:solidFill>
                  <a:srgbClr val="00B050"/>
                </a:solidFill>
              </a:rPr>
              <a:t>Backup cellular communication</a:t>
            </a:r>
          </a:p>
        </p:txBody>
      </p:sp>
      <p:cxnSp>
        <p:nvCxnSpPr>
          <p:cNvPr id="57" name="Connector: Elbow 56">
            <a:extLst>
              <a:ext uri="{FF2B5EF4-FFF2-40B4-BE49-F238E27FC236}">
                <a16:creationId xmlns:a16="http://schemas.microsoft.com/office/drawing/2014/main" id="{67609E38-6290-76BE-14F8-92AF4638767B}"/>
              </a:ext>
            </a:extLst>
          </p:cNvPr>
          <p:cNvCxnSpPr>
            <a:stCxn id="8" idx="2"/>
            <a:endCxn id="14" idx="3"/>
          </p:cNvCxnSpPr>
          <p:nvPr/>
        </p:nvCxnSpPr>
        <p:spPr>
          <a:xfrm rot="5400000">
            <a:off x="5659926" y="2478579"/>
            <a:ext cx="359017" cy="989860"/>
          </a:xfrm>
          <a:prstGeom prst="bentConnector2">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02907B8-CCBA-B1E9-4967-4DDA7A6ADB42}"/>
              </a:ext>
            </a:extLst>
          </p:cNvPr>
          <p:cNvSpPr txBox="1"/>
          <p:nvPr/>
        </p:nvSpPr>
        <p:spPr>
          <a:xfrm>
            <a:off x="6082653" y="3790951"/>
            <a:ext cx="1413159" cy="461665"/>
          </a:xfrm>
          <a:prstGeom prst="rect">
            <a:avLst/>
          </a:prstGeom>
          <a:solidFill>
            <a:schemeClr val="bg1"/>
          </a:solidFill>
          <a:ln w="12700">
            <a:solidFill>
              <a:schemeClr val="tx1"/>
            </a:solidFill>
          </a:ln>
        </p:spPr>
        <p:txBody>
          <a:bodyPr wrap="square" rtlCol="0">
            <a:spAutoFit/>
          </a:bodyPr>
          <a:lstStyle/>
          <a:p>
            <a:pPr algn="ctr"/>
            <a:r>
              <a:rPr lang="en-US" sz="1200" dirty="0"/>
              <a:t>Existing intra-site communication</a:t>
            </a:r>
          </a:p>
        </p:txBody>
      </p:sp>
      <p:cxnSp>
        <p:nvCxnSpPr>
          <p:cNvPr id="67" name="Connector: Elbow 66">
            <a:extLst>
              <a:ext uri="{FF2B5EF4-FFF2-40B4-BE49-F238E27FC236}">
                <a16:creationId xmlns:a16="http://schemas.microsoft.com/office/drawing/2014/main" id="{39C57BF3-23D2-6BC9-7412-2B0047A42536}"/>
              </a:ext>
            </a:extLst>
          </p:cNvPr>
          <p:cNvCxnSpPr>
            <a:stCxn id="12" idx="0"/>
            <a:endCxn id="15" idx="3"/>
          </p:cNvCxnSpPr>
          <p:nvPr/>
        </p:nvCxnSpPr>
        <p:spPr>
          <a:xfrm rot="16200000" flipV="1">
            <a:off x="5741948" y="4778808"/>
            <a:ext cx="392995" cy="791838"/>
          </a:xfrm>
          <a:prstGeom prst="bentConnector2">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99D2C882-CBCC-3E0C-B00F-CCD1862B260E}"/>
              </a:ext>
            </a:extLst>
          </p:cNvPr>
          <p:cNvCxnSpPr>
            <a:cxnSpLocks/>
            <a:stCxn id="13" idx="0"/>
            <a:endCxn id="12" idx="1"/>
          </p:cNvCxnSpPr>
          <p:nvPr/>
        </p:nvCxnSpPr>
        <p:spPr>
          <a:xfrm rot="5400000" flipH="1" flipV="1">
            <a:off x="5011674" y="5476010"/>
            <a:ext cx="661836" cy="713875"/>
          </a:xfrm>
          <a:prstGeom prst="bentConnector2">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Arrow: Left-Up 40">
            <a:extLst>
              <a:ext uri="{FF2B5EF4-FFF2-40B4-BE49-F238E27FC236}">
                <a16:creationId xmlns:a16="http://schemas.microsoft.com/office/drawing/2014/main" id="{7EC6EBA2-9846-17AC-94A9-44516DAD7B26}"/>
              </a:ext>
            </a:extLst>
          </p:cNvPr>
          <p:cNvSpPr/>
          <p:nvPr/>
        </p:nvSpPr>
        <p:spPr bwMode="auto">
          <a:xfrm rot="16200000">
            <a:off x="3301318" y="1393440"/>
            <a:ext cx="1130909" cy="1601630"/>
          </a:xfrm>
          <a:prstGeom prst="leftUpArrow">
            <a:avLst>
              <a:gd name="adj1" fmla="val 5889"/>
              <a:gd name="adj2" fmla="val 14014"/>
              <a:gd name="adj3" fmla="val 20606"/>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89" name="Arrow: Left-Up 88">
            <a:extLst>
              <a:ext uri="{FF2B5EF4-FFF2-40B4-BE49-F238E27FC236}">
                <a16:creationId xmlns:a16="http://schemas.microsoft.com/office/drawing/2014/main" id="{C572719E-227C-6708-264C-E64A7A5340B5}"/>
              </a:ext>
            </a:extLst>
          </p:cNvPr>
          <p:cNvSpPr/>
          <p:nvPr/>
        </p:nvSpPr>
        <p:spPr bwMode="auto">
          <a:xfrm rot="16200000" flipH="1">
            <a:off x="3503080" y="4906373"/>
            <a:ext cx="826733" cy="1502283"/>
          </a:xfrm>
          <a:prstGeom prst="leftUpArrow">
            <a:avLst>
              <a:gd name="adj1" fmla="val 9405"/>
              <a:gd name="adj2" fmla="val 17927"/>
              <a:gd name="adj3" fmla="val 23490"/>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0" name="Arrow: Left-Up 89">
            <a:extLst>
              <a:ext uri="{FF2B5EF4-FFF2-40B4-BE49-F238E27FC236}">
                <a16:creationId xmlns:a16="http://schemas.microsoft.com/office/drawing/2014/main" id="{7922D1ED-512F-9AA2-6C3C-3CFB5A162E23}"/>
              </a:ext>
            </a:extLst>
          </p:cNvPr>
          <p:cNvSpPr/>
          <p:nvPr/>
        </p:nvSpPr>
        <p:spPr bwMode="auto">
          <a:xfrm rot="10800000" flipV="1">
            <a:off x="316312" y="4693280"/>
            <a:ext cx="1045123" cy="1412642"/>
          </a:xfrm>
          <a:prstGeom prst="leftUpArrow">
            <a:avLst>
              <a:gd name="adj1" fmla="val 9946"/>
              <a:gd name="adj2" fmla="val 15965"/>
              <a:gd name="adj3" fmla="val 19294"/>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1" name="TextBox 90">
            <a:extLst>
              <a:ext uri="{FF2B5EF4-FFF2-40B4-BE49-F238E27FC236}">
                <a16:creationId xmlns:a16="http://schemas.microsoft.com/office/drawing/2014/main" id="{8FB1E341-93F2-2062-67F9-EC3CE9C676B2}"/>
              </a:ext>
            </a:extLst>
          </p:cNvPr>
          <p:cNvSpPr txBox="1"/>
          <p:nvPr/>
        </p:nvSpPr>
        <p:spPr>
          <a:xfrm>
            <a:off x="7616145" y="3381451"/>
            <a:ext cx="3092575" cy="1615827"/>
          </a:xfrm>
          <a:prstGeom prst="rect">
            <a:avLst/>
          </a:prstGeom>
          <a:noFill/>
        </p:spPr>
        <p:txBody>
          <a:bodyPr wrap="square" rtlCol="0">
            <a:spAutoFit/>
          </a:bodyPr>
          <a:lstStyle/>
          <a:p>
            <a:r>
              <a:rPr lang="en-US" sz="1100" u="sng" dirty="0"/>
              <a:t>Cellular modem Characteristic:</a:t>
            </a:r>
          </a:p>
          <a:p>
            <a:endParaRPr lang="en-US" sz="1100" dirty="0"/>
          </a:p>
          <a:p>
            <a:pPr marL="171450" indent="-171450">
              <a:buFont typeface="Wingdings" panose="05000000000000000000" pitchFamily="2" charset="2"/>
              <a:buChar char="v"/>
            </a:pPr>
            <a:r>
              <a:rPr lang="en-US" sz="1100" dirty="0"/>
              <a:t>Built-in Failover mode: allow automatic switch in case of existing intra-site communication outage</a:t>
            </a:r>
          </a:p>
          <a:p>
            <a:pPr marL="171450" indent="-171450">
              <a:buFont typeface="Wingdings" panose="05000000000000000000" pitchFamily="2" charset="2"/>
              <a:buChar char="v"/>
            </a:pPr>
            <a:r>
              <a:rPr lang="en-US" sz="1100" dirty="0"/>
              <a:t>Theorical peak consumption of 5W</a:t>
            </a:r>
          </a:p>
          <a:p>
            <a:pPr marL="171450" indent="-171450">
              <a:buFont typeface="Wingdings" panose="05000000000000000000" pitchFamily="2" charset="2"/>
              <a:buChar char="v"/>
            </a:pPr>
            <a:r>
              <a:rPr lang="en-US" sz="1100" dirty="0"/>
              <a:t>1x SIM card slot</a:t>
            </a:r>
          </a:p>
          <a:p>
            <a:pPr marL="171450" indent="-171450">
              <a:buFont typeface="Wingdings" panose="05000000000000000000" pitchFamily="2" charset="2"/>
              <a:buChar char="v"/>
            </a:pPr>
            <a:r>
              <a:rPr lang="en-US" sz="1100" dirty="0"/>
              <a:t>-25°C/+60°C</a:t>
            </a:r>
          </a:p>
          <a:p>
            <a:endParaRPr lang="en-US" sz="1100" dirty="0"/>
          </a:p>
        </p:txBody>
      </p:sp>
      <p:sp>
        <p:nvSpPr>
          <p:cNvPr id="92" name="TextBox 91">
            <a:extLst>
              <a:ext uri="{FF2B5EF4-FFF2-40B4-BE49-F238E27FC236}">
                <a16:creationId xmlns:a16="http://schemas.microsoft.com/office/drawing/2014/main" id="{95BC614E-ECA7-9A73-57C4-88DB028B5BFB}"/>
              </a:ext>
            </a:extLst>
          </p:cNvPr>
          <p:cNvSpPr txBox="1"/>
          <p:nvPr/>
        </p:nvSpPr>
        <p:spPr>
          <a:xfrm>
            <a:off x="7616145" y="5212722"/>
            <a:ext cx="3092575" cy="938719"/>
          </a:xfrm>
          <a:prstGeom prst="rect">
            <a:avLst/>
          </a:prstGeom>
          <a:noFill/>
        </p:spPr>
        <p:txBody>
          <a:bodyPr wrap="square" rtlCol="0">
            <a:spAutoFit/>
          </a:bodyPr>
          <a:lstStyle/>
          <a:p>
            <a:r>
              <a:rPr lang="en-US" sz="1100" u="sng" dirty="0"/>
              <a:t>Network :</a:t>
            </a:r>
          </a:p>
          <a:p>
            <a:endParaRPr lang="en-US" sz="1100" dirty="0"/>
          </a:p>
          <a:p>
            <a:pPr marL="171450" indent="-171450">
              <a:buFont typeface="Wingdings" panose="05000000000000000000" pitchFamily="2" charset="2"/>
              <a:buChar char="v"/>
            </a:pPr>
            <a:r>
              <a:rPr lang="en-US" sz="1100" dirty="0"/>
              <a:t>VPN tunnel management</a:t>
            </a:r>
          </a:p>
          <a:p>
            <a:pPr marL="171450" indent="-171450">
              <a:buFont typeface="Wingdings" panose="05000000000000000000" pitchFamily="2" charset="2"/>
              <a:buChar char="v"/>
            </a:pPr>
            <a:r>
              <a:rPr lang="en-US" sz="1100" dirty="0"/>
              <a:t>Cellular system running within a pre-established cellular network (2G/3G/4G)</a:t>
            </a:r>
          </a:p>
        </p:txBody>
      </p:sp>
      <p:sp>
        <p:nvSpPr>
          <p:cNvPr id="93" name="Title 1">
            <a:extLst>
              <a:ext uri="{FF2B5EF4-FFF2-40B4-BE49-F238E27FC236}">
                <a16:creationId xmlns:a16="http://schemas.microsoft.com/office/drawing/2014/main" id="{8BE309DE-741E-97AF-EBFA-E6389F4C78E4}"/>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P4.2-241</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 System implementation at IS11, Cabo Verde station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204693D-6E57-3BD7-D4DF-31FCAE38604B}"/>
              </a:ext>
            </a:extLst>
          </p:cNvPr>
          <p:cNvPicPr>
            <a:picLocks noChangeAspect="1"/>
          </p:cNvPicPr>
          <p:nvPr/>
        </p:nvPicPr>
        <p:blipFill>
          <a:blip r:embed="rId2"/>
          <a:stretch>
            <a:fillRect/>
          </a:stretch>
        </p:blipFill>
        <p:spPr>
          <a:xfrm>
            <a:off x="10476913" y="278271"/>
            <a:ext cx="1464531" cy="729766"/>
          </a:xfrm>
          <a:prstGeom prst="rect">
            <a:avLst/>
          </a:prstGeom>
        </p:spPr>
      </p:pic>
      <p:grpSp>
        <p:nvGrpSpPr>
          <p:cNvPr id="3101" name="Group 3100">
            <a:extLst>
              <a:ext uri="{FF2B5EF4-FFF2-40B4-BE49-F238E27FC236}">
                <a16:creationId xmlns:a16="http://schemas.microsoft.com/office/drawing/2014/main" id="{C4506229-5A50-51E8-B8D5-62BBA45ACA28}"/>
              </a:ext>
            </a:extLst>
          </p:cNvPr>
          <p:cNvGrpSpPr/>
          <p:nvPr/>
        </p:nvGrpSpPr>
        <p:grpSpPr>
          <a:xfrm>
            <a:off x="6837147" y="1241562"/>
            <a:ext cx="3824229" cy="5383913"/>
            <a:chOff x="252675" y="1363824"/>
            <a:chExt cx="3824229" cy="5383913"/>
          </a:xfrm>
        </p:grpSpPr>
        <p:grpSp>
          <p:nvGrpSpPr>
            <p:cNvPr id="3077" name="Group 3076">
              <a:extLst>
                <a:ext uri="{FF2B5EF4-FFF2-40B4-BE49-F238E27FC236}">
                  <a16:creationId xmlns:a16="http://schemas.microsoft.com/office/drawing/2014/main" id="{0325C0A4-0CA0-0957-4571-6694E8E35BA8}"/>
                </a:ext>
              </a:extLst>
            </p:cNvPr>
            <p:cNvGrpSpPr/>
            <p:nvPr/>
          </p:nvGrpSpPr>
          <p:grpSpPr>
            <a:xfrm>
              <a:off x="252675" y="1363824"/>
              <a:ext cx="3796519" cy="5134255"/>
              <a:chOff x="0" y="0"/>
              <a:chExt cx="4046855" cy="5410200"/>
            </a:xfrm>
          </p:grpSpPr>
          <p:pic>
            <p:nvPicPr>
              <p:cNvPr id="3078" name="Picture 3077" descr="A picture containing text, open, kitchen appliance&#10;&#10;Description automatically generated">
                <a:extLst>
                  <a:ext uri="{FF2B5EF4-FFF2-40B4-BE49-F238E27FC236}">
                    <a16:creationId xmlns:a16="http://schemas.microsoft.com/office/drawing/2014/main" id="{101E9CF2-9B57-6CCD-516C-E852F7C6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46855" cy="5410200"/>
              </a:xfrm>
              <a:prstGeom prst="rect">
                <a:avLst/>
              </a:prstGeom>
              <a:ln w="9525">
                <a:solidFill>
                  <a:schemeClr val="tx1"/>
                </a:solidFill>
              </a:ln>
            </p:spPr>
          </p:pic>
          <p:sp>
            <p:nvSpPr>
              <p:cNvPr id="3079" name="Text Box 2">
                <a:extLst>
                  <a:ext uri="{FF2B5EF4-FFF2-40B4-BE49-F238E27FC236}">
                    <a16:creationId xmlns:a16="http://schemas.microsoft.com/office/drawing/2014/main" id="{F8522212-5842-E16D-1C09-9CD743490C4F}"/>
                  </a:ext>
                </a:extLst>
              </p:cNvPr>
              <p:cNvSpPr txBox="1">
                <a:spLocks noChangeArrowheads="1"/>
              </p:cNvSpPr>
              <p:nvPr/>
            </p:nvSpPr>
            <p:spPr bwMode="auto">
              <a:xfrm>
                <a:off x="85725" y="2543175"/>
                <a:ext cx="1343025" cy="2863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Cellular modem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80" name="Straight Arrow Connector 3079">
                <a:extLst>
                  <a:ext uri="{FF2B5EF4-FFF2-40B4-BE49-F238E27FC236}">
                    <a16:creationId xmlns:a16="http://schemas.microsoft.com/office/drawing/2014/main" id="{D87F3DC9-6E4F-EC4F-BF08-7CB9A544ACE5}"/>
                  </a:ext>
                </a:extLst>
              </p:cNvPr>
              <p:cNvCxnSpPr/>
              <p:nvPr/>
            </p:nvCxnSpPr>
            <p:spPr>
              <a:xfrm>
                <a:off x="1419225" y="2828925"/>
                <a:ext cx="447675" cy="26606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81" name="Oval 3080">
                <a:extLst>
                  <a:ext uri="{FF2B5EF4-FFF2-40B4-BE49-F238E27FC236}">
                    <a16:creationId xmlns:a16="http://schemas.microsoft.com/office/drawing/2014/main" id="{B0290ECF-5A59-CAD0-B2CB-32ED509A3E67}"/>
                  </a:ext>
                </a:extLst>
              </p:cNvPr>
              <p:cNvSpPr/>
              <p:nvPr/>
            </p:nvSpPr>
            <p:spPr>
              <a:xfrm>
                <a:off x="3048000" y="2762250"/>
                <a:ext cx="200025" cy="17145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82" name="Text Box 2">
                <a:extLst>
                  <a:ext uri="{FF2B5EF4-FFF2-40B4-BE49-F238E27FC236}">
                    <a16:creationId xmlns:a16="http://schemas.microsoft.com/office/drawing/2014/main" id="{35455970-296B-A53A-DBEC-C2BB05737BD9}"/>
                  </a:ext>
                </a:extLst>
              </p:cNvPr>
              <p:cNvSpPr txBox="1">
                <a:spLocks noChangeArrowheads="1"/>
              </p:cNvSpPr>
              <p:nvPr/>
            </p:nvSpPr>
            <p:spPr bwMode="auto">
              <a:xfrm>
                <a:off x="2543175" y="3152775"/>
                <a:ext cx="1503680" cy="2918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Ground connection</a:t>
                </a:r>
              </a:p>
            </p:txBody>
          </p:sp>
          <p:cxnSp>
            <p:nvCxnSpPr>
              <p:cNvPr id="3083" name="Straight Arrow Connector 3082">
                <a:extLst>
                  <a:ext uri="{FF2B5EF4-FFF2-40B4-BE49-F238E27FC236}">
                    <a16:creationId xmlns:a16="http://schemas.microsoft.com/office/drawing/2014/main" id="{88960215-421D-26B9-CD92-488562633E6B}"/>
                  </a:ext>
                </a:extLst>
              </p:cNvPr>
              <p:cNvCxnSpPr/>
              <p:nvPr/>
            </p:nvCxnSpPr>
            <p:spPr>
              <a:xfrm flipH="1" flipV="1">
                <a:off x="3248025" y="2924175"/>
                <a:ext cx="228600" cy="2476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84" name="Text Box 2">
                <a:extLst>
                  <a:ext uri="{FF2B5EF4-FFF2-40B4-BE49-F238E27FC236}">
                    <a16:creationId xmlns:a16="http://schemas.microsoft.com/office/drawing/2014/main" id="{97E1103E-9628-3866-C96B-7C86CFF925A3}"/>
                  </a:ext>
                </a:extLst>
              </p:cNvPr>
              <p:cNvSpPr txBox="1">
                <a:spLocks noChangeArrowheads="1"/>
              </p:cNvSpPr>
              <p:nvPr/>
            </p:nvSpPr>
            <p:spPr bwMode="auto">
              <a:xfrm>
                <a:off x="1009650" y="3276600"/>
                <a:ext cx="457200" cy="2863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SPD</a:t>
                </a:r>
              </a:p>
            </p:txBody>
          </p:sp>
          <p:cxnSp>
            <p:nvCxnSpPr>
              <p:cNvPr id="3085" name="Straight Arrow Connector 3084">
                <a:extLst>
                  <a:ext uri="{FF2B5EF4-FFF2-40B4-BE49-F238E27FC236}">
                    <a16:creationId xmlns:a16="http://schemas.microsoft.com/office/drawing/2014/main" id="{4DA8A4BC-419D-DFFC-93C5-6BB512756710}"/>
                  </a:ext>
                </a:extLst>
              </p:cNvPr>
              <p:cNvCxnSpPr/>
              <p:nvPr/>
            </p:nvCxnSpPr>
            <p:spPr>
              <a:xfrm flipV="1">
                <a:off x="1457325" y="3143250"/>
                <a:ext cx="180975" cy="2286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86" name="Text Box 2">
                <a:extLst>
                  <a:ext uri="{FF2B5EF4-FFF2-40B4-BE49-F238E27FC236}">
                    <a16:creationId xmlns:a16="http://schemas.microsoft.com/office/drawing/2014/main" id="{F85C7CA2-6BE2-B0BB-9F45-5BE3E88D18DA}"/>
                  </a:ext>
                </a:extLst>
              </p:cNvPr>
              <p:cNvSpPr txBox="1">
                <a:spLocks noChangeArrowheads="1"/>
              </p:cNvSpPr>
              <p:nvPr/>
            </p:nvSpPr>
            <p:spPr bwMode="auto">
              <a:xfrm>
                <a:off x="2076450" y="238125"/>
                <a:ext cx="1238250" cy="2863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Vault entrance</a:t>
                </a:r>
              </a:p>
            </p:txBody>
          </p:sp>
          <p:cxnSp>
            <p:nvCxnSpPr>
              <p:cNvPr id="3087" name="Straight Arrow Connector 3086">
                <a:extLst>
                  <a:ext uri="{FF2B5EF4-FFF2-40B4-BE49-F238E27FC236}">
                    <a16:creationId xmlns:a16="http://schemas.microsoft.com/office/drawing/2014/main" id="{C8F57331-7BF8-E948-A1C5-4CE8B81B342C}"/>
                  </a:ext>
                </a:extLst>
              </p:cNvPr>
              <p:cNvCxnSpPr/>
              <p:nvPr/>
            </p:nvCxnSpPr>
            <p:spPr>
              <a:xfrm>
                <a:off x="3286125" y="400050"/>
                <a:ext cx="361950" cy="952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088" name="Text Box 2">
              <a:extLst>
                <a:ext uri="{FF2B5EF4-FFF2-40B4-BE49-F238E27FC236}">
                  <a16:creationId xmlns:a16="http://schemas.microsoft.com/office/drawing/2014/main" id="{54AF867F-2F1D-A0C6-457B-514F7759AC4A}"/>
                </a:ext>
              </a:extLst>
            </p:cNvPr>
            <p:cNvSpPr txBox="1">
              <a:spLocks noChangeArrowheads="1"/>
            </p:cNvSpPr>
            <p:nvPr/>
          </p:nvSpPr>
          <p:spPr bwMode="auto">
            <a:xfrm>
              <a:off x="1003281" y="1922872"/>
              <a:ext cx="1161653" cy="4616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Ethernet Hub connection</a:t>
              </a:r>
            </a:p>
          </p:txBody>
        </p:sp>
        <p:cxnSp>
          <p:nvCxnSpPr>
            <p:cNvPr id="3089" name="Straight Arrow Connector 3088">
              <a:extLst>
                <a:ext uri="{FF2B5EF4-FFF2-40B4-BE49-F238E27FC236}">
                  <a16:creationId xmlns:a16="http://schemas.microsoft.com/office/drawing/2014/main" id="{E4F874BC-6AD2-AE3C-3798-43C85CF3CB48}"/>
                </a:ext>
              </a:extLst>
            </p:cNvPr>
            <p:cNvCxnSpPr>
              <a:cxnSpLocks/>
            </p:cNvCxnSpPr>
            <p:nvPr/>
          </p:nvCxnSpPr>
          <p:spPr>
            <a:xfrm>
              <a:off x="2138126" y="2076538"/>
              <a:ext cx="595135" cy="71095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91" name="TextBox 3090">
              <a:extLst>
                <a:ext uri="{FF2B5EF4-FFF2-40B4-BE49-F238E27FC236}">
                  <a16:creationId xmlns:a16="http://schemas.microsoft.com/office/drawing/2014/main" id="{1FDE67D8-BE5B-E042-F183-A42A78699CEF}"/>
                </a:ext>
              </a:extLst>
            </p:cNvPr>
            <p:cNvSpPr txBox="1"/>
            <p:nvPr/>
          </p:nvSpPr>
          <p:spPr>
            <a:xfrm>
              <a:off x="320338" y="6501516"/>
              <a:ext cx="3756566" cy="246221"/>
            </a:xfrm>
            <a:prstGeom prst="rect">
              <a:avLst/>
            </a:prstGeom>
            <a:noFill/>
          </p:spPr>
          <p:txBody>
            <a:bodyPr wrap="square">
              <a:spAutoFit/>
            </a:bodyPr>
            <a:lstStyle/>
            <a:p>
              <a:pPr marL="0" marR="0" algn="just">
                <a:spcBef>
                  <a:spcPts val="0"/>
                </a:spcBef>
                <a:spcAft>
                  <a:spcPts val="0"/>
                </a:spcAft>
              </a:pPr>
              <a:r>
                <a:rPr lang="en-US" sz="1000" i="1" dirty="0">
                  <a:effectLst/>
                  <a:ea typeface="Times New Roman" panose="02020603050405020304" pitchFamily="18" charset="0"/>
                  <a:cs typeface="Times New Roman" panose="02020603050405020304" pitchFamily="18" charset="0"/>
                </a:rPr>
                <a:t>Installation of the cellular system inside a vault at a remote element</a:t>
              </a:r>
              <a:endParaRPr lang="en-US" sz="1200" i="1" dirty="0">
                <a:effectLst/>
                <a:ea typeface="Calibri" panose="020F0502020204030204" pitchFamily="34" charset="0"/>
                <a:cs typeface="Times New Roman" panose="02020603050405020304" pitchFamily="18" charset="0"/>
              </a:endParaRPr>
            </a:p>
          </p:txBody>
        </p:sp>
      </p:grpSp>
      <p:grpSp>
        <p:nvGrpSpPr>
          <p:cNvPr id="3110" name="Group 3109">
            <a:extLst>
              <a:ext uri="{FF2B5EF4-FFF2-40B4-BE49-F238E27FC236}">
                <a16:creationId xmlns:a16="http://schemas.microsoft.com/office/drawing/2014/main" id="{EEF01371-6C7F-10B0-B385-D11C061886E6}"/>
              </a:ext>
            </a:extLst>
          </p:cNvPr>
          <p:cNvGrpSpPr/>
          <p:nvPr/>
        </p:nvGrpSpPr>
        <p:grpSpPr>
          <a:xfrm>
            <a:off x="3358471" y="1503534"/>
            <a:ext cx="3258744" cy="2522096"/>
            <a:chOff x="3378879" y="1241562"/>
            <a:chExt cx="3258744" cy="2522096"/>
          </a:xfrm>
        </p:grpSpPr>
        <p:pic>
          <p:nvPicPr>
            <p:cNvPr id="20" name="Picture 19" descr="A picture containing sky, outdoor, day&#10;&#10;Description automatically generated">
              <a:extLst>
                <a:ext uri="{FF2B5EF4-FFF2-40B4-BE49-F238E27FC236}">
                  <a16:creationId xmlns:a16="http://schemas.microsoft.com/office/drawing/2014/main" id="{752BC28F-F662-C234-82C3-5A32700D5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879" y="1241562"/>
              <a:ext cx="1562170" cy="2092880"/>
            </a:xfrm>
            <a:prstGeom prst="rect">
              <a:avLst/>
            </a:prstGeom>
            <a:ln w="9525">
              <a:solidFill>
                <a:schemeClr val="tx1"/>
              </a:solidFill>
            </a:ln>
          </p:spPr>
        </p:pic>
        <p:pic>
          <p:nvPicPr>
            <p:cNvPr id="21" name="Picture 20" descr="A ring on a wall&#10;&#10;Description automatically generated with low confidence">
              <a:extLst>
                <a:ext uri="{FF2B5EF4-FFF2-40B4-BE49-F238E27FC236}">
                  <a16:creationId xmlns:a16="http://schemas.microsoft.com/office/drawing/2014/main" id="{894A4A0F-A2EC-43AE-00AD-8557A4BD94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378" y="1242750"/>
              <a:ext cx="1558245" cy="2090503"/>
            </a:xfrm>
            <a:prstGeom prst="rect">
              <a:avLst/>
            </a:prstGeom>
            <a:ln w="9525">
              <a:solidFill>
                <a:schemeClr val="tx1"/>
              </a:solidFill>
            </a:ln>
          </p:spPr>
        </p:pic>
        <p:sp>
          <p:nvSpPr>
            <p:cNvPr id="3092" name="TextBox 3091">
              <a:extLst>
                <a:ext uri="{FF2B5EF4-FFF2-40B4-BE49-F238E27FC236}">
                  <a16:creationId xmlns:a16="http://schemas.microsoft.com/office/drawing/2014/main" id="{45BF969C-81B1-5371-AFBF-145631E372B6}"/>
                </a:ext>
              </a:extLst>
            </p:cNvPr>
            <p:cNvSpPr txBox="1"/>
            <p:nvPr/>
          </p:nvSpPr>
          <p:spPr>
            <a:xfrm>
              <a:off x="3410594" y="3363548"/>
              <a:ext cx="3155540" cy="400110"/>
            </a:xfrm>
            <a:prstGeom prst="rect">
              <a:avLst/>
            </a:prstGeom>
            <a:noFill/>
          </p:spPr>
          <p:txBody>
            <a:bodyPr wrap="square" rtlCol="0">
              <a:spAutoFit/>
            </a:bodyPr>
            <a:lstStyle/>
            <a:p>
              <a:pPr algn="ctr"/>
              <a:r>
                <a:rPr lang="en-US" sz="1000" i="1" dirty="0">
                  <a:cs typeface="Times New Roman" panose="02020603050405020304" pitchFamily="18" charset="0"/>
                </a:rPr>
                <a:t>Antenna installation (a) and cable entrance in the vault at a remote element (b)</a:t>
              </a:r>
            </a:p>
          </p:txBody>
        </p:sp>
        <p:sp>
          <p:nvSpPr>
            <p:cNvPr id="3093" name="TextBox 3092">
              <a:extLst>
                <a:ext uri="{FF2B5EF4-FFF2-40B4-BE49-F238E27FC236}">
                  <a16:creationId xmlns:a16="http://schemas.microsoft.com/office/drawing/2014/main" id="{1A4CC987-3145-53C1-A8C4-6AD1C411A3FA}"/>
                </a:ext>
              </a:extLst>
            </p:cNvPr>
            <p:cNvSpPr txBox="1"/>
            <p:nvPr/>
          </p:nvSpPr>
          <p:spPr>
            <a:xfrm>
              <a:off x="3410594" y="1273045"/>
              <a:ext cx="344772" cy="246221"/>
            </a:xfrm>
            <a:prstGeom prst="rect">
              <a:avLst/>
            </a:prstGeom>
            <a:noFill/>
          </p:spPr>
          <p:txBody>
            <a:bodyPr wrap="square" rtlCol="0">
              <a:spAutoFit/>
            </a:bodyPr>
            <a:lstStyle/>
            <a:p>
              <a:r>
                <a:rPr lang="en-US" sz="1000" i="1" dirty="0">
                  <a:cs typeface="Times New Roman" panose="02020603050405020304" pitchFamily="18" charset="0"/>
                </a:rPr>
                <a:t>a)</a:t>
              </a:r>
            </a:p>
          </p:txBody>
        </p:sp>
        <p:sp>
          <p:nvSpPr>
            <p:cNvPr id="3094" name="TextBox 3093">
              <a:extLst>
                <a:ext uri="{FF2B5EF4-FFF2-40B4-BE49-F238E27FC236}">
                  <a16:creationId xmlns:a16="http://schemas.microsoft.com/office/drawing/2014/main" id="{45133124-E807-03C4-6D31-220922FBD64C}"/>
                </a:ext>
              </a:extLst>
            </p:cNvPr>
            <p:cNvSpPr txBox="1"/>
            <p:nvPr/>
          </p:nvSpPr>
          <p:spPr>
            <a:xfrm>
              <a:off x="5131156" y="1273045"/>
              <a:ext cx="344772" cy="246221"/>
            </a:xfrm>
            <a:prstGeom prst="rect">
              <a:avLst/>
            </a:prstGeom>
            <a:noFill/>
          </p:spPr>
          <p:txBody>
            <a:bodyPr wrap="square" rtlCol="0">
              <a:spAutoFit/>
            </a:bodyPr>
            <a:lstStyle/>
            <a:p>
              <a:r>
                <a:rPr lang="en-US" sz="1000" i="1" dirty="0">
                  <a:cs typeface="Times New Roman" panose="02020603050405020304" pitchFamily="18" charset="0"/>
                </a:rPr>
                <a:t>b)</a:t>
              </a:r>
            </a:p>
          </p:txBody>
        </p:sp>
      </p:grpSp>
      <p:grpSp>
        <p:nvGrpSpPr>
          <p:cNvPr id="3111" name="Group 3110">
            <a:extLst>
              <a:ext uri="{FF2B5EF4-FFF2-40B4-BE49-F238E27FC236}">
                <a16:creationId xmlns:a16="http://schemas.microsoft.com/office/drawing/2014/main" id="{AF3329F0-F041-4A88-A110-6BD3E3CCFECB}"/>
              </a:ext>
            </a:extLst>
          </p:cNvPr>
          <p:cNvGrpSpPr/>
          <p:nvPr/>
        </p:nvGrpSpPr>
        <p:grpSpPr>
          <a:xfrm>
            <a:off x="221126" y="3944277"/>
            <a:ext cx="2817216" cy="2307549"/>
            <a:chOff x="288784" y="4304356"/>
            <a:chExt cx="2817216" cy="2307549"/>
          </a:xfrm>
        </p:grpSpPr>
        <p:pic>
          <p:nvPicPr>
            <p:cNvPr id="3097" name="Picture 3096">
              <a:extLst>
                <a:ext uri="{FF2B5EF4-FFF2-40B4-BE49-F238E27FC236}">
                  <a16:creationId xmlns:a16="http://schemas.microsoft.com/office/drawing/2014/main" id="{129ADA7E-284E-318D-A0DF-85A2338B2296}"/>
                </a:ext>
              </a:extLst>
            </p:cNvPr>
            <p:cNvPicPr>
              <a:picLocks noChangeAspect="1"/>
            </p:cNvPicPr>
            <p:nvPr/>
          </p:nvPicPr>
          <p:blipFill>
            <a:blip r:embed="rId6"/>
            <a:stretch>
              <a:fillRect/>
            </a:stretch>
          </p:blipFill>
          <p:spPr>
            <a:xfrm>
              <a:off x="288784" y="4304356"/>
              <a:ext cx="2817216" cy="2090503"/>
            </a:xfrm>
            <a:prstGeom prst="rect">
              <a:avLst/>
            </a:prstGeom>
            <a:ln w="9525">
              <a:solidFill>
                <a:schemeClr val="tx1"/>
              </a:solidFill>
            </a:ln>
          </p:spPr>
        </p:pic>
        <p:sp>
          <p:nvSpPr>
            <p:cNvPr id="3099" name="TextBox 3098">
              <a:extLst>
                <a:ext uri="{FF2B5EF4-FFF2-40B4-BE49-F238E27FC236}">
                  <a16:creationId xmlns:a16="http://schemas.microsoft.com/office/drawing/2014/main" id="{0AF61A62-7CCF-F3EA-B214-CA6F849D87B8}"/>
                </a:ext>
              </a:extLst>
            </p:cNvPr>
            <p:cNvSpPr txBox="1"/>
            <p:nvPr/>
          </p:nvSpPr>
          <p:spPr>
            <a:xfrm>
              <a:off x="427592" y="6365684"/>
              <a:ext cx="2557133" cy="246221"/>
            </a:xfrm>
            <a:prstGeom prst="rect">
              <a:avLst/>
            </a:prstGeom>
            <a:noFill/>
          </p:spPr>
          <p:txBody>
            <a:bodyPr wrap="square" rtlCol="0">
              <a:spAutoFit/>
            </a:bodyPr>
            <a:lstStyle/>
            <a:p>
              <a:pPr algn="ctr"/>
              <a:r>
                <a:rPr lang="en-US" sz="1000" i="1" dirty="0">
                  <a:cs typeface="Times New Roman" panose="02020603050405020304" pitchFamily="18" charset="0"/>
                </a:rPr>
                <a:t>Cellular antennas installation at the CRF</a:t>
              </a:r>
            </a:p>
          </p:txBody>
        </p:sp>
      </p:grpSp>
      <p:grpSp>
        <p:nvGrpSpPr>
          <p:cNvPr id="3102" name="Group 3101">
            <a:extLst>
              <a:ext uri="{FF2B5EF4-FFF2-40B4-BE49-F238E27FC236}">
                <a16:creationId xmlns:a16="http://schemas.microsoft.com/office/drawing/2014/main" id="{BFC0470D-FE29-1416-ED65-72B38A83513E}"/>
              </a:ext>
            </a:extLst>
          </p:cNvPr>
          <p:cNvGrpSpPr/>
          <p:nvPr/>
        </p:nvGrpSpPr>
        <p:grpSpPr>
          <a:xfrm>
            <a:off x="3394370" y="4372030"/>
            <a:ext cx="3256271" cy="1964307"/>
            <a:chOff x="4817233" y="3986153"/>
            <a:chExt cx="4749800" cy="2560792"/>
          </a:xfrm>
        </p:grpSpPr>
        <p:pic>
          <p:nvPicPr>
            <p:cNvPr id="3098" name="Picture 3097">
              <a:extLst>
                <a:ext uri="{FF2B5EF4-FFF2-40B4-BE49-F238E27FC236}">
                  <a16:creationId xmlns:a16="http://schemas.microsoft.com/office/drawing/2014/main" id="{717EC4F4-6095-CC3B-413B-7ED38DC532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7233" y="3986153"/>
              <a:ext cx="4749800" cy="2162175"/>
            </a:xfrm>
            <a:prstGeom prst="rect">
              <a:avLst/>
            </a:prstGeom>
            <a:ln w="9525">
              <a:solidFill>
                <a:schemeClr val="tx1"/>
              </a:solidFill>
            </a:ln>
          </p:spPr>
        </p:pic>
        <p:sp>
          <p:nvSpPr>
            <p:cNvPr id="3100" name="TextBox 3099">
              <a:extLst>
                <a:ext uri="{FF2B5EF4-FFF2-40B4-BE49-F238E27FC236}">
                  <a16:creationId xmlns:a16="http://schemas.microsoft.com/office/drawing/2014/main" id="{9C888847-CFE6-A06B-B89E-91944B0A5280}"/>
                </a:ext>
              </a:extLst>
            </p:cNvPr>
            <p:cNvSpPr txBox="1"/>
            <p:nvPr/>
          </p:nvSpPr>
          <p:spPr>
            <a:xfrm>
              <a:off x="4826634" y="6148327"/>
              <a:ext cx="4520705" cy="398618"/>
            </a:xfrm>
            <a:prstGeom prst="rect">
              <a:avLst/>
            </a:prstGeom>
            <a:noFill/>
          </p:spPr>
          <p:txBody>
            <a:bodyPr wrap="square" rtlCol="0">
              <a:spAutoFit/>
            </a:bodyPr>
            <a:lstStyle/>
            <a:p>
              <a:pPr algn="ctr"/>
              <a:r>
                <a:rPr lang="en-US" sz="1000" i="1" dirty="0">
                  <a:cs typeface="Times New Roman" panose="02020603050405020304" pitchFamily="18" charset="0"/>
                </a:rPr>
                <a:t>Cellular modems installation at the CRF</a:t>
              </a:r>
            </a:p>
          </p:txBody>
        </p:sp>
      </p:grpSp>
      <p:sp>
        <p:nvSpPr>
          <p:cNvPr id="3104" name="TextBox 3103">
            <a:extLst>
              <a:ext uri="{FF2B5EF4-FFF2-40B4-BE49-F238E27FC236}">
                <a16:creationId xmlns:a16="http://schemas.microsoft.com/office/drawing/2014/main" id="{AABC2ACD-C639-3F7F-76D7-31086A97C528}"/>
              </a:ext>
            </a:extLst>
          </p:cNvPr>
          <p:cNvSpPr txBox="1"/>
          <p:nvPr/>
        </p:nvSpPr>
        <p:spPr>
          <a:xfrm>
            <a:off x="167390" y="1503534"/>
            <a:ext cx="2924688" cy="1868567"/>
          </a:xfrm>
          <a:prstGeom prst="round2DiagRect">
            <a:avLst>
              <a:gd name="adj1" fmla="val 5289"/>
              <a:gd name="adj2" fmla="val 5442"/>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u="sng" dirty="0"/>
              <a:t>IS11 characteristics:</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a:t>1 CRF</a:t>
            </a:r>
          </a:p>
          <a:p>
            <a:pPr marL="285750" indent="-285750">
              <a:buFont typeface="Wingdings" panose="05000000000000000000" pitchFamily="2" charset="2"/>
              <a:buChar char="v"/>
            </a:pPr>
            <a:r>
              <a:rPr lang="en-US" sz="1400" dirty="0"/>
              <a:t>8 remote elements</a:t>
            </a:r>
          </a:p>
          <a:p>
            <a:pPr marL="285750" indent="-285750">
              <a:buFont typeface="Wingdings" panose="05000000000000000000" pitchFamily="2" charset="2"/>
              <a:buChar char="v"/>
            </a:pPr>
            <a:r>
              <a:rPr lang="en-US" sz="1400" dirty="0"/>
              <a:t>Intra-site communication through Radio</a:t>
            </a:r>
          </a:p>
          <a:p>
            <a:pPr marL="285750" indent="-285750">
              <a:buFont typeface="Wingdings" panose="05000000000000000000" pitchFamily="2" charset="2"/>
              <a:buChar char="v"/>
            </a:pPr>
            <a:r>
              <a:rPr lang="en-US" sz="1400" dirty="0"/>
              <a:t>Solar panel power system at the remote elements – 12VDC </a:t>
            </a:r>
          </a:p>
        </p:txBody>
      </p:sp>
      <p:sp>
        <p:nvSpPr>
          <p:cNvPr id="3106" name="Text Box 2">
            <a:extLst>
              <a:ext uri="{FF2B5EF4-FFF2-40B4-BE49-F238E27FC236}">
                <a16:creationId xmlns:a16="http://schemas.microsoft.com/office/drawing/2014/main" id="{0A2AE25D-C5A1-B320-8838-127DDBF295AF}"/>
              </a:ext>
            </a:extLst>
          </p:cNvPr>
          <p:cNvSpPr txBox="1">
            <a:spLocks noChangeArrowheads="1"/>
          </p:cNvSpPr>
          <p:nvPr/>
        </p:nvSpPr>
        <p:spPr bwMode="auto">
          <a:xfrm>
            <a:off x="6974319" y="5917422"/>
            <a:ext cx="858792" cy="2769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Old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sensor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07" name="Straight Arrow Connector 3106">
            <a:extLst>
              <a:ext uri="{FF2B5EF4-FFF2-40B4-BE49-F238E27FC236}">
                <a16:creationId xmlns:a16="http://schemas.microsoft.com/office/drawing/2014/main" id="{E0E457AB-F52F-1CA6-9CA1-5714687288D9}"/>
              </a:ext>
            </a:extLst>
          </p:cNvPr>
          <p:cNvCxnSpPr>
            <a:cxnSpLocks/>
            <a:stCxn id="3106" idx="3"/>
          </p:cNvCxnSpPr>
          <p:nvPr/>
        </p:nvCxnSpPr>
        <p:spPr>
          <a:xfrm flipV="1">
            <a:off x="7833111" y="5724939"/>
            <a:ext cx="470112" cy="33098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12" name="Title 1">
            <a:extLst>
              <a:ext uri="{FF2B5EF4-FFF2-40B4-BE49-F238E27FC236}">
                <a16:creationId xmlns:a16="http://schemas.microsoft.com/office/drawing/2014/main" id="{33493403-2B9D-A931-E067-417E8E05E25E}"/>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P4.2-241</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Test results and conclusion</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BA857350-F73E-0406-AE53-AB804DB50F81}"/>
              </a:ext>
            </a:extLst>
          </p:cNvPr>
          <p:cNvPicPr>
            <a:picLocks noChangeAspect="1"/>
          </p:cNvPicPr>
          <p:nvPr/>
        </p:nvPicPr>
        <p:blipFill>
          <a:blip r:embed="rId2"/>
          <a:stretch>
            <a:fillRect/>
          </a:stretch>
        </p:blipFill>
        <p:spPr>
          <a:xfrm>
            <a:off x="10476913" y="278271"/>
            <a:ext cx="1464531" cy="729766"/>
          </a:xfrm>
          <a:prstGeom prst="rect">
            <a:avLst/>
          </a:prstGeom>
        </p:spPr>
      </p:pic>
      <p:grpSp>
        <p:nvGrpSpPr>
          <p:cNvPr id="22" name="Group 21">
            <a:extLst>
              <a:ext uri="{FF2B5EF4-FFF2-40B4-BE49-F238E27FC236}">
                <a16:creationId xmlns:a16="http://schemas.microsoft.com/office/drawing/2014/main" id="{E7D747F3-F100-FB96-D6FF-D792D8D7D81C}"/>
              </a:ext>
            </a:extLst>
          </p:cNvPr>
          <p:cNvGrpSpPr/>
          <p:nvPr/>
        </p:nvGrpSpPr>
        <p:grpSpPr>
          <a:xfrm>
            <a:off x="139555" y="1746957"/>
            <a:ext cx="5956445" cy="2153115"/>
            <a:chOff x="162746" y="1577992"/>
            <a:chExt cx="5956445" cy="2153115"/>
          </a:xfrm>
        </p:grpSpPr>
        <p:sp>
          <p:nvSpPr>
            <p:cNvPr id="9" name="TextBox 8">
              <a:extLst>
                <a:ext uri="{FF2B5EF4-FFF2-40B4-BE49-F238E27FC236}">
                  <a16:creationId xmlns:a16="http://schemas.microsoft.com/office/drawing/2014/main" id="{C6762DAE-5979-2E4A-CE3A-5AFF52D81EDC}"/>
                </a:ext>
              </a:extLst>
            </p:cNvPr>
            <p:cNvSpPr txBox="1"/>
            <p:nvPr/>
          </p:nvSpPr>
          <p:spPr>
            <a:xfrm>
              <a:off x="712282" y="2205573"/>
              <a:ext cx="5255452" cy="246221"/>
            </a:xfrm>
            <a:prstGeom prst="rect">
              <a:avLst/>
            </a:prstGeom>
            <a:noFill/>
          </p:spPr>
          <p:txBody>
            <a:bodyPr wrap="square">
              <a:spAutoFit/>
            </a:bodyPr>
            <a:lstStyle/>
            <a:p>
              <a:pPr marL="0" marR="0" algn="just">
                <a:spcBef>
                  <a:spcPts val="0"/>
                </a:spcBef>
                <a:spcAft>
                  <a:spcPts val="0"/>
                </a:spcAft>
              </a:pPr>
              <a:r>
                <a:rPr lang="en-US" sz="1000" i="1" dirty="0">
                  <a:solidFill>
                    <a:srgbClr val="525252"/>
                  </a:solidFill>
                  <a:effectLst/>
                  <a:latin typeface="Arial" panose="020B0604020202020204" pitchFamily="34" charset="0"/>
                  <a:ea typeface="Times New Roman" panose="02020603050405020304" pitchFamily="18" charset="0"/>
                  <a:cs typeface="Times New Roman" panose="02020603050405020304" pitchFamily="18" charset="0"/>
                </a:rPr>
                <a:t>Timetable of failover duration for each site (this table gives a rough estimation of the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FED1967-7149-991B-2B4A-173647BA4E29}"/>
                </a:ext>
              </a:extLst>
            </p:cNvPr>
            <p:cNvSpPr txBox="1"/>
            <p:nvPr/>
          </p:nvSpPr>
          <p:spPr>
            <a:xfrm>
              <a:off x="1319393" y="3484886"/>
              <a:ext cx="3796519" cy="246221"/>
            </a:xfrm>
            <a:prstGeom prst="rect">
              <a:avLst/>
            </a:prstGeom>
            <a:noFill/>
          </p:spPr>
          <p:txBody>
            <a:bodyPr wrap="square">
              <a:spAutoFit/>
            </a:bodyPr>
            <a:lstStyle/>
            <a:p>
              <a:pPr marL="0" marR="0" algn="just">
                <a:spcBef>
                  <a:spcPts val="0"/>
                </a:spcBef>
                <a:spcAft>
                  <a:spcPts val="0"/>
                </a:spcAft>
              </a:pPr>
              <a:r>
                <a:rPr lang="en-US" sz="1000" i="1" dirty="0">
                  <a:solidFill>
                    <a:srgbClr val="525252"/>
                  </a:solidFill>
                  <a:effectLst/>
                  <a:latin typeface="Arial" panose="020B0604020202020204" pitchFamily="34" charset="0"/>
                  <a:ea typeface="Times New Roman" panose="02020603050405020304" pitchFamily="18" charset="0"/>
                  <a:cs typeface="Times New Roman" panose="02020603050405020304" pitchFamily="18" charset="0"/>
                </a:rPr>
                <a:t>Grafana tool – graphic showing the failover duration for each site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FAD557A1-E423-08DD-1748-2336712CBB2F}"/>
                </a:ext>
              </a:extLst>
            </p:cNvPr>
            <p:cNvGrpSpPr/>
            <p:nvPr/>
          </p:nvGrpSpPr>
          <p:grpSpPr>
            <a:xfrm>
              <a:off x="162746" y="2619781"/>
              <a:ext cx="5884779" cy="850015"/>
              <a:chOff x="4543659" y="4688808"/>
              <a:chExt cx="5884779" cy="850015"/>
            </a:xfrm>
          </p:grpSpPr>
          <p:pic>
            <p:nvPicPr>
              <p:cNvPr id="13" name="Picture 12">
                <a:extLst>
                  <a:ext uri="{FF2B5EF4-FFF2-40B4-BE49-F238E27FC236}">
                    <a16:creationId xmlns:a16="http://schemas.microsoft.com/office/drawing/2014/main" id="{3901A5CB-6D59-7658-CD4E-929D85F99050}"/>
                  </a:ext>
                </a:extLst>
              </p:cNvPr>
              <p:cNvPicPr>
                <a:picLocks noChangeAspect="1"/>
              </p:cNvPicPr>
              <p:nvPr/>
            </p:nvPicPr>
            <p:blipFill rotWithShape="1">
              <a:blip r:embed="rId3">
                <a:extLst>
                  <a:ext uri="{28A0092B-C50C-407E-A947-70E740481C1C}">
                    <a14:useLocalDpi xmlns:a14="http://schemas.microsoft.com/office/drawing/2010/main" val="0"/>
                  </a:ext>
                </a:extLst>
              </a:blip>
              <a:srcRect l="-1871" t="49060" r="1871" b="26313"/>
              <a:stretch/>
            </p:blipFill>
            <p:spPr>
              <a:xfrm>
                <a:off x="4543659" y="4688808"/>
                <a:ext cx="5884779" cy="850015"/>
              </a:xfrm>
              <a:prstGeom prst="rect">
                <a:avLst/>
              </a:prstGeom>
            </p:spPr>
          </p:pic>
          <p:sp>
            <p:nvSpPr>
              <p:cNvPr id="14" name="Rectangle 13">
                <a:extLst>
                  <a:ext uri="{FF2B5EF4-FFF2-40B4-BE49-F238E27FC236}">
                    <a16:creationId xmlns:a16="http://schemas.microsoft.com/office/drawing/2014/main" id="{91A0C8C3-68EA-F0A2-B8A1-6CE7CD674ECA}"/>
                  </a:ext>
                </a:extLst>
              </p:cNvPr>
              <p:cNvSpPr/>
              <p:nvPr/>
            </p:nvSpPr>
            <p:spPr>
              <a:xfrm>
                <a:off x="7486049" y="4832005"/>
                <a:ext cx="656006" cy="6565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09529CB7-1911-7C00-1E24-17D52AF96FE8}"/>
                </a:ext>
              </a:extLst>
            </p:cNvPr>
            <p:cNvPicPr>
              <a:picLocks noChangeAspect="1"/>
            </p:cNvPicPr>
            <p:nvPr/>
          </p:nvPicPr>
          <p:blipFill>
            <a:blip r:embed="rId4"/>
            <a:stretch>
              <a:fillRect/>
            </a:stretch>
          </p:blipFill>
          <p:spPr>
            <a:xfrm>
              <a:off x="316115" y="1577992"/>
              <a:ext cx="5803076" cy="653535"/>
            </a:xfrm>
            <a:prstGeom prst="rect">
              <a:avLst/>
            </a:prstGeom>
          </p:spPr>
        </p:pic>
      </p:grpSp>
      <p:sp>
        <p:nvSpPr>
          <p:cNvPr id="7" name="TextBox 6">
            <a:extLst>
              <a:ext uri="{FF2B5EF4-FFF2-40B4-BE49-F238E27FC236}">
                <a16:creationId xmlns:a16="http://schemas.microsoft.com/office/drawing/2014/main" id="{96151E26-D172-27AD-40EE-2368DC8899CC}"/>
              </a:ext>
            </a:extLst>
          </p:cNvPr>
          <p:cNvSpPr txBox="1"/>
          <p:nvPr/>
        </p:nvSpPr>
        <p:spPr>
          <a:xfrm>
            <a:off x="6394774" y="1451207"/>
            <a:ext cx="4196797" cy="2492990"/>
          </a:xfrm>
          <a:prstGeom prst="rect">
            <a:avLst/>
          </a:prstGeom>
          <a:noFill/>
        </p:spPr>
        <p:txBody>
          <a:bodyPr wrap="square">
            <a:spAutoFit/>
          </a:bodyPr>
          <a:lstStyle/>
          <a:p>
            <a:pPr marL="0" marR="0" algn="just">
              <a:spcBef>
                <a:spcPts val="0"/>
              </a:spcBef>
              <a:spcAft>
                <a:spcPts val="0"/>
              </a:spcAft>
            </a:pPr>
            <a:r>
              <a:rPr lang="en-US" sz="1200" b="1" u="sng" dirty="0">
                <a:ea typeface="Times New Roman" panose="02020603050405020304" pitchFamily="18" charset="0"/>
                <a:cs typeface="Times New Roman" panose="02020603050405020304" pitchFamily="18" charset="0"/>
              </a:rPr>
              <a:t>Test</a:t>
            </a:r>
            <a:r>
              <a:rPr lang="en-US" sz="1200" b="1" u="sng"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Simulation of </a:t>
            </a:r>
            <a:r>
              <a:rPr lang="en-US" sz="1200" dirty="0">
                <a:ea typeface="Times New Roman" panose="02020603050405020304" pitchFamily="18" charset="0"/>
                <a:cs typeface="Times New Roman" panose="02020603050405020304" pitchFamily="18" charset="0"/>
              </a:rPr>
              <a:t>a communication outage of the intra-site link (radio) at the CRF. </a:t>
            </a:r>
            <a:r>
              <a:rPr lang="en-US" sz="1200" dirty="0">
                <a:effectLst/>
                <a:ea typeface="Times New Roman" panose="02020603050405020304" pitchFamily="18" charset="0"/>
                <a:cs typeface="Times New Roman" panose="02020603050405020304" pitchFamily="18" charset="0"/>
              </a:rPr>
              <a:t> </a:t>
            </a:r>
          </a:p>
          <a:p>
            <a:pPr marL="0" marR="0" algn="just">
              <a:spcBef>
                <a:spcPts val="0"/>
              </a:spcBef>
              <a:spcAft>
                <a:spcPts val="0"/>
              </a:spcAft>
            </a:pPr>
            <a:endParaRPr lang="en-US" sz="1200"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b="1" u="sng" dirty="0">
                <a:ea typeface="Times New Roman" panose="02020603050405020304" pitchFamily="18" charset="0"/>
                <a:cs typeface="Times New Roman" panose="02020603050405020304" pitchFamily="18" charset="0"/>
              </a:rPr>
              <a:t>Procedure:</a:t>
            </a:r>
            <a:r>
              <a:rPr lang="en-US" sz="1200" b="1" dirty="0">
                <a:ea typeface="Times New Roman" panose="02020603050405020304" pitchFamily="18" charset="0"/>
                <a:cs typeface="Times New Roman" panose="02020603050405020304" pitchFamily="18" charset="0"/>
              </a:rPr>
              <a:t> </a:t>
            </a:r>
            <a:r>
              <a:rPr lang="en-US" sz="1200" dirty="0">
                <a:ea typeface="Times New Roman" panose="02020603050405020304" pitchFamily="18" charset="0"/>
                <a:cs typeface="Times New Roman" panose="02020603050405020304" pitchFamily="18" charset="0"/>
              </a:rPr>
              <a:t>Disconnection of the radio ethernet cable from the CRF main ethernet Hub. </a:t>
            </a:r>
          </a:p>
          <a:p>
            <a:pPr marL="0" marR="0" algn="just">
              <a:spcBef>
                <a:spcPts val="0"/>
              </a:spcBef>
              <a:spcAft>
                <a:spcPts val="0"/>
              </a:spcAft>
            </a:pPr>
            <a:endParaRPr lang="en-US" sz="1200"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b="1" u="sng" dirty="0">
                <a:cs typeface="Times New Roman" panose="02020603050405020304" pitchFamily="18" charset="0"/>
              </a:rPr>
              <a:t> Observation: </a:t>
            </a:r>
          </a:p>
          <a:p>
            <a:pPr marL="285750" marR="0" indent="-285750" algn="just">
              <a:spcBef>
                <a:spcPts val="0"/>
              </a:spcBef>
              <a:spcAft>
                <a:spcPts val="0"/>
              </a:spcAft>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Success of the failover operation of the cellular system that brought up data after the intra-site communication outage.</a:t>
            </a:r>
          </a:p>
          <a:p>
            <a:pPr marL="285750" marR="0" indent="-285750" algn="just">
              <a:spcBef>
                <a:spcPts val="0"/>
              </a:spcBef>
              <a:spcAft>
                <a:spcPts val="0"/>
              </a:spcAft>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Proper functioning of the VPN tunnel</a:t>
            </a:r>
          </a:p>
          <a:p>
            <a:pPr marL="285750" marR="0" indent="-285750" algn="just">
              <a:spcBef>
                <a:spcPts val="0"/>
              </a:spcBef>
              <a:spcAft>
                <a:spcPts val="0"/>
              </a:spcAft>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Too long failover duration which took almost 4 hours – assuming to be cause by the poor signal quality at every remote elements</a:t>
            </a:r>
            <a:endParaRPr lang="en-US" sz="1200" b="1" u="sng" dirty="0">
              <a:cs typeface="Times New Roman" panose="02020603050405020304" pitchFamily="18" charset="0"/>
            </a:endParaRPr>
          </a:p>
        </p:txBody>
      </p:sp>
      <p:sp>
        <p:nvSpPr>
          <p:cNvPr id="24" name="TextBox 23">
            <a:extLst>
              <a:ext uri="{FF2B5EF4-FFF2-40B4-BE49-F238E27FC236}">
                <a16:creationId xmlns:a16="http://schemas.microsoft.com/office/drawing/2014/main" id="{1445D773-C73B-6C9D-873C-BE12560F0276}"/>
              </a:ext>
            </a:extLst>
          </p:cNvPr>
          <p:cNvSpPr txBox="1"/>
          <p:nvPr/>
        </p:nvSpPr>
        <p:spPr>
          <a:xfrm>
            <a:off x="1449493" y="1283003"/>
            <a:ext cx="3734647" cy="307777"/>
          </a:xfrm>
          <a:prstGeom prst="rect">
            <a:avLst/>
          </a:prstGeom>
          <a:noFill/>
        </p:spPr>
        <p:txBody>
          <a:bodyPr wrap="square">
            <a:spAutoFit/>
          </a:bodyPr>
          <a:lstStyle/>
          <a:p>
            <a:pPr algn="just"/>
            <a:r>
              <a:rPr lang="en-US" sz="14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Testing the failover operation of the system</a:t>
            </a:r>
          </a:p>
        </p:txBody>
      </p:sp>
      <p:grpSp>
        <p:nvGrpSpPr>
          <p:cNvPr id="30" name="Group 29">
            <a:extLst>
              <a:ext uri="{FF2B5EF4-FFF2-40B4-BE49-F238E27FC236}">
                <a16:creationId xmlns:a16="http://schemas.microsoft.com/office/drawing/2014/main" id="{6F8DF83C-2B13-2616-2982-A0EE6A368FE6}"/>
              </a:ext>
            </a:extLst>
          </p:cNvPr>
          <p:cNvGrpSpPr/>
          <p:nvPr/>
        </p:nvGrpSpPr>
        <p:grpSpPr>
          <a:xfrm>
            <a:off x="139555" y="4087394"/>
            <a:ext cx="10452016" cy="2677654"/>
            <a:chOff x="139555" y="4327699"/>
            <a:chExt cx="10452016" cy="2677654"/>
          </a:xfrm>
        </p:grpSpPr>
        <p:sp>
          <p:nvSpPr>
            <p:cNvPr id="25" name="Rectangle: Rounded Corners 24">
              <a:extLst>
                <a:ext uri="{FF2B5EF4-FFF2-40B4-BE49-F238E27FC236}">
                  <a16:creationId xmlns:a16="http://schemas.microsoft.com/office/drawing/2014/main" id="{6D946B4F-AF85-1E23-324A-A801743B62EC}"/>
                </a:ext>
              </a:extLst>
            </p:cNvPr>
            <p:cNvSpPr/>
            <p:nvPr/>
          </p:nvSpPr>
          <p:spPr>
            <a:xfrm>
              <a:off x="139555" y="4512364"/>
              <a:ext cx="10452016" cy="2492989"/>
            </a:xfrm>
            <a:prstGeom prst="roundRect">
              <a:avLst>
                <a:gd name="adj" fmla="val 63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4C73B17-D944-85F2-74C1-3FB1E6DDAA19}"/>
                </a:ext>
              </a:extLst>
            </p:cNvPr>
            <p:cNvSpPr txBox="1"/>
            <p:nvPr/>
          </p:nvSpPr>
          <p:spPr>
            <a:xfrm>
              <a:off x="292925" y="4613916"/>
              <a:ext cx="5879276" cy="2062103"/>
            </a:xfrm>
            <a:prstGeom prst="rect">
              <a:avLst/>
            </a:prstGeom>
            <a:noFill/>
          </p:spPr>
          <p:txBody>
            <a:bodyPr wrap="square">
              <a:spAutoFit/>
            </a:bodyPr>
            <a:lstStyle/>
            <a:p>
              <a:pPr algn="just"/>
              <a:endParaRPr lang="en-US" sz="1600" u="sng"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algn="just"/>
              <a:r>
                <a:rPr lang="en-US" sz="1600" u="sng"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General aspects of the system:</a:t>
              </a:r>
            </a:p>
            <a:p>
              <a:pPr algn="just"/>
              <a:endParaRPr lang="en-US" sz="1600" u="sng"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v"/>
              </a:pP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Very easy on-site installation </a:t>
              </a:r>
            </a:p>
            <a:p>
              <a:pPr marL="285750" indent="-285750" algn="just">
                <a:buFont typeface="Wingdings" panose="05000000000000000000" pitchFamily="2" charset="2"/>
                <a:buChar char="v"/>
              </a:pP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Very low power consumption – 0.35A, 12V ~4W</a:t>
              </a:r>
            </a:p>
            <a:p>
              <a:pPr marL="285750" marR="0" indent="-285750" algn="just">
                <a:spcBef>
                  <a:spcPts val="0"/>
                </a:spcBef>
                <a:spcAft>
                  <a:spcPts val="0"/>
                </a:spcAft>
                <a:buFont typeface="Wingdings" panose="05000000000000000000" pitchFamily="2" charset="2"/>
                <a:buChar char="v"/>
              </a:pP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Data secured management with VPN tunnel</a:t>
              </a:r>
            </a:p>
            <a:p>
              <a:pPr marL="285750" marR="0" indent="-285750" algn="just">
                <a:spcBef>
                  <a:spcPts val="0"/>
                </a:spcBef>
                <a:spcAft>
                  <a:spcPts val="0"/>
                </a:spcAft>
                <a:buFont typeface="Wingdings" panose="05000000000000000000" pitchFamily="2" charset="2"/>
                <a:buChar char="v"/>
              </a:pP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System adapted for every  Infrasound station over the network</a:t>
              </a:r>
            </a:p>
            <a:p>
              <a:pPr marL="285750" marR="0" indent="-285750" algn="just">
                <a:spcBef>
                  <a:spcPts val="0"/>
                </a:spcBef>
                <a:spcAft>
                  <a:spcPts val="0"/>
                </a:spcAft>
                <a:buFont typeface="Wingdings" panose="05000000000000000000" pitchFamily="2" charset="2"/>
                <a:buChar char="v"/>
              </a:pP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Performance limited by the quality of the local Internet network</a:t>
              </a:r>
            </a:p>
          </p:txBody>
        </p:sp>
        <p:sp>
          <p:nvSpPr>
            <p:cNvPr id="26" name="TextBox 25">
              <a:extLst>
                <a:ext uri="{FF2B5EF4-FFF2-40B4-BE49-F238E27FC236}">
                  <a16:creationId xmlns:a16="http://schemas.microsoft.com/office/drawing/2014/main" id="{7D45515F-01A5-EB69-A0D0-A02D8F41D02A}"/>
                </a:ext>
              </a:extLst>
            </p:cNvPr>
            <p:cNvSpPr txBox="1"/>
            <p:nvPr/>
          </p:nvSpPr>
          <p:spPr>
            <a:xfrm>
              <a:off x="689091" y="4327699"/>
              <a:ext cx="1795692" cy="408623"/>
            </a:xfrm>
            <a:prstGeom prst="roundRect">
              <a:avLst/>
            </a:prstGeom>
            <a:solidFill>
              <a:schemeClr val="bg1"/>
            </a:solidFill>
            <a:ln>
              <a:solidFill>
                <a:schemeClr val="tx1"/>
              </a:solidFill>
            </a:ln>
          </p:spPr>
          <p:txBody>
            <a:bodyPr wrap="square" rtlCol="0">
              <a:spAutoFit/>
            </a:bodyPr>
            <a:lstStyle/>
            <a:p>
              <a:pPr algn="ctr"/>
              <a:r>
                <a:rPr lang="en-US" dirty="0"/>
                <a:t>IN CONCLUSION</a:t>
              </a:r>
            </a:p>
          </p:txBody>
        </p:sp>
        <p:sp>
          <p:nvSpPr>
            <p:cNvPr id="27" name="Arrow: Right 26">
              <a:extLst>
                <a:ext uri="{FF2B5EF4-FFF2-40B4-BE49-F238E27FC236}">
                  <a16:creationId xmlns:a16="http://schemas.microsoft.com/office/drawing/2014/main" id="{227D22EC-90D6-6A22-A35C-C2207F31AFD5}"/>
                </a:ext>
              </a:extLst>
            </p:cNvPr>
            <p:cNvSpPr/>
            <p:nvPr/>
          </p:nvSpPr>
          <p:spPr>
            <a:xfrm>
              <a:off x="6024334" y="5616685"/>
              <a:ext cx="960039" cy="519178"/>
            </a:xfrm>
            <a:prstGeom prst="rightArrow">
              <a:avLst>
                <a:gd name="adj1" fmla="val 38513"/>
                <a:gd name="adj2" fmla="val 6340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1A3C707-56A5-A3F7-CAB1-CEF644D97BC7}"/>
                </a:ext>
              </a:extLst>
            </p:cNvPr>
            <p:cNvSpPr txBox="1"/>
            <p:nvPr/>
          </p:nvSpPr>
          <p:spPr>
            <a:xfrm>
              <a:off x="6984373" y="5414609"/>
              <a:ext cx="3369802" cy="1200329"/>
            </a:xfrm>
            <a:prstGeom prst="rect">
              <a:avLst/>
            </a:prstGeom>
            <a:noFill/>
            <a:ln>
              <a:noFill/>
              <a:prstDash val="lgDash"/>
            </a:ln>
          </p:spPr>
          <p:txBody>
            <a:bodyPr wrap="square" rtlCol="0">
              <a:spAutoFit/>
            </a:bodyPr>
            <a:lstStyle/>
            <a:p>
              <a:pPr algn="ctr"/>
              <a:r>
                <a:rPr lang="en-US" sz="1800" dirty="0">
                  <a:solidFill>
                    <a:srgbClr val="C00000"/>
                  </a:solidFill>
                  <a:latin typeface="Arial" panose="020B0604020202020204" pitchFamily="34" charset="0"/>
                  <a:cs typeface="Arial" panose="020B0604020202020204" pitchFamily="34" charset="0"/>
                </a:rPr>
                <a:t>A promising backup intra-site  communication system adapted for Infrasound Monitoring Station.</a:t>
              </a:r>
              <a:endParaRPr lang="en-US" dirty="0">
                <a:solidFill>
                  <a:srgbClr val="C00000"/>
                </a:solidFill>
              </a:endParaRPr>
            </a:p>
          </p:txBody>
        </p:sp>
      </p:grpSp>
      <p:sp>
        <p:nvSpPr>
          <p:cNvPr id="31" name="Title 1">
            <a:extLst>
              <a:ext uri="{FF2B5EF4-FFF2-40B4-BE49-F238E27FC236}">
                <a16:creationId xmlns:a16="http://schemas.microsoft.com/office/drawing/2014/main" id="{D64B8D71-0A2A-09FA-8EDF-68094A753F6C}"/>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P4.2-241</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91322CBE4573468380202AD80C0FDE" ma:contentTypeVersion="13" ma:contentTypeDescription="Create a new document." ma:contentTypeScope="" ma:versionID="e402f886af55e252b48e4639fd08e952">
  <xsd:schema xmlns:xsd="http://www.w3.org/2001/XMLSchema" xmlns:xs="http://www.w3.org/2001/XMLSchema" xmlns:p="http://schemas.microsoft.com/office/2006/metadata/properties" xmlns:ns2="7e7bdf91-40e4-4440-8f3d-ce7c44cc6264" xmlns:ns3="b6f5bb80-4575-495a-ac67-266e7c29c0d9" targetNamespace="http://schemas.microsoft.com/office/2006/metadata/properties" ma:root="true" ma:fieldsID="47f708490665795ed6b55c000cc6bff1" ns2:_="" ns3:_="">
    <xsd:import namespace="7e7bdf91-40e4-4440-8f3d-ce7c44cc6264"/>
    <xsd:import namespace="b6f5bb80-4575-495a-ac67-266e7c29c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bdf91-40e4-4440-8f3d-ce7c44cc6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012d50f-5bde-4f3a-a402-985798b5da47"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f5bb80-4575-495a-ac67-266e7c29c0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73579e5-f5b9-49e3-8a7c-05b06f2c9fc9}" ma:internalName="TaxCatchAll" ma:showField="CatchAllData" ma:web="b6f5bb80-4575-495a-ac67-266e7c29c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15CF34-F216-4671-B1F3-069FED3A355F}">
  <ds:schemaRefs>
    <ds:schemaRef ds:uri="http://schemas.microsoft.com/sharepoint/v3/contenttype/forms"/>
  </ds:schemaRefs>
</ds:datastoreItem>
</file>

<file path=customXml/itemProps2.xml><?xml version="1.0" encoding="utf-8"?>
<ds:datastoreItem xmlns:ds="http://schemas.openxmlformats.org/officeDocument/2006/customXml" ds:itemID="{477DBAF2-0984-46EE-9414-23EB48140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bdf91-40e4-4440-8f3d-ce7c44cc6264"/>
    <ds:schemaRef ds:uri="b6f5bb80-4575-495a-ac67-266e7c29c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6978</TotalTime>
  <Words>901</Words>
  <Application>Microsoft Office PowerPoint</Application>
  <PresentationFormat>Grand écran</PresentationFormat>
  <Paragraphs>156</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6</vt:i4>
      </vt:variant>
    </vt:vector>
  </HeadingPairs>
  <TitlesOfParts>
    <vt:vector size="14" baseType="lpstr">
      <vt:lpstr>Arial</vt:lpstr>
      <vt:lpstr>Calibri</vt:lpstr>
      <vt:lpstr>Calibri Light</vt:lpstr>
      <vt:lpstr>Courier New</vt:lpstr>
      <vt:lpstr>Times</vt:lpstr>
      <vt:lpstr>Wingdings</vt:lpstr>
      <vt:lpstr>Custom Design</vt: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Clément BEDNAROWICZ</cp:lastModifiedBy>
  <cp:revision>40</cp:revision>
  <dcterms:created xsi:type="dcterms:W3CDTF">2023-04-18T13:25:54Z</dcterms:created>
  <dcterms:modified xsi:type="dcterms:W3CDTF">2023-06-09T12:13:35Z</dcterms:modified>
</cp:coreProperties>
</file>