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 id="2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23" d="100"/>
          <a:sy n="123" d="100"/>
        </p:scale>
        <p:origin x="3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endParaRPr lang="en-GB"/>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endParaRPr lang="en-GB"/>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3"/>
          <a:stretch>
            <a:fillRect/>
          </a:stretch>
        </p:blipFill>
        <p:spPr>
          <a:xfrm>
            <a:off x="10744200" y="234950"/>
            <a:ext cx="1229360" cy="572043"/>
          </a:xfrm>
          <a:prstGeom prst="rect">
            <a:avLst/>
          </a:prstGeom>
        </p:spPr>
      </p:pic>
      <p:grpSp>
        <p:nvGrpSpPr>
          <p:cNvPr id="4" name="Group 4"/>
          <p:cNvGrpSpPr>
            <a:grpSpLocks noChangeAspect="1"/>
          </p:cNvGrpSpPr>
          <p:nvPr userDrawn="1"/>
        </p:nvGrpSpPr>
        <p:grpSpPr bwMode="auto">
          <a:xfrm>
            <a:off x="10818813" y="806450"/>
            <a:ext cx="1079500" cy="250825"/>
            <a:chOff x="6815" y="508"/>
            <a:chExt cx="680" cy="158"/>
          </a:xfrm>
        </p:grpSpPr>
        <p:sp>
          <p:nvSpPr>
            <p:cNvPr id="5" name="AutoShape 3"/>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GB"/>
            </a:p>
          </p:txBody>
        </p:sp>
        <p:sp>
          <p:nvSpPr>
            <p:cNvPr id="6" name="Freeform 5"/>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ln>
          </p:spPr>
          <p:txBody>
            <a:bodyPr vert="horz" wrap="square" lIns="91440" tIns="45720" rIns="91440" bIns="45720" numCol="1" anchor="t" anchorCtr="0" compatLnSpc="1"/>
            <a:lstStyle/>
            <a:p>
              <a:endParaRPr lang="en-GB" dirty="0"/>
            </a:p>
          </p:txBody>
        </p:sp>
        <p:sp>
          <p:nvSpPr>
            <p:cNvPr id="7" name="Freeform 6"/>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ln>
          </p:spPr>
          <p:txBody>
            <a:bodyPr vert="horz" wrap="square" lIns="91440" tIns="45720" rIns="91440" bIns="45720" numCol="1" anchor="t" anchorCtr="0" compatLnSpc="1"/>
            <a:lstStyle/>
            <a:p>
              <a:endParaRPr lang="en-GB"/>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err="1">
                <a:solidFill>
                  <a:schemeClr val="bg1"/>
                </a:solidFill>
                <a:latin typeface="Arial" panose="020B0604020202020204" pitchFamily="34" charset="0"/>
                <a:cs typeface="Arial" panose="020B0604020202020204" pitchFamily="34" charset="0"/>
              </a:rPr>
              <a:t>P4.3</a:t>
            </a:r>
            <a:r>
              <a:rPr lang="en-US" sz="1100" b="1" dirty="0">
                <a:solidFill>
                  <a:schemeClr val="bg1"/>
                </a:solidFill>
                <a:latin typeface="Arial" panose="020B0604020202020204" pitchFamily="34" charset="0"/>
                <a:cs typeface="Arial" panose="020B0604020202020204" pitchFamily="34" charset="0"/>
              </a:rPr>
              <a:t>-568</a:t>
            </a:r>
            <a:endParaRPr lang="en-US" sz="3200" b="1"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1489075" y="26035"/>
            <a:ext cx="9476740" cy="1260475"/>
          </a:xfrm>
          <a:prstGeom prst="rect">
            <a:avLst/>
          </a:prstGeom>
          <a:noFill/>
        </p:spPr>
        <p:txBody>
          <a:bodyPr wrap="square" rtlCol="0">
            <a:spAutoFit/>
          </a:bodyPr>
          <a:lstStyle/>
          <a:p>
            <a:pPr algn="ctr"/>
            <a:r>
              <a:rPr lang="en-US" sz="1600" dirty="0">
                <a:solidFill>
                  <a:schemeClr val="bg1"/>
                </a:solidFill>
                <a:latin typeface="Arial" panose="020B0604020202020204" pitchFamily="34" charset="0"/>
                <a:cs typeface="Arial" panose="020B0604020202020204" pitchFamily="34" charset="0"/>
                <a:sym typeface="+mn-ea"/>
              </a:rPr>
              <a:t>Design of Human Activity Recognizer as Android Smartphone Digital Filter </a:t>
            </a:r>
            <a:endParaRPr lang="en-US" sz="1600" dirty="0">
              <a:solidFill>
                <a:schemeClr val="bg1"/>
              </a:solidFill>
              <a:latin typeface="Arial" panose="020B0604020202020204" pitchFamily="34" charset="0"/>
              <a:cs typeface="Arial" panose="020B0604020202020204" pitchFamily="34" charset="0"/>
              <a:sym typeface="+mn-ea"/>
            </a:endParaRPr>
          </a:p>
          <a:p>
            <a:pPr algn="ctr"/>
            <a:r>
              <a:rPr lang="en-US" sz="1600" dirty="0">
                <a:solidFill>
                  <a:schemeClr val="bg1"/>
                </a:solidFill>
                <a:latin typeface="Arial" panose="020B0604020202020204" pitchFamily="34" charset="0"/>
                <a:cs typeface="Arial" panose="020B0604020202020204" pitchFamily="34" charset="0"/>
                <a:sym typeface="+mn-ea"/>
              </a:rPr>
              <a:t>for Earthquake Signal Processing</a:t>
            </a:r>
            <a:endParaRPr lang="en-US" sz="1600" dirty="0">
              <a:solidFill>
                <a:schemeClr val="bg1"/>
              </a:solidFill>
              <a:latin typeface="Arial" panose="020B0604020202020204" pitchFamily="34" charset="0"/>
              <a:cs typeface="Arial" panose="020B0604020202020204" pitchFamily="34" charset="0"/>
            </a:endParaRPr>
          </a:p>
          <a:p>
            <a:pPr algn="ctr"/>
            <a:endParaRPr lang="en-US" sz="1600" dirty="0">
              <a:solidFill>
                <a:schemeClr val="bg1"/>
              </a:solidFill>
              <a:latin typeface="Arial" panose="020B0604020202020204" pitchFamily="34" charset="0"/>
              <a:cs typeface="Arial" panose="020B0604020202020204" pitchFamily="34" charset="0"/>
            </a:endParaRPr>
          </a:p>
          <a:p>
            <a:pPr algn="ctr"/>
            <a:r>
              <a:rPr lang="en-US" sz="1600" dirty="0">
                <a:solidFill>
                  <a:schemeClr val="bg1"/>
                </a:solidFill>
                <a:latin typeface="Arial" panose="020B0604020202020204" pitchFamily="34" charset="0"/>
                <a:cs typeface="Arial" panose="020B0604020202020204" pitchFamily="34" charset="0"/>
                <a:sym typeface="+mn-ea"/>
              </a:rPr>
              <a:t>Haryas Subyantara Wicaksana, Hapsoro Agung Nugroho</a:t>
            </a:r>
            <a:endParaRPr lang="en-US" sz="1600" dirty="0">
              <a:solidFill>
                <a:schemeClr val="bg1"/>
              </a:solidFill>
              <a:latin typeface="Arial" panose="020B0604020202020204" pitchFamily="34" charset="0"/>
              <a:cs typeface="Arial" panose="020B0604020202020204" pitchFamily="34" charset="0"/>
              <a:sym typeface="+mn-ea"/>
            </a:endParaRPr>
          </a:p>
          <a:p>
            <a:pPr algn="ctr"/>
            <a:r>
              <a:rPr lang="en-US" sz="1200" dirty="0">
                <a:solidFill>
                  <a:schemeClr val="bg1"/>
                </a:solidFill>
                <a:latin typeface="Arial" panose="020B0604020202020204" pitchFamily="34" charset="0"/>
                <a:cs typeface="Arial" panose="020B0604020202020204" pitchFamily="34" charset="0"/>
                <a:sym typeface="+mn-ea"/>
              </a:rPr>
              <a:t>Bandung Institute of Technology, Indonesia Agency for Meteorological Climatological and Geophysical (BMKG)</a:t>
            </a:r>
            <a:endParaRPr lang="en-US" sz="1400" dirty="0">
              <a:solidFill>
                <a:schemeClr val="bg1"/>
              </a:solidFill>
              <a:latin typeface="Arial" panose="020B0604020202020204" pitchFamily="34" charset="0"/>
              <a:cs typeface="Arial" panose="020B0604020202020204" pitchFamily="34" charset="0"/>
            </a:endParaRPr>
          </a:p>
        </p:txBody>
      </p:sp>
      <p:sp>
        <p:nvSpPr>
          <p:cNvPr id="5" name="Rectangles 4"/>
          <p:cNvSpPr/>
          <p:nvPr/>
        </p:nvSpPr>
        <p:spPr>
          <a:xfrm>
            <a:off x="6782435" y="1536065"/>
            <a:ext cx="4854575" cy="496189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p>
            <a:pPr algn="l"/>
            <a:r>
              <a:rPr lang="en-US" sz="2000">
                <a:sym typeface="+mn-ea"/>
              </a:rPr>
              <a:t>HAR comprises several design stages, namely: </a:t>
            </a:r>
            <a:endParaRPr lang="en-US" sz="2000"/>
          </a:p>
          <a:p>
            <a:pPr marL="457200" indent="-457200" algn="l">
              <a:buFont typeface="+mj-lt"/>
              <a:buAutoNum type="arabicPeriod"/>
            </a:pPr>
            <a:r>
              <a:rPr lang="en-US" sz="2000">
                <a:sym typeface="+mn-ea"/>
              </a:rPr>
              <a:t>Data collection (8 subjects)</a:t>
            </a:r>
            <a:endParaRPr lang="en-US" sz="2000"/>
          </a:p>
          <a:p>
            <a:pPr marL="457200" indent="-457200" algn="l">
              <a:buFont typeface="+mj-lt"/>
              <a:buAutoNum type="arabicPeriod"/>
            </a:pPr>
            <a:r>
              <a:rPr lang="en-US" sz="2000">
                <a:sym typeface="+mn-ea"/>
              </a:rPr>
              <a:t>Feature extraction </a:t>
            </a:r>
            <a:endParaRPr lang="en-US" sz="2000"/>
          </a:p>
          <a:p>
            <a:pPr marL="457200" indent="-457200" algn="l">
              <a:buFont typeface="+mj-lt"/>
              <a:buAutoNum type="arabicPeriod"/>
            </a:pPr>
            <a:r>
              <a:rPr lang="en-US" sz="2000">
                <a:sym typeface="+mn-ea"/>
              </a:rPr>
              <a:t>Activity data classification </a:t>
            </a:r>
            <a:endParaRPr lang="en-US" sz="2000"/>
          </a:p>
          <a:p>
            <a:pPr marL="457200" indent="-457200" algn="l">
              <a:buFont typeface="+mj-lt"/>
              <a:buAutoNum type="arabicPeriod"/>
            </a:pPr>
            <a:r>
              <a:rPr lang="en-US" sz="2000">
                <a:sym typeface="+mn-ea"/>
              </a:rPr>
              <a:t>Determining the Butterwoth type filter design based on activity data.</a:t>
            </a:r>
            <a:endParaRPr lang="en-US" sz="2000"/>
          </a:p>
          <a:p>
            <a:pPr algn="l"/>
            <a:endParaRPr lang="en-US" sz="2000"/>
          </a:p>
          <a:p>
            <a:pPr algn="l"/>
            <a:r>
              <a:rPr lang="en-US" sz="2000">
                <a:sym typeface="+mn-ea"/>
              </a:rPr>
              <a:t>Human activities include sitting, standing, lying down, walking and running. The Butterworth type digital filter is designed based on the dominant frequency of the human activity acceleration signal. This filter is installed in server program and then tested against activity signals carried out in the Central BMKG earthquake simulator.</a:t>
            </a:r>
            <a:r>
              <a:rPr lang="en-US" sz="2000"/>
              <a:t> </a:t>
            </a:r>
            <a:endParaRPr lang="en-US" sz="2000"/>
          </a:p>
        </p:txBody>
      </p:sp>
      <p:pic>
        <p:nvPicPr>
          <p:cNvPr id="6" name="Picture 5"/>
          <p:cNvPicPr>
            <a:picLocks noChangeAspect="1"/>
          </p:cNvPicPr>
          <p:nvPr/>
        </p:nvPicPr>
        <p:blipFill>
          <a:blip r:embed="rId1"/>
          <a:stretch>
            <a:fillRect/>
          </a:stretch>
        </p:blipFill>
        <p:spPr>
          <a:xfrm>
            <a:off x="370840" y="4047490"/>
            <a:ext cx="5956300" cy="2049145"/>
          </a:xfrm>
          <a:prstGeom prst="rect">
            <a:avLst/>
          </a:prstGeom>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 y="1541145"/>
            <a:ext cx="1050290" cy="2162175"/>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9" name="Picture 8"/>
          <p:cNvPicPr>
            <a:picLocks noChangeAspect="1"/>
          </p:cNvPicPr>
          <p:nvPr/>
        </p:nvPicPr>
        <p:blipFill>
          <a:blip r:embed="rId3"/>
          <a:stretch>
            <a:fillRect/>
          </a:stretch>
        </p:blipFill>
        <p:spPr>
          <a:xfrm>
            <a:off x="1869440" y="1729105"/>
            <a:ext cx="4295775" cy="17862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err="1">
                <a:solidFill>
                  <a:schemeClr val="bg1"/>
                </a:solidFill>
                <a:latin typeface="Arial" panose="020B0604020202020204" pitchFamily="34" charset="0"/>
                <a:cs typeface="Arial" panose="020B0604020202020204" pitchFamily="34" charset="0"/>
                <a:sym typeface="+mn-ea"/>
              </a:rPr>
              <a:t>P4.3</a:t>
            </a:r>
            <a:r>
              <a:rPr lang="en-US" sz="1100" b="1" dirty="0">
                <a:solidFill>
                  <a:schemeClr val="bg1"/>
                </a:solidFill>
                <a:latin typeface="Arial" panose="020B0604020202020204" pitchFamily="34" charset="0"/>
                <a:cs typeface="Arial" panose="020B0604020202020204" pitchFamily="34" charset="0"/>
                <a:sym typeface="+mn-ea"/>
              </a:rPr>
              <a:t>-568</a:t>
            </a:r>
            <a:endParaRPr lang="en-US" sz="3200" b="1"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1489075" y="26035"/>
            <a:ext cx="9476740" cy="1260475"/>
          </a:xfrm>
          <a:prstGeom prst="rect">
            <a:avLst/>
          </a:prstGeom>
          <a:noFill/>
        </p:spPr>
        <p:txBody>
          <a:bodyPr wrap="square" rtlCol="0">
            <a:spAutoFit/>
          </a:bodyPr>
          <a:lstStyle/>
          <a:p>
            <a:pPr algn="ctr"/>
            <a:r>
              <a:rPr lang="en-US" sz="1600" dirty="0">
                <a:solidFill>
                  <a:schemeClr val="bg1"/>
                </a:solidFill>
                <a:latin typeface="Arial" panose="020B0604020202020204" pitchFamily="34" charset="0"/>
                <a:cs typeface="Arial" panose="020B0604020202020204" pitchFamily="34" charset="0"/>
                <a:sym typeface="+mn-ea"/>
              </a:rPr>
              <a:t>Design of Human Activity Recognizer as Android Smartphone Digital Filter </a:t>
            </a:r>
            <a:endParaRPr lang="en-US" sz="1600" dirty="0">
              <a:solidFill>
                <a:schemeClr val="bg1"/>
              </a:solidFill>
              <a:latin typeface="Arial" panose="020B0604020202020204" pitchFamily="34" charset="0"/>
              <a:cs typeface="Arial" panose="020B0604020202020204" pitchFamily="34" charset="0"/>
              <a:sym typeface="+mn-ea"/>
            </a:endParaRPr>
          </a:p>
          <a:p>
            <a:pPr algn="ctr"/>
            <a:r>
              <a:rPr lang="en-US" sz="1600" dirty="0">
                <a:solidFill>
                  <a:schemeClr val="bg1"/>
                </a:solidFill>
                <a:latin typeface="Arial" panose="020B0604020202020204" pitchFamily="34" charset="0"/>
                <a:cs typeface="Arial" panose="020B0604020202020204" pitchFamily="34" charset="0"/>
                <a:sym typeface="+mn-ea"/>
              </a:rPr>
              <a:t>for Earthquake Signal Processing</a:t>
            </a:r>
            <a:endParaRPr lang="en-US" sz="1600" dirty="0">
              <a:solidFill>
                <a:schemeClr val="bg1"/>
              </a:solidFill>
              <a:latin typeface="Arial" panose="020B0604020202020204" pitchFamily="34" charset="0"/>
              <a:cs typeface="Arial" panose="020B0604020202020204" pitchFamily="34" charset="0"/>
            </a:endParaRPr>
          </a:p>
          <a:p>
            <a:pPr algn="ctr"/>
            <a:endParaRPr lang="en-US" sz="1600" dirty="0">
              <a:solidFill>
                <a:schemeClr val="bg1"/>
              </a:solidFill>
              <a:latin typeface="Arial" panose="020B0604020202020204" pitchFamily="34" charset="0"/>
              <a:cs typeface="Arial" panose="020B0604020202020204" pitchFamily="34" charset="0"/>
            </a:endParaRPr>
          </a:p>
          <a:p>
            <a:pPr algn="ctr"/>
            <a:r>
              <a:rPr lang="en-US" sz="1600" dirty="0">
                <a:solidFill>
                  <a:schemeClr val="bg1"/>
                </a:solidFill>
                <a:latin typeface="Arial" panose="020B0604020202020204" pitchFamily="34" charset="0"/>
                <a:cs typeface="Arial" panose="020B0604020202020204" pitchFamily="34" charset="0"/>
                <a:sym typeface="+mn-ea"/>
              </a:rPr>
              <a:t>Haryas Subyantara Wicaksana, Hapsoro Agung Nugroho</a:t>
            </a:r>
            <a:endParaRPr lang="en-US" sz="1600" dirty="0">
              <a:solidFill>
                <a:schemeClr val="bg1"/>
              </a:solidFill>
              <a:latin typeface="Arial" panose="020B0604020202020204" pitchFamily="34" charset="0"/>
              <a:cs typeface="Arial" panose="020B0604020202020204" pitchFamily="34" charset="0"/>
              <a:sym typeface="+mn-ea"/>
            </a:endParaRPr>
          </a:p>
          <a:p>
            <a:pPr algn="ctr"/>
            <a:r>
              <a:rPr lang="en-US" sz="1200" dirty="0">
                <a:solidFill>
                  <a:schemeClr val="bg1"/>
                </a:solidFill>
                <a:latin typeface="Arial" panose="020B0604020202020204" pitchFamily="34" charset="0"/>
                <a:cs typeface="Arial" panose="020B0604020202020204" pitchFamily="34" charset="0"/>
                <a:sym typeface="+mn-ea"/>
              </a:rPr>
              <a:t>Bandung Institute of Technology, Indonesia Agency for Meteorological Climatological and Geophysical (BMKG)</a:t>
            </a:r>
            <a:endParaRPr lang="en-US" sz="1400" dirty="0">
              <a:solidFill>
                <a:schemeClr val="bg1"/>
              </a:solidFill>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1"/>
          <a:stretch>
            <a:fillRect/>
          </a:stretch>
        </p:blipFill>
        <p:spPr>
          <a:xfrm>
            <a:off x="1221105" y="1286510"/>
            <a:ext cx="7202805" cy="3084830"/>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rcRect t="28379" r="55838" b="26439"/>
          <a:stretch>
            <a:fillRect/>
          </a:stretch>
        </p:blipFill>
        <p:spPr>
          <a:xfrm>
            <a:off x="168275" y="4581525"/>
            <a:ext cx="4236720" cy="2113915"/>
          </a:xfrm>
          <a:prstGeom prst="rect">
            <a:avLst/>
          </a:prstGeom>
        </p:spPr>
      </p:pic>
      <p:sp>
        <p:nvSpPr>
          <p:cNvPr id="9" name="Right Arrow 8"/>
          <p:cNvSpPr/>
          <p:nvPr/>
        </p:nvSpPr>
        <p:spPr>
          <a:xfrm>
            <a:off x="4497705" y="5391785"/>
            <a:ext cx="648970" cy="45275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p>
            <a:pPr algn="ctr"/>
            <a:endParaRPr lang="en-US"/>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rcRect t="28424" r="54924" b="26179"/>
          <a:stretch>
            <a:fillRect/>
          </a:stretch>
        </p:blipFill>
        <p:spPr>
          <a:xfrm>
            <a:off x="5239385" y="4545330"/>
            <a:ext cx="4359275" cy="2145030"/>
          </a:xfrm>
          <a:prstGeom prst="rect">
            <a:avLst/>
          </a:prstGeom>
        </p:spPr>
      </p:pic>
      <p:sp>
        <p:nvSpPr>
          <p:cNvPr id="11" name="Rectangles 10"/>
          <p:cNvSpPr/>
          <p:nvPr/>
        </p:nvSpPr>
        <p:spPr>
          <a:xfrm>
            <a:off x="9098915" y="1386205"/>
            <a:ext cx="2624455" cy="305879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p>
            <a:pPr indent="0" algn="l">
              <a:buFont typeface="+mj-lt"/>
              <a:buNone/>
            </a:pPr>
            <a:r>
              <a:rPr lang="en-US" sz="2000"/>
              <a:t>The test results show an increase in the percentage of earthquake signals from 3.87% to 64.61% and a decrease in the percentage of human activity signals from 96.13% to 35.39%.</a:t>
            </a:r>
            <a:endParaRPr lang="en-US" sz="2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1242</Words>
  <Application>WPS Presentation</Application>
  <PresentationFormat>Widescreen</PresentationFormat>
  <Paragraphs>26</Paragraphs>
  <Slides>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vt:i4>
      </vt:variant>
    </vt:vector>
  </HeadingPairs>
  <TitlesOfParts>
    <vt:vector size="10" baseType="lpstr">
      <vt:lpstr>Arial</vt:lpstr>
      <vt:lpstr>SimSun</vt:lpstr>
      <vt:lpstr>Wingdings</vt:lpstr>
      <vt:lpstr>Calibri</vt:lpstr>
      <vt:lpstr>Microsoft YaHei</vt:lpstr>
      <vt:lpstr>Arial Unicode MS</vt:lpstr>
      <vt:lpstr>Calibri Light</vt:lpstr>
      <vt:lpstr>Office Theme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Haryas</cp:lastModifiedBy>
  <cp:revision>24</cp:revision>
  <dcterms:created xsi:type="dcterms:W3CDTF">2023-04-18T13:25:00Z</dcterms:created>
  <dcterms:modified xsi:type="dcterms:W3CDTF">2023-06-11T11:24:42Z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4B409EC06DEC4D42BAF53F8F79C64D2F</vt:lpwstr>
  </property>
  <property fmtid="{D5CDD505-2E9C-101B-9397-08002B2CF9AE}" pid="3" name="KSOProductBuildVer">
    <vt:lpwstr>1033-11.2.0.11537</vt:lpwstr>
  </property>
</Properties>
</file>